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7772400" cy="10058400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54" autoAdjust="0"/>
    <p:restoredTop sz="94660"/>
  </p:normalViewPr>
  <p:slideViewPr>
    <p:cSldViewPr>
      <p:cViewPr varScale="1">
        <p:scale>
          <a:sx n="62" d="100"/>
          <a:sy n="62" d="100"/>
        </p:scale>
        <p:origin x="1950" y="51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53282" y="518414"/>
            <a:ext cx="1465834" cy="4838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2320" y="3408807"/>
            <a:ext cx="6407759" cy="21469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3" Type="http://schemas.openxmlformats.org/officeDocument/2006/relationships/image" Target="../media/image24.png"/><Relationship Id="rId7" Type="http://schemas.openxmlformats.org/officeDocument/2006/relationships/image" Target="../media/image28.jpg"/><Relationship Id="rId12" Type="http://schemas.openxmlformats.org/officeDocument/2006/relationships/image" Target="../media/image33.png"/><Relationship Id="rId17" Type="http://schemas.openxmlformats.org/officeDocument/2006/relationships/image" Target="../media/image38.png"/><Relationship Id="rId2" Type="http://schemas.openxmlformats.org/officeDocument/2006/relationships/image" Target="../media/image23.png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17.png"/><Relationship Id="rId7" Type="http://schemas.openxmlformats.org/officeDocument/2006/relationships/image" Target="../media/image37.png"/><Relationship Id="rId12" Type="http://schemas.openxmlformats.org/officeDocument/2006/relationships/image" Target="../media/image4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png"/><Relationship Id="rId11" Type="http://schemas.openxmlformats.org/officeDocument/2006/relationships/image" Target="../media/image47.png"/><Relationship Id="rId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g"/><Relationship Id="rId3" Type="http://schemas.openxmlformats.org/officeDocument/2006/relationships/image" Target="../media/image56.png"/><Relationship Id="rId7" Type="http://schemas.openxmlformats.org/officeDocument/2006/relationships/image" Target="../media/image5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g"/><Relationship Id="rId11" Type="http://schemas.openxmlformats.org/officeDocument/2006/relationships/image" Target="../media/image62.png"/><Relationship Id="rId5" Type="http://schemas.openxmlformats.org/officeDocument/2006/relationships/image" Target="../media/image52.png"/><Relationship Id="rId10" Type="http://schemas.openxmlformats.org/officeDocument/2006/relationships/image" Target="../media/image61.png"/><Relationship Id="rId4" Type="http://schemas.openxmlformats.org/officeDocument/2006/relationships/image" Target="../media/image57.png"/><Relationship Id="rId9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g"/><Relationship Id="rId3" Type="http://schemas.openxmlformats.org/officeDocument/2006/relationships/image" Target="../media/image24.png"/><Relationship Id="rId7" Type="http://schemas.openxmlformats.org/officeDocument/2006/relationships/image" Target="../media/image49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6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24.png"/><Relationship Id="rId7" Type="http://schemas.openxmlformats.org/officeDocument/2006/relationships/image" Target="../media/image71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0.jp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0" Type="http://schemas.openxmlformats.org/officeDocument/2006/relationships/image" Target="../media/image74.png"/><Relationship Id="rId4" Type="http://schemas.openxmlformats.org/officeDocument/2006/relationships/image" Target="../media/image65.png"/><Relationship Id="rId9" Type="http://schemas.openxmlformats.org/officeDocument/2006/relationships/image" Target="../media/image7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g"/><Relationship Id="rId13" Type="http://schemas.openxmlformats.org/officeDocument/2006/relationships/image" Target="../media/image86.png"/><Relationship Id="rId3" Type="http://schemas.openxmlformats.org/officeDocument/2006/relationships/image" Target="../media/image24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9.png"/><Relationship Id="rId11" Type="http://schemas.openxmlformats.org/officeDocument/2006/relationships/image" Target="../media/image84.jp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jpg"/><Relationship Id="rId3" Type="http://schemas.openxmlformats.org/officeDocument/2006/relationships/image" Target="../media/image90.jp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2" Type="http://schemas.openxmlformats.org/officeDocument/2006/relationships/image" Target="../media/image89.jpg"/><Relationship Id="rId16" Type="http://schemas.openxmlformats.org/officeDocument/2006/relationships/image" Target="../media/image10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63.png"/><Relationship Id="rId15" Type="http://schemas.openxmlformats.org/officeDocument/2006/relationships/image" Target="../media/image100.png"/><Relationship Id="rId10" Type="http://schemas.openxmlformats.org/officeDocument/2006/relationships/image" Target="../media/image95.jpg"/><Relationship Id="rId4" Type="http://schemas.openxmlformats.org/officeDocument/2006/relationships/image" Target="../media/image17.png"/><Relationship Id="rId9" Type="http://schemas.openxmlformats.org/officeDocument/2006/relationships/image" Target="../media/image94.png"/><Relationship Id="rId14" Type="http://schemas.openxmlformats.org/officeDocument/2006/relationships/image" Target="../media/image9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g"/><Relationship Id="rId3" Type="http://schemas.openxmlformats.org/officeDocument/2006/relationships/image" Target="../media/image78.png"/><Relationship Id="rId7" Type="http://schemas.openxmlformats.org/officeDocument/2006/relationships/image" Target="../media/image106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5.jpg"/><Relationship Id="rId5" Type="http://schemas.openxmlformats.org/officeDocument/2006/relationships/image" Target="../media/image104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g"/><Relationship Id="rId3" Type="http://schemas.openxmlformats.org/officeDocument/2006/relationships/image" Target="../media/image102.png"/><Relationship Id="rId7" Type="http://schemas.openxmlformats.org/officeDocument/2006/relationships/image" Target="../media/image112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1.jpg"/><Relationship Id="rId11" Type="http://schemas.openxmlformats.org/officeDocument/2006/relationships/image" Target="../media/image116.png"/><Relationship Id="rId5" Type="http://schemas.openxmlformats.org/officeDocument/2006/relationships/image" Target="../media/image110.png"/><Relationship Id="rId10" Type="http://schemas.openxmlformats.org/officeDocument/2006/relationships/image" Target="../media/image115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jp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0.jpg"/><Relationship Id="rId5" Type="http://schemas.openxmlformats.org/officeDocument/2006/relationships/image" Target="../media/image119.png"/><Relationship Id="rId4" Type="http://schemas.openxmlformats.org/officeDocument/2006/relationships/image" Target="../media/image118.png"/><Relationship Id="rId9" Type="http://schemas.openxmlformats.org/officeDocument/2006/relationships/image" Target="../media/image1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3" Type="http://schemas.openxmlformats.org/officeDocument/2006/relationships/image" Target="../media/image63.png"/><Relationship Id="rId7" Type="http://schemas.openxmlformats.org/officeDocument/2006/relationships/image" Target="../media/image12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5.png"/><Relationship Id="rId5" Type="http://schemas.openxmlformats.org/officeDocument/2006/relationships/image" Target="../media/image26.png"/><Relationship Id="rId10" Type="http://schemas.openxmlformats.org/officeDocument/2006/relationships/image" Target="../media/image129.png"/><Relationship Id="rId4" Type="http://schemas.openxmlformats.org/officeDocument/2006/relationships/image" Target="../media/image124.png"/><Relationship Id="rId9" Type="http://schemas.openxmlformats.org/officeDocument/2006/relationships/image" Target="../media/image128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13" Type="http://schemas.openxmlformats.org/officeDocument/2006/relationships/image" Target="../media/image139.png"/><Relationship Id="rId3" Type="http://schemas.openxmlformats.org/officeDocument/2006/relationships/image" Target="../media/image78.png"/><Relationship Id="rId7" Type="http://schemas.openxmlformats.org/officeDocument/2006/relationships/image" Target="../media/image133.jpg"/><Relationship Id="rId12" Type="http://schemas.openxmlformats.org/officeDocument/2006/relationships/image" Target="../media/image13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2.png"/><Relationship Id="rId11" Type="http://schemas.openxmlformats.org/officeDocument/2006/relationships/image" Target="../media/image137.png"/><Relationship Id="rId5" Type="http://schemas.openxmlformats.org/officeDocument/2006/relationships/image" Target="../media/image131.png"/><Relationship Id="rId10" Type="http://schemas.openxmlformats.org/officeDocument/2006/relationships/image" Target="../media/image136.png"/><Relationship Id="rId4" Type="http://schemas.openxmlformats.org/officeDocument/2006/relationships/image" Target="../media/image130.png"/><Relationship Id="rId9" Type="http://schemas.openxmlformats.org/officeDocument/2006/relationships/image" Target="../media/image135.png"/><Relationship Id="rId14" Type="http://schemas.openxmlformats.org/officeDocument/2006/relationships/image" Target="../media/image1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3" Type="http://schemas.openxmlformats.org/officeDocument/2006/relationships/image" Target="../media/image78.png"/><Relationship Id="rId7" Type="http://schemas.openxmlformats.org/officeDocument/2006/relationships/image" Target="../media/image14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3.jpg"/><Relationship Id="rId5" Type="http://schemas.openxmlformats.org/officeDocument/2006/relationships/image" Target="../media/image142.png"/><Relationship Id="rId10" Type="http://schemas.openxmlformats.org/officeDocument/2006/relationships/image" Target="../media/image139.png"/><Relationship Id="rId4" Type="http://schemas.openxmlformats.org/officeDocument/2006/relationships/image" Target="../media/image141.png"/><Relationship Id="rId9" Type="http://schemas.openxmlformats.org/officeDocument/2006/relationships/image" Target="../media/image146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jpg"/><Relationship Id="rId3" Type="http://schemas.openxmlformats.org/officeDocument/2006/relationships/image" Target="../media/image102.png"/><Relationship Id="rId7" Type="http://schemas.openxmlformats.org/officeDocument/2006/relationships/image" Target="../media/image13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8.jpg"/><Relationship Id="rId11" Type="http://schemas.openxmlformats.org/officeDocument/2006/relationships/image" Target="../media/image152.png"/><Relationship Id="rId5" Type="http://schemas.openxmlformats.org/officeDocument/2006/relationships/image" Target="../media/image142.png"/><Relationship Id="rId10" Type="http://schemas.openxmlformats.org/officeDocument/2006/relationships/image" Target="../media/image151.png"/><Relationship Id="rId4" Type="http://schemas.openxmlformats.org/officeDocument/2006/relationships/image" Target="../media/image147.png"/><Relationship Id="rId9" Type="http://schemas.openxmlformats.org/officeDocument/2006/relationships/image" Target="../media/image15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jpg"/><Relationship Id="rId13" Type="http://schemas.openxmlformats.org/officeDocument/2006/relationships/image" Target="../media/image162.png"/><Relationship Id="rId3" Type="http://schemas.openxmlformats.org/officeDocument/2006/relationships/image" Target="../media/image63.png"/><Relationship Id="rId7" Type="http://schemas.openxmlformats.org/officeDocument/2006/relationships/image" Target="../media/image156.png"/><Relationship Id="rId12" Type="http://schemas.openxmlformats.org/officeDocument/2006/relationships/image" Target="../media/image16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5.jpg"/><Relationship Id="rId11" Type="http://schemas.openxmlformats.org/officeDocument/2006/relationships/image" Target="../media/image160.jpg"/><Relationship Id="rId5" Type="http://schemas.openxmlformats.org/officeDocument/2006/relationships/image" Target="../media/image154.png"/><Relationship Id="rId10" Type="http://schemas.openxmlformats.org/officeDocument/2006/relationships/image" Target="../media/image159.png"/><Relationship Id="rId4" Type="http://schemas.openxmlformats.org/officeDocument/2006/relationships/image" Target="../media/image153.png"/><Relationship Id="rId9" Type="http://schemas.openxmlformats.org/officeDocument/2006/relationships/image" Target="../media/image158.png"/><Relationship Id="rId14" Type="http://schemas.openxmlformats.org/officeDocument/2006/relationships/image" Target="../media/image16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56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6.jpg"/><Relationship Id="rId5" Type="http://schemas.openxmlformats.org/officeDocument/2006/relationships/image" Target="../media/image165.png"/><Relationship Id="rId4" Type="http://schemas.openxmlformats.org/officeDocument/2006/relationships/image" Target="../media/image16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png"/><Relationship Id="rId3" Type="http://schemas.openxmlformats.org/officeDocument/2006/relationships/image" Target="../media/image63.png"/><Relationship Id="rId7" Type="http://schemas.openxmlformats.org/officeDocument/2006/relationships/image" Target="../media/image170.jp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9.png"/><Relationship Id="rId5" Type="http://schemas.openxmlformats.org/officeDocument/2006/relationships/image" Target="../media/image168.png"/><Relationship Id="rId10" Type="http://schemas.openxmlformats.org/officeDocument/2006/relationships/image" Target="../media/image173.png"/><Relationship Id="rId4" Type="http://schemas.openxmlformats.org/officeDocument/2006/relationships/image" Target="../media/image167.png"/><Relationship Id="rId9" Type="http://schemas.openxmlformats.org/officeDocument/2006/relationships/image" Target="../media/image172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jpg"/><Relationship Id="rId13" Type="http://schemas.openxmlformats.org/officeDocument/2006/relationships/image" Target="../media/image183.png"/><Relationship Id="rId3" Type="http://schemas.openxmlformats.org/officeDocument/2006/relationships/image" Target="../media/image24.png"/><Relationship Id="rId7" Type="http://schemas.openxmlformats.org/officeDocument/2006/relationships/image" Target="../media/image177.jpg"/><Relationship Id="rId12" Type="http://schemas.openxmlformats.org/officeDocument/2006/relationships/image" Target="../media/image182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6.png"/><Relationship Id="rId11" Type="http://schemas.openxmlformats.org/officeDocument/2006/relationships/image" Target="../media/image181.png"/><Relationship Id="rId5" Type="http://schemas.openxmlformats.org/officeDocument/2006/relationships/image" Target="../media/image175.png"/><Relationship Id="rId10" Type="http://schemas.openxmlformats.org/officeDocument/2006/relationships/image" Target="../media/image180.jpg"/><Relationship Id="rId4" Type="http://schemas.openxmlformats.org/officeDocument/2006/relationships/image" Target="../media/image174.png"/><Relationship Id="rId9" Type="http://schemas.openxmlformats.org/officeDocument/2006/relationships/image" Target="../media/image17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192.png"/><Relationship Id="rId3" Type="http://schemas.openxmlformats.org/officeDocument/2006/relationships/image" Target="../media/image185.png"/><Relationship Id="rId7" Type="http://schemas.openxmlformats.org/officeDocument/2006/relationships/image" Target="../media/image56.png"/><Relationship Id="rId12" Type="http://schemas.openxmlformats.org/officeDocument/2006/relationships/image" Target="../media/image191.png"/><Relationship Id="rId2" Type="http://schemas.openxmlformats.org/officeDocument/2006/relationships/image" Target="../media/image18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8.png"/><Relationship Id="rId11" Type="http://schemas.openxmlformats.org/officeDocument/2006/relationships/image" Target="../media/image190.jpg"/><Relationship Id="rId5" Type="http://schemas.openxmlformats.org/officeDocument/2006/relationships/image" Target="../media/image187.png"/><Relationship Id="rId10" Type="http://schemas.openxmlformats.org/officeDocument/2006/relationships/image" Target="../media/image189.png"/><Relationship Id="rId4" Type="http://schemas.openxmlformats.org/officeDocument/2006/relationships/image" Target="../media/image186.png"/><Relationship Id="rId9" Type="http://schemas.openxmlformats.org/officeDocument/2006/relationships/image" Target="../media/image174.png"/><Relationship Id="rId14" Type="http://schemas.openxmlformats.org/officeDocument/2006/relationships/image" Target="../media/image19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8.png"/><Relationship Id="rId13" Type="http://schemas.openxmlformats.org/officeDocument/2006/relationships/image" Target="../media/image203.png"/><Relationship Id="rId3" Type="http://schemas.openxmlformats.org/officeDocument/2006/relationships/image" Target="../media/image195.jpg"/><Relationship Id="rId7" Type="http://schemas.openxmlformats.org/officeDocument/2006/relationships/image" Target="../media/image197.png"/><Relationship Id="rId12" Type="http://schemas.openxmlformats.org/officeDocument/2006/relationships/image" Target="../media/image202.png"/><Relationship Id="rId2" Type="http://schemas.openxmlformats.org/officeDocument/2006/relationships/image" Target="../media/image19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6.png"/><Relationship Id="rId11" Type="http://schemas.openxmlformats.org/officeDocument/2006/relationships/image" Target="../media/image201.png"/><Relationship Id="rId5" Type="http://schemas.openxmlformats.org/officeDocument/2006/relationships/image" Target="../media/image56.png"/><Relationship Id="rId10" Type="http://schemas.openxmlformats.org/officeDocument/2006/relationships/image" Target="../media/image200.png"/><Relationship Id="rId4" Type="http://schemas.openxmlformats.org/officeDocument/2006/relationships/image" Target="../media/image63.png"/><Relationship Id="rId9" Type="http://schemas.openxmlformats.org/officeDocument/2006/relationships/image" Target="../media/image19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png"/><Relationship Id="rId7" Type="http://schemas.openxmlformats.org/officeDocument/2006/relationships/image" Target="../media/image20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7.jpg"/><Relationship Id="rId5" Type="http://schemas.openxmlformats.org/officeDocument/2006/relationships/image" Target="../media/image206.png"/><Relationship Id="rId4" Type="http://schemas.openxmlformats.org/officeDocument/2006/relationships/image" Target="../media/image20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2.png"/><Relationship Id="rId13" Type="http://schemas.openxmlformats.org/officeDocument/2006/relationships/image" Target="../media/image217.png"/><Relationship Id="rId3" Type="http://schemas.openxmlformats.org/officeDocument/2006/relationships/image" Target="../media/image209.png"/><Relationship Id="rId7" Type="http://schemas.openxmlformats.org/officeDocument/2006/relationships/image" Target="../media/image211.png"/><Relationship Id="rId12" Type="http://schemas.openxmlformats.org/officeDocument/2006/relationships/image" Target="../media/image216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0.jpg"/><Relationship Id="rId11" Type="http://schemas.openxmlformats.org/officeDocument/2006/relationships/image" Target="../media/image215.png"/><Relationship Id="rId5" Type="http://schemas.openxmlformats.org/officeDocument/2006/relationships/image" Target="../media/image196.png"/><Relationship Id="rId10" Type="http://schemas.openxmlformats.org/officeDocument/2006/relationships/image" Target="../media/image214.png"/><Relationship Id="rId4" Type="http://schemas.openxmlformats.org/officeDocument/2006/relationships/image" Target="../media/image204.png"/><Relationship Id="rId9" Type="http://schemas.openxmlformats.org/officeDocument/2006/relationships/image" Target="../media/image2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752855" y="1235964"/>
            <a:ext cx="6342888" cy="50337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906576" y="1045900"/>
            <a:ext cx="6036310" cy="3650999"/>
          </a:xfrm>
          <a:prstGeom prst="rect">
            <a:avLst/>
          </a:prstGeom>
        </p:spPr>
        <p:txBody>
          <a:bodyPr vert="horz" wrap="square" lIns="0" tIns="16891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330"/>
              </a:spcBef>
            </a:pPr>
            <a:r>
              <a:rPr lang="en-US" sz="4800" b="1" spc="210" dirty="0" smtClean="0"/>
              <a:t>Our Lady &amp; St John’s </a:t>
            </a:r>
            <a:endParaRPr sz="4800" b="1" dirty="0"/>
          </a:p>
          <a:p>
            <a:pPr algn="ctr">
              <a:lnSpc>
                <a:spcPct val="100000"/>
              </a:lnSpc>
              <a:spcBef>
                <a:spcPts val="1070"/>
              </a:spcBef>
            </a:pPr>
            <a:r>
              <a:rPr sz="4800" b="1" spc="310" dirty="0"/>
              <a:t>Primary</a:t>
            </a:r>
            <a:r>
              <a:rPr sz="4800" b="1" spc="440" dirty="0"/>
              <a:t> </a:t>
            </a:r>
            <a:r>
              <a:rPr sz="4800" b="1" spc="125" dirty="0"/>
              <a:t>School</a:t>
            </a:r>
            <a:endParaRPr sz="4800" b="1" dirty="0"/>
          </a:p>
          <a:p>
            <a:pPr algn="ctr">
              <a:lnSpc>
                <a:spcPct val="100000"/>
              </a:lnSpc>
              <a:spcBef>
                <a:spcPts val="1860"/>
              </a:spcBef>
            </a:pPr>
            <a:r>
              <a:rPr sz="4800" b="1" spc="275" dirty="0"/>
              <a:t>Calculation</a:t>
            </a:r>
            <a:endParaRPr sz="4800" b="1" dirty="0"/>
          </a:p>
          <a:p>
            <a:pPr marL="2540" algn="ctr">
              <a:lnSpc>
                <a:spcPct val="100000"/>
              </a:lnSpc>
              <a:spcBef>
                <a:spcPts val="1065"/>
              </a:spcBef>
            </a:pPr>
            <a:r>
              <a:rPr sz="4800" b="1" spc="250" dirty="0"/>
              <a:t>Policy</a:t>
            </a:r>
            <a:endParaRPr sz="4800" b="1" dirty="0"/>
          </a:p>
        </p:txBody>
      </p:sp>
      <p:sp>
        <p:nvSpPr>
          <p:cNvPr id="15" name="object 15"/>
          <p:cNvSpPr/>
          <p:nvPr/>
        </p:nvSpPr>
        <p:spPr>
          <a:xfrm>
            <a:off x="3115055" y="9142476"/>
            <a:ext cx="1542288" cy="3276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379979" y="6510655"/>
            <a:ext cx="1372234" cy="138620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0550" y="6515100"/>
            <a:ext cx="1428750" cy="13995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056379" y="6496050"/>
            <a:ext cx="1371600" cy="14001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62625" y="6496050"/>
            <a:ext cx="1380490" cy="14097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1161414" y="8154346"/>
            <a:ext cx="5525769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245"/>
              </a:spcBef>
            </a:pPr>
            <a:r>
              <a:rPr lang="en-GB" spc="-5" dirty="0">
                <a:cs typeface="Calibri"/>
              </a:rPr>
              <a:t>Examples </a:t>
            </a:r>
            <a:r>
              <a:rPr lang="en-GB" spc="-10" dirty="0">
                <a:cs typeface="Calibri"/>
              </a:rPr>
              <a:t>of </a:t>
            </a:r>
            <a:r>
              <a:rPr lang="en-GB" dirty="0">
                <a:cs typeface="Calibri"/>
              </a:rPr>
              <a:t>calculation methods </a:t>
            </a:r>
            <a:r>
              <a:rPr lang="en-GB" spc="-10" dirty="0">
                <a:cs typeface="Calibri"/>
              </a:rPr>
              <a:t>for </a:t>
            </a:r>
            <a:r>
              <a:rPr lang="en-GB" dirty="0">
                <a:cs typeface="Calibri"/>
              </a:rPr>
              <a:t>each</a:t>
            </a:r>
            <a:r>
              <a:rPr lang="en-GB" spc="-35" dirty="0">
                <a:cs typeface="Calibri"/>
              </a:rPr>
              <a:t> </a:t>
            </a:r>
            <a:r>
              <a:rPr lang="en-GB" dirty="0">
                <a:cs typeface="Calibri"/>
              </a:rPr>
              <a:t>year</a:t>
            </a:r>
          </a:p>
          <a:p>
            <a:pPr algn="ctr">
              <a:lnSpc>
                <a:spcPct val="100000"/>
              </a:lnSpc>
              <a:spcBef>
                <a:spcPts val="290"/>
              </a:spcBef>
            </a:pPr>
            <a:r>
              <a:rPr lang="en-GB" dirty="0">
                <a:cs typeface="Calibri"/>
              </a:rPr>
              <a:t>group and the </a:t>
            </a:r>
            <a:r>
              <a:rPr lang="en-GB" spc="-5" dirty="0">
                <a:cs typeface="Calibri"/>
              </a:rPr>
              <a:t>progression between </a:t>
            </a:r>
            <a:r>
              <a:rPr lang="en-GB" dirty="0">
                <a:cs typeface="Calibri"/>
              </a:rPr>
              <a:t>each</a:t>
            </a:r>
            <a:r>
              <a:rPr lang="en-GB" spc="-65" dirty="0">
                <a:cs typeface="Calibri"/>
              </a:rPr>
              <a:t> </a:t>
            </a:r>
            <a:r>
              <a:rPr lang="en-GB" spc="-5" dirty="0">
                <a:cs typeface="Calibri"/>
              </a:rPr>
              <a:t>method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6636" y="1193291"/>
            <a:ext cx="6725411" cy="7970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88315" y="1118869"/>
            <a:ext cx="6781800" cy="94551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1115" rIns="0" bIns="0" rtlCol="0">
            <a:spAutoFit/>
          </a:bodyPr>
          <a:lstStyle/>
          <a:p>
            <a:pPr marL="246379">
              <a:lnSpc>
                <a:spcPct val="100000"/>
              </a:lnSpc>
              <a:spcBef>
                <a:spcPts val="245"/>
              </a:spcBef>
            </a:pPr>
            <a:r>
              <a:rPr sz="5000" spc="254" dirty="0"/>
              <a:t>Our </a:t>
            </a:r>
            <a:r>
              <a:rPr sz="5000" spc="190" dirty="0"/>
              <a:t>Calculation</a:t>
            </a:r>
            <a:r>
              <a:rPr sz="5000" spc="430" dirty="0"/>
              <a:t> </a:t>
            </a:r>
            <a:r>
              <a:rPr sz="5000" spc="175" dirty="0"/>
              <a:t>Policy</a:t>
            </a:r>
            <a:endParaRPr sz="5000"/>
          </a:p>
        </p:txBody>
      </p:sp>
      <p:sp>
        <p:nvSpPr>
          <p:cNvPr id="4" name="object 4"/>
          <p:cNvSpPr/>
          <p:nvPr/>
        </p:nvSpPr>
        <p:spPr>
          <a:xfrm>
            <a:off x="524255" y="2307335"/>
            <a:ext cx="6723888" cy="10134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78409" y="2266734"/>
            <a:ext cx="6781800" cy="102784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12065" rIns="0" bIns="0" rtlCol="0">
            <a:spAutoFit/>
          </a:bodyPr>
          <a:lstStyle/>
          <a:p>
            <a:pPr marL="175260" marR="154305" indent="-12065" algn="ctr">
              <a:lnSpc>
                <a:spcPct val="109800"/>
              </a:lnSpc>
              <a:spcBef>
                <a:spcPts val="95"/>
              </a:spcBef>
            </a:pPr>
            <a:r>
              <a:rPr sz="1500" spc="-5" dirty="0">
                <a:latin typeface="Calibri"/>
                <a:cs typeface="Calibri"/>
              </a:rPr>
              <a:t>This calculation policy has been </a:t>
            </a:r>
            <a:r>
              <a:rPr sz="1500" dirty="0">
                <a:latin typeface="Calibri"/>
                <a:cs typeface="Calibri"/>
              </a:rPr>
              <a:t>created to </a:t>
            </a:r>
            <a:r>
              <a:rPr sz="1500" spc="-5" dirty="0">
                <a:latin typeface="Calibri"/>
                <a:cs typeface="Calibri"/>
              </a:rPr>
              <a:t>meet </a:t>
            </a:r>
            <a:r>
              <a:rPr sz="1500" dirty="0">
                <a:latin typeface="Calibri"/>
                <a:cs typeface="Calibri"/>
              </a:rPr>
              <a:t>the expectations </a:t>
            </a:r>
            <a:r>
              <a:rPr sz="1500" spc="-5" dirty="0">
                <a:latin typeface="Calibri"/>
                <a:cs typeface="Calibri"/>
              </a:rPr>
              <a:t>of </a:t>
            </a:r>
            <a:r>
              <a:rPr sz="1500" dirty="0">
                <a:latin typeface="Calibri"/>
                <a:cs typeface="Calibri"/>
              </a:rPr>
              <a:t>the </a:t>
            </a:r>
            <a:r>
              <a:rPr sz="1500" spc="-5" dirty="0">
                <a:latin typeface="Calibri"/>
                <a:cs typeface="Calibri"/>
              </a:rPr>
              <a:t>new  national </a:t>
            </a:r>
            <a:r>
              <a:rPr sz="1500" dirty="0">
                <a:latin typeface="Calibri"/>
                <a:cs typeface="Calibri"/>
              </a:rPr>
              <a:t>curriculum but most </a:t>
            </a:r>
            <a:r>
              <a:rPr sz="1500" spc="-5" dirty="0">
                <a:latin typeface="Calibri"/>
                <a:cs typeface="Calibri"/>
              </a:rPr>
              <a:t>importantly </a:t>
            </a:r>
            <a:r>
              <a:rPr sz="1500" dirty="0">
                <a:latin typeface="Calibri"/>
                <a:cs typeface="Calibri"/>
              </a:rPr>
              <a:t>the learning </a:t>
            </a:r>
            <a:r>
              <a:rPr sz="1500" spc="-5" dirty="0">
                <a:latin typeface="Calibri"/>
                <a:cs typeface="Calibri"/>
              </a:rPr>
              <a:t>needs of </a:t>
            </a:r>
            <a:r>
              <a:rPr sz="1500" dirty="0">
                <a:latin typeface="Calibri"/>
                <a:cs typeface="Calibri"/>
              </a:rPr>
              <a:t>our children at </a:t>
            </a:r>
            <a:endParaRPr lang="en-GB" sz="1500" dirty="0" smtClean="0">
              <a:latin typeface="Calibri"/>
              <a:cs typeface="Calibri"/>
            </a:endParaRPr>
          </a:p>
          <a:p>
            <a:pPr marL="175260" marR="154305" indent="-12065" algn="ctr">
              <a:lnSpc>
                <a:spcPct val="109800"/>
              </a:lnSpc>
              <a:spcBef>
                <a:spcPts val="95"/>
              </a:spcBef>
            </a:pPr>
            <a:r>
              <a:rPr lang="en-US" sz="1500" dirty="0" smtClean="0">
                <a:latin typeface="Calibri"/>
                <a:cs typeface="Calibri"/>
              </a:rPr>
              <a:t>Our Lady &amp; St John’s</a:t>
            </a:r>
            <a:r>
              <a:rPr sz="1500" dirty="0" smtClean="0">
                <a:latin typeface="Calibri"/>
                <a:cs typeface="Calibri"/>
              </a:rPr>
              <a:t>. </a:t>
            </a:r>
            <a:r>
              <a:rPr sz="1500" spc="-5" dirty="0">
                <a:latin typeface="Calibri"/>
                <a:cs typeface="Calibri"/>
              </a:rPr>
              <a:t>The </a:t>
            </a:r>
            <a:r>
              <a:rPr sz="1500" dirty="0">
                <a:latin typeface="Calibri"/>
                <a:cs typeface="Calibri"/>
              </a:rPr>
              <a:t>methods chosen </a:t>
            </a:r>
            <a:r>
              <a:rPr sz="1500" spc="-15" dirty="0">
                <a:latin typeface="Calibri"/>
                <a:cs typeface="Calibri"/>
              </a:rPr>
              <a:t>match </a:t>
            </a:r>
            <a:r>
              <a:rPr sz="1500" dirty="0">
                <a:latin typeface="Calibri"/>
                <a:cs typeface="Calibri"/>
              </a:rPr>
              <a:t>the </a:t>
            </a:r>
            <a:r>
              <a:rPr sz="1500" spc="-5" dirty="0">
                <a:latin typeface="Calibri"/>
                <a:cs typeface="Calibri"/>
              </a:rPr>
              <a:t>national curriculum </a:t>
            </a:r>
            <a:r>
              <a:rPr sz="1500" dirty="0">
                <a:latin typeface="Calibri"/>
                <a:cs typeface="Calibri"/>
              </a:rPr>
              <a:t>but </a:t>
            </a:r>
            <a:r>
              <a:rPr sz="1500" spc="-5" dirty="0">
                <a:latin typeface="Calibri"/>
                <a:cs typeface="Calibri"/>
              </a:rPr>
              <a:t>have also been  specifically selected after consideration of our children’s learning</a:t>
            </a:r>
            <a:r>
              <a:rPr sz="1500" spc="18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styles.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24255" y="3625596"/>
            <a:ext cx="6723888" cy="19080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95300" y="3551173"/>
            <a:ext cx="6781800" cy="205740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80"/>
              </a:spcBef>
            </a:pPr>
            <a:r>
              <a:rPr sz="1500" b="1" u="heavy" dirty="0">
                <a:latin typeface="Calibri"/>
                <a:cs typeface="Calibri"/>
              </a:rPr>
              <a:t>Age</a:t>
            </a:r>
            <a:r>
              <a:rPr sz="1500" b="1" u="heavy" spc="-65" dirty="0">
                <a:latin typeface="Calibri"/>
                <a:cs typeface="Calibri"/>
              </a:rPr>
              <a:t> </a:t>
            </a:r>
            <a:r>
              <a:rPr sz="1500" b="1" u="heavy" spc="-5" dirty="0">
                <a:latin typeface="Calibri"/>
                <a:cs typeface="Calibri"/>
              </a:rPr>
              <a:t>Expectations</a:t>
            </a:r>
            <a:endParaRPr sz="1500">
              <a:latin typeface="Calibri"/>
              <a:cs typeface="Calibri"/>
            </a:endParaRPr>
          </a:p>
          <a:p>
            <a:pPr marL="170815" marR="147955" indent="-635" algn="ctr">
              <a:lnSpc>
                <a:spcPct val="109800"/>
              </a:lnSpc>
              <a:spcBef>
                <a:spcPts val="795"/>
              </a:spcBef>
            </a:pPr>
            <a:r>
              <a:rPr sz="1500" dirty="0">
                <a:latin typeface="Calibri"/>
                <a:cs typeface="Calibri"/>
              </a:rPr>
              <a:t>The </a:t>
            </a:r>
            <a:r>
              <a:rPr sz="1500" spc="-5" dirty="0">
                <a:latin typeface="Calibri"/>
                <a:cs typeface="Calibri"/>
              </a:rPr>
              <a:t>policy </a:t>
            </a:r>
            <a:r>
              <a:rPr sz="1500" dirty="0">
                <a:latin typeface="Calibri"/>
                <a:cs typeface="Calibri"/>
              </a:rPr>
              <a:t>has been organised </a:t>
            </a:r>
            <a:r>
              <a:rPr sz="1500" spc="-5" dirty="0">
                <a:latin typeface="Calibri"/>
                <a:cs typeface="Calibri"/>
              </a:rPr>
              <a:t>by </a:t>
            </a:r>
            <a:r>
              <a:rPr sz="1500" dirty="0">
                <a:latin typeface="Calibri"/>
                <a:cs typeface="Calibri"/>
              </a:rPr>
              <a:t>year group, considering </a:t>
            </a:r>
            <a:r>
              <a:rPr sz="1500" spc="-5" dirty="0">
                <a:latin typeface="Calibri"/>
                <a:cs typeface="Calibri"/>
              </a:rPr>
              <a:t>the </a:t>
            </a:r>
            <a:r>
              <a:rPr sz="1500" dirty="0">
                <a:latin typeface="Calibri"/>
                <a:cs typeface="Calibri"/>
              </a:rPr>
              <a:t>national </a:t>
            </a:r>
            <a:r>
              <a:rPr sz="1500" spc="-5" dirty="0">
                <a:latin typeface="Calibri"/>
                <a:cs typeface="Calibri"/>
              </a:rPr>
              <a:t>curriculum  2014 expectations. The </a:t>
            </a:r>
            <a:r>
              <a:rPr sz="1500" dirty="0">
                <a:latin typeface="Calibri"/>
                <a:cs typeface="Calibri"/>
              </a:rPr>
              <a:t>new curriculum </a:t>
            </a:r>
            <a:r>
              <a:rPr sz="1500" spc="-5" dirty="0">
                <a:latin typeface="Calibri"/>
                <a:cs typeface="Calibri"/>
              </a:rPr>
              <a:t>focuses on </a:t>
            </a:r>
            <a:r>
              <a:rPr sz="1500" dirty="0">
                <a:latin typeface="Calibri"/>
                <a:cs typeface="Calibri"/>
              </a:rPr>
              <a:t>skills </a:t>
            </a:r>
            <a:r>
              <a:rPr sz="1500" spc="-10" dirty="0">
                <a:latin typeface="Calibri"/>
                <a:cs typeface="Calibri"/>
              </a:rPr>
              <a:t>and </a:t>
            </a:r>
            <a:r>
              <a:rPr sz="1500" dirty="0">
                <a:latin typeface="Calibri"/>
                <a:cs typeface="Calibri"/>
              </a:rPr>
              <a:t>mastery and is </a:t>
            </a:r>
            <a:r>
              <a:rPr sz="1500" spc="-5" dirty="0">
                <a:latin typeface="Calibri"/>
                <a:cs typeface="Calibri"/>
              </a:rPr>
              <a:t>not  about </a:t>
            </a:r>
            <a:r>
              <a:rPr sz="1500" dirty="0">
                <a:latin typeface="Calibri"/>
                <a:cs typeface="Calibri"/>
              </a:rPr>
              <a:t>moving </a:t>
            </a:r>
            <a:r>
              <a:rPr sz="1500" spc="-5" dirty="0">
                <a:latin typeface="Calibri"/>
                <a:cs typeface="Calibri"/>
              </a:rPr>
              <a:t>children on </a:t>
            </a:r>
            <a:r>
              <a:rPr sz="1500" dirty="0">
                <a:latin typeface="Calibri"/>
                <a:cs typeface="Calibri"/>
              </a:rPr>
              <a:t>to the next method as </a:t>
            </a:r>
            <a:r>
              <a:rPr sz="1500" spc="-5" dirty="0">
                <a:latin typeface="Calibri"/>
                <a:cs typeface="Calibri"/>
              </a:rPr>
              <a:t>soon </a:t>
            </a:r>
            <a:r>
              <a:rPr sz="1500" dirty="0">
                <a:latin typeface="Calibri"/>
                <a:cs typeface="Calibri"/>
              </a:rPr>
              <a:t>as </a:t>
            </a:r>
            <a:r>
              <a:rPr sz="1500" spc="-5" dirty="0">
                <a:latin typeface="Calibri"/>
                <a:cs typeface="Calibri"/>
              </a:rPr>
              <a:t>they </a:t>
            </a:r>
            <a:r>
              <a:rPr sz="1500" dirty="0">
                <a:latin typeface="Calibri"/>
                <a:cs typeface="Calibri"/>
              </a:rPr>
              <a:t>can </a:t>
            </a:r>
            <a:r>
              <a:rPr sz="1500" spc="-5" dirty="0">
                <a:latin typeface="Calibri"/>
                <a:cs typeface="Calibri"/>
              </a:rPr>
              <a:t>do </a:t>
            </a:r>
            <a:r>
              <a:rPr sz="1500" dirty="0">
                <a:latin typeface="Calibri"/>
                <a:cs typeface="Calibri"/>
              </a:rPr>
              <a:t>the </a:t>
            </a:r>
            <a:r>
              <a:rPr sz="1500" spc="-5" dirty="0">
                <a:latin typeface="Calibri"/>
                <a:cs typeface="Calibri"/>
              </a:rPr>
              <a:t>one  </a:t>
            </a:r>
            <a:r>
              <a:rPr sz="1500" dirty="0">
                <a:latin typeface="Calibri"/>
                <a:cs typeface="Calibri"/>
              </a:rPr>
              <a:t>before. Working </a:t>
            </a:r>
            <a:r>
              <a:rPr sz="1500" spc="-5" dirty="0">
                <a:latin typeface="Calibri"/>
                <a:cs typeface="Calibri"/>
              </a:rPr>
              <a:t>and </a:t>
            </a:r>
            <a:r>
              <a:rPr sz="1500" dirty="0">
                <a:latin typeface="Calibri"/>
                <a:cs typeface="Calibri"/>
              </a:rPr>
              <a:t>more complex and richer </a:t>
            </a:r>
            <a:r>
              <a:rPr sz="1500" spc="-5" dirty="0">
                <a:latin typeface="Calibri"/>
                <a:cs typeface="Calibri"/>
              </a:rPr>
              <a:t>problems </a:t>
            </a:r>
            <a:r>
              <a:rPr sz="1500" dirty="0">
                <a:latin typeface="Calibri"/>
                <a:cs typeface="Calibri"/>
              </a:rPr>
              <a:t>rather than </a:t>
            </a:r>
            <a:r>
              <a:rPr sz="1500" spc="-5" dirty="0">
                <a:latin typeface="Calibri"/>
                <a:cs typeface="Calibri"/>
              </a:rPr>
              <a:t>new methods  </a:t>
            </a:r>
            <a:r>
              <a:rPr sz="1500" dirty="0">
                <a:latin typeface="Calibri"/>
                <a:cs typeface="Calibri"/>
              </a:rPr>
              <a:t>will support </a:t>
            </a:r>
            <a:r>
              <a:rPr sz="1500" spc="-5" dirty="0">
                <a:latin typeface="Calibri"/>
                <a:cs typeface="Calibri"/>
              </a:rPr>
              <a:t>this </a:t>
            </a:r>
            <a:r>
              <a:rPr sz="1500" dirty="0">
                <a:latin typeface="Calibri"/>
                <a:cs typeface="Calibri"/>
              </a:rPr>
              <a:t>‘mastering’ </a:t>
            </a:r>
            <a:r>
              <a:rPr sz="1500" spc="-5" dirty="0">
                <a:latin typeface="Calibri"/>
                <a:cs typeface="Calibri"/>
              </a:rPr>
              <a:t>of maths. However, </a:t>
            </a:r>
            <a:r>
              <a:rPr sz="1500" dirty="0">
                <a:latin typeface="Calibri"/>
                <a:cs typeface="Calibri"/>
              </a:rPr>
              <a:t>some </a:t>
            </a:r>
            <a:r>
              <a:rPr sz="1500" spc="-10" dirty="0">
                <a:latin typeface="Calibri"/>
                <a:cs typeface="Calibri"/>
              </a:rPr>
              <a:t>children </a:t>
            </a:r>
            <a:r>
              <a:rPr sz="1500" spc="-5" dirty="0">
                <a:latin typeface="Calibri"/>
                <a:cs typeface="Calibri"/>
              </a:rPr>
              <a:t>will </a:t>
            </a:r>
            <a:r>
              <a:rPr sz="1500" dirty="0">
                <a:latin typeface="Calibri"/>
                <a:cs typeface="Calibri"/>
              </a:rPr>
              <a:t>be </a:t>
            </a:r>
            <a:r>
              <a:rPr sz="1500" spc="-5" dirty="0">
                <a:latin typeface="Calibri"/>
                <a:cs typeface="Calibri"/>
              </a:rPr>
              <a:t>working </a:t>
            </a:r>
            <a:r>
              <a:rPr sz="1500" dirty="0">
                <a:latin typeface="Calibri"/>
                <a:cs typeface="Calibri"/>
              </a:rPr>
              <a:t>at  </a:t>
            </a:r>
            <a:r>
              <a:rPr sz="1500" spc="-5" dirty="0">
                <a:latin typeface="Calibri"/>
                <a:cs typeface="Calibri"/>
              </a:rPr>
              <a:t>levels well above </a:t>
            </a:r>
            <a:r>
              <a:rPr sz="1500" dirty="0">
                <a:latin typeface="Calibri"/>
                <a:cs typeface="Calibri"/>
              </a:rPr>
              <a:t>their age and </a:t>
            </a:r>
            <a:r>
              <a:rPr sz="1500" spc="-5" dirty="0">
                <a:latin typeface="Calibri"/>
                <a:cs typeface="Calibri"/>
              </a:rPr>
              <a:t>will require </a:t>
            </a:r>
            <a:r>
              <a:rPr sz="1500" dirty="0">
                <a:latin typeface="Calibri"/>
                <a:cs typeface="Calibri"/>
              </a:rPr>
              <a:t>the </a:t>
            </a:r>
            <a:r>
              <a:rPr sz="1500" spc="-5" dirty="0">
                <a:latin typeface="Calibri"/>
                <a:cs typeface="Calibri"/>
              </a:rPr>
              <a:t>introduction of </a:t>
            </a:r>
            <a:r>
              <a:rPr sz="1500" dirty="0">
                <a:latin typeface="Calibri"/>
                <a:cs typeface="Calibri"/>
              </a:rPr>
              <a:t>new</a:t>
            </a:r>
            <a:r>
              <a:rPr sz="1500" spc="15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methods.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24255" y="5832347"/>
            <a:ext cx="6723888" cy="14127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95300" y="5757545"/>
            <a:ext cx="6781800" cy="156210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85"/>
              </a:spcBef>
            </a:pPr>
            <a:r>
              <a:rPr sz="1500" b="1" u="heavy" spc="-5" dirty="0">
                <a:latin typeface="Calibri"/>
                <a:cs typeface="Calibri"/>
              </a:rPr>
              <a:t>Mental</a:t>
            </a:r>
            <a:r>
              <a:rPr sz="1500" b="1" u="heavy" spc="-70" dirty="0">
                <a:latin typeface="Calibri"/>
                <a:cs typeface="Calibri"/>
              </a:rPr>
              <a:t> </a:t>
            </a:r>
            <a:r>
              <a:rPr sz="1500" b="1" u="heavy" spc="-5" dirty="0">
                <a:latin typeface="Calibri"/>
                <a:cs typeface="Calibri"/>
              </a:rPr>
              <a:t>Methods</a:t>
            </a:r>
            <a:endParaRPr sz="1500">
              <a:latin typeface="Calibri"/>
              <a:cs typeface="Calibri"/>
            </a:endParaRPr>
          </a:p>
          <a:p>
            <a:pPr marL="97790" marR="88265" indent="-1905" algn="ctr">
              <a:lnSpc>
                <a:spcPct val="109800"/>
              </a:lnSpc>
              <a:spcBef>
                <a:spcPts val="795"/>
              </a:spcBef>
            </a:pPr>
            <a:r>
              <a:rPr sz="1500" spc="-5" dirty="0">
                <a:latin typeface="Calibri"/>
                <a:cs typeface="Calibri"/>
              </a:rPr>
              <a:t>The written methods </a:t>
            </a:r>
            <a:r>
              <a:rPr sz="1500" dirty="0">
                <a:latin typeface="Calibri"/>
                <a:cs typeface="Calibri"/>
              </a:rPr>
              <a:t>in this </a:t>
            </a:r>
            <a:r>
              <a:rPr sz="1500" spc="-5" dirty="0">
                <a:latin typeface="Calibri"/>
                <a:cs typeface="Calibri"/>
              </a:rPr>
              <a:t>document are important </a:t>
            </a:r>
            <a:r>
              <a:rPr sz="1500" dirty="0">
                <a:latin typeface="Calibri"/>
                <a:cs typeface="Calibri"/>
              </a:rPr>
              <a:t>but </a:t>
            </a:r>
            <a:r>
              <a:rPr sz="1500" spc="-10" dirty="0">
                <a:latin typeface="Calibri"/>
                <a:cs typeface="Calibri"/>
              </a:rPr>
              <a:t>they </a:t>
            </a:r>
            <a:r>
              <a:rPr sz="1500" spc="-5" dirty="0">
                <a:latin typeface="Calibri"/>
                <a:cs typeface="Calibri"/>
              </a:rPr>
              <a:t>by no means replace  </a:t>
            </a:r>
            <a:r>
              <a:rPr sz="1500" dirty="0">
                <a:latin typeface="Calibri"/>
                <a:cs typeface="Calibri"/>
              </a:rPr>
              <a:t>the superb </a:t>
            </a:r>
            <a:r>
              <a:rPr sz="1500" spc="-5" dirty="0">
                <a:latin typeface="Calibri"/>
                <a:cs typeface="Calibri"/>
              </a:rPr>
              <a:t>mental </a:t>
            </a:r>
            <a:r>
              <a:rPr sz="1500" dirty="0">
                <a:latin typeface="Calibri"/>
                <a:cs typeface="Calibri"/>
              </a:rPr>
              <a:t>methods we have </a:t>
            </a:r>
            <a:r>
              <a:rPr sz="1500" spc="-5" dirty="0">
                <a:latin typeface="Calibri"/>
                <a:cs typeface="Calibri"/>
              </a:rPr>
              <a:t>developed. As </a:t>
            </a:r>
            <a:r>
              <a:rPr sz="1500" dirty="0">
                <a:latin typeface="Calibri"/>
                <a:cs typeface="Calibri"/>
              </a:rPr>
              <a:t>children </a:t>
            </a:r>
            <a:r>
              <a:rPr sz="1500" spc="-20" dirty="0">
                <a:latin typeface="Calibri"/>
                <a:cs typeface="Calibri"/>
              </a:rPr>
              <a:t>become </a:t>
            </a:r>
            <a:r>
              <a:rPr sz="1500" dirty="0">
                <a:latin typeface="Calibri"/>
                <a:cs typeface="Calibri"/>
              </a:rPr>
              <a:t>more mature  and </a:t>
            </a:r>
            <a:r>
              <a:rPr sz="1500" spc="-5" dirty="0">
                <a:latin typeface="Calibri"/>
                <a:cs typeface="Calibri"/>
              </a:rPr>
              <a:t>confident with </a:t>
            </a:r>
            <a:r>
              <a:rPr sz="1500" dirty="0">
                <a:latin typeface="Calibri"/>
                <a:cs typeface="Calibri"/>
              </a:rPr>
              <a:t>their calculation, </a:t>
            </a:r>
            <a:r>
              <a:rPr sz="1500" spc="-5" dirty="0">
                <a:latin typeface="Calibri"/>
                <a:cs typeface="Calibri"/>
              </a:rPr>
              <a:t>they need </a:t>
            </a:r>
            <a:r>
              <a:rPr sz="1500" dirty="0">
                <a:latin typeface="Calibri"/>
                <a:cs typeface="Calibri"/>
              </a:rPr>
              <a:t>to </a:t>
            </a:r>
            <a:r>
              <a:rPr sz="1500" spc="-5" dirty="0">
                <a:latin typeface="Calibri"/>
                <a:cs typeface="Calibri"/>
              </a:rPr>
              <a:t>start following </a:t>
            </a:r>
            <a:r>
              <a:rPr sz="1500" dirty="0">
                <a:latin typeface="Calibri"/>
                <a:cs typeface="Calibri"/>
              </a:rPr>
              <a:t>these 4 </a:t>
            </a:r>
            <a:r>
              <a:rPr sz="1500" spc="-5" dirty="0">
                <a:latin typeface="Calibri"/>
                <a:cs typeface="Calibri"/>
              </a:rPr>
              <a:t>steps when  approaching</a:t>
            </a:r>
            <a:r>
              <a:rPr sz="1500" spc="-50" dirty="0">
                <a:latin typeface="Calibri"/>
                <a:cs typeface="Calibri"/>
              </a:rPr>
              <a:t> </a:t>
            </a:r>
            <a:r>
              <a:rPr sz="1500" spc="-5" dirty="0">
                <a:latin typeface="Calibri"/>
                <a:cs typeface="Calibri"/>
              </a:rPr>
              <a:t>problems: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92474" y="7408203"/>
            <a:ext cx="2154804" cy="12768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2474" y="7408203"/>
            <a:ext cx="2155190" cy="1276985"/>
          </a:xfrm>
          <a:custGeom>
            <a:avLst/>
            <a:gdLst/>
            <a:ahLst/>
            <a:cxnLst/>
            <a:rect l="l" t="t" r="r" b="b"/>
            <a:pathLst>
              <a:path w="2155190" h="1276984">
                <a:moveTo>
                  <a:pt x="195561" y="420457"/>
                </a:moveTo>
                <a:lnTo>
                  <a:pt x="192569" y="376335"/>
                </a:lnTo>
                <a:lnTo>
                  <a:pt x="198225" y="333545"/>
                </a:lnTo>
                <a:lnTo>
                  <a:pt x="211936" y="292716"/>
                </a:lnTo>
                <a:lnTo>
                  <a:pt x="233108" y="254479"/>
                </a:lnTo>
                <a:lnTo>
                  <a:pt x="261150" y="219463"/>
                </a:lnTo>
                <a:lnTo>
                  <a:pt x="295467" y="188299"/>
                </a:lnTo>
                <a:lnTo>
                  <a:pt x="335467" y="161618"/>
                </a:lnTo>
                <a:lnTo>
                  <a:pt x="380557" y="140049"/>
                </a:lnTo>
                <a:lnTo>
                  <a:pt x="430144" y="124222"/>
                </a:lnTo>
                <a:lnTo>
                  <a:pt x="483635" y="114768"/>
                </a:lnTo>
                <a:lnTo>
                  <a:pt x="539647" y="112454"/>
                </a:lnTo>
                <a:lnTo>
                  <a:pt x="594988" y="117593"/>
                </a:lnTo>
                <a:lnTo>
                  <a:pt x="648519" y="130019"/>
                </a:lnTo>
                <a:lnTo>
                  <a:pt x="699103" y="149566"/>
                </a:lnTo>
                <a:lnTo>
                  <a:pt x="725291" y="117090"/>
                </a:lnTo>
                <a:lnTo>
                  <a:pt x="757283" y="89682"/>
                </a:lnTo>
                <a:lnTo>
                  <a:pt x="794064" y="67589"/>
                </a:lnTo>
                <a:lnTo>
                  <a:pt x="834618" y="51063"/>
                </a:lnTo>
                <a:lnTo>
                  <a:pt x="877933" y="40352"/>
                </a:lnTo>
                <a:lnTo>
                  <a:pt x="922993" y="35708"/>
                </a:lnTo>
                <a:lnTo>
                  <a:pt x="968783" y="37378"/>
                </a:lnTo>
                <a:lnTo>
                  <a:pt x="1014291" y="45614"/>
                </a:lnTo>
                <a:lnTo>
                  <a:pt x="1058500" y="60666"/>
                </a:lnTo>
                <a:lnTo>
                  <a:pt x="1106042" y="86722"/>
                </a:lnTo>
                <a:lnTo>
                  <a:pt x="1120222" y="97242"/>
                </a:lnTo>
                <a:lnTo>
                  <a:pt x="1147618" y="63295"/>
                </a:lnTo>
                <a:lnTo>
                  <a:pt x="1182699" y="36122"/>
                </a:lnTo>
                <a:lnTo>
                  <a:pt x="1223709" y="16198"/>
                </a:lnTo>
                <a:lnTo>
                  <a:pt x="1268893" y="3999"/>
                </a:lnTo>
                <a:lnTo>
                  <a:pt x="1316496" y="0"/>
                </a:lnTo>
                <a:lnTo>
                  <a:pt x="1364764" y="4675"/>
                </a:lnTo>
                <a:lnTo>
                  <a:pt x="1411941" y="18502"/>
                </a:lnTo>
                <a:lnTo>
                  <a:pt x="1453470" y="40314"/>
                </a:lnTo>
                <a:lnTo>
                  <a:pt x="1487760" y="69175"/>
                </a:lnTo>
                <a:lnTo>
                  <a:pt x="1523066" y="41752"/>
                </a:lnTo>
                <a:lnTo>
                  <a:pt x="1563206" y="21170"/>
                </a:lnTo>
                <a:lnTo>
                  <a:pt x="1606811" y="7522"/>
                </a:lnTo>
                <a:lnTo>
                  <a:pt x="1652511" y="896"/>
                </a:lnTo>
                <a:lnTo>
                  <a:pt x="1698937" y="1385"/>
                </a:lnTo>
                <a:lnTo>
                  <a:pt x="1744721" y="9078"/>
                </a:lnTo>
                <a:lnTo>
                  <a:pt x="1788492" y="24066"/>
                </a:lnTo>
                <a:lnTo>
                  <a:pt x="1828882" y="46442"/>
                </a:lnTo>
                <a:lnTo>
                  <a:pt x="1882111" y="97813"/>
                </a:lnTo>
                <a:lnTo>
                  <a:pt x="1910670" y="160615"/>
                </a:lnTo>
                <a:lnTo>
                  <a:pt x="1960921" y="176184"/>
                </a:lnTo>
                <a:lnTo>
                  <a:pt x="2004972" y="198847"/>
                </a:lnTo>
                <a:lnTo>
                  <a:pt x="2042075" y="227545"/>
                </a:lnTo>
                <a:lnTo>
                  <a:pt x="2071484" y="261214"/>
                </a:lnTo>
                <a:lnTo>
                  <a:pt x="2092451" y="298795"/>
                </a:lnTo>
                <a:lnTo>
                  <a:pt x="2104230" y="339226"/>
                </a:lnTo>
                <a:lnTo>
                  <a:pt x="2106073" y="381446"/>
                </a:lnTo>
                <a:lnTo>
                  <a:pt x="2097233" y="424394"/>
                </a:lnTo>
                <a:lnTo>
                  <a:pt x="2094614" y="431585"/>
                </a:lnTo>
                <a:lnTo>
                  <a:pt x="2091709" y="438681"/>
                </a:lnTo>
                <a:lnTo>
                  <a:pt x="2088518" y="445682"/>
                </a:lnTo>
                <a:lnTo>
                  <a:pt x="2085041" y="452588"/>
                </a:lnTo>
                <a:lnTo>
                  <a:pt x="2114883" y="489818"/>
                </a:lnTo>
                <a:lnTo>
                  <a:pt x="2136372" y="529356"/>
                </a:lnTo>
                <a:lnTo>
                  <a:pt x="2149637" y="570419"/>
                </a:lnTo>
                <a:lnTo>
                  <a:pt x="2154804" y="612221"/>
                </a:lnTo>
                <a:lnTo>
                  <a:pt x="2152002" y="653978"/>
                </a:lnTo>
                <a:lnTo>
                  <a:pt x="2141359" y="694904"/>
                </a:lnTo>
                <a:lnTo>
                  <a:pt x="2123003" y="734214"/>
                </a:lnTo>
                <a:lnTo>
                  <a:pt x="2097062" y="771124"/>
                </a:lnTo>
                <a:lnTo>
                  <a:pt x="2063665" y="804849"/>
                </a:lnTo>
                <a:lnTo>
                  <a:pt x="2022938" y="834604"/>
                </a:lnTo>
                <a:lnTo>
                  <a:pt x="1986896" y="854050"/>
                </a:lnTo>
                <a:lnTo>
                  <a:pt x="1948246" y="869592"/>
                </a:lnTo>
                <a:lnTo>
                  <a:pt x="1907477" y="881038"/>
                </a:lnTo>
                <a:lnTo>
                  <a:pt x="1865077" y="888198"/>
                </a:lnTo>
                <a:lnTo>
                  <a:pt x="1860021" y="929956"/>
                </a:lnTo>
                <a:lnTo>
                  <a:pt x="1846245" y="969201"/>
                </a:lnTo>
                <a:lnTo>
                  <a:pt x="1824569" y="1005277"/>
                </a:lnTo>
                <a:lnTo>
                  <a:pt x="1795812" y="1037535"/>
                </a:lnTo>
                <a:lnTo>
                  <a:pt x="1760794" y="1065321"/>
                </a:lnTo>
                <a:lnTo>
                  <a:pt x="1720335" y="1087983"/>
                </a:lnTo>
                <a:lnTo>
                  <a:pt x="1675253" y="1104868"/>
                </a:lnTo>
                <a:lnTo>
                  <a:pt x="1626369" y="1115326"/>
                </a:lnTo>
                <a:lnTo>
                  <a:pt x="1574501" y="1118703"/>
                </a:lnTo>
                <a:lnTo>
                  <a:pt x="1534915" y="1116295"/>
                </a:lnTo>
                <a:lnTo>
                  <a:pt x="1496317" y="1109543"/>
                </a:lnTo>
                <a:lnTo>
                  <a:pt x="1459219" y="1098575"/>
                </a:lnTo>
                <a:lnTo>
                  <a:pt x="1424133" y="1083524"/>
                </a:lnTo>
                <a:lnTo>
                  <a:pt x="1406234" y="1121167"/>
                </a:lnTo>
                <a:lnTo>
                  <a:pt x="1382339" y="1155426"/>
                </a:lnTo>
                <a:lnTo>
                  <a:pt x="1353100" y="1186019"/>
                </a:lnTo>
                <a:lnTo>
                  <a:pt x="1319164" y="1212666"/>
                </a:lnTo>
                <a:lnTo>
                  <a:pt x="1281181" y="1235086"/>
                </a:lnTo>
                <a:lnTo>
                  <a:pt x="1239800" y="1252998"/>
                </a:lnTo>
                <a:lnTo>
                  <a:pt x="1195671" y="1266123"/>
                </a:lnTo>
                <a:lnTo>
                  <a:pt x="1149442" y="1274180"/>
                </a:lnTo>
                <a:lnTo>
                  <a:pt x="1101763" y="1276887"/>
                </a:lnTo>
                <a:lnTo>
                  <a:pt x="1053284" y="1273965"/>
                </a:lnTo>
                <a:lnTo>
                  <a:pt x="1004652" y="1265134"/>
                </a:lnTo>
                <a:lnTo>
                  <a:pt x="950818" y="1247764"/>
                </a:lnTo>
                <a:lnTo>
                  <a:pt x="901823" y="1223335"/>
                </a:lnTo>
                <a:lnTo>
                  <a:pt x="858691" y="1192499"/>
                </a:lnTo>
                <a:lnTo>
                  <a:pt x="822445" y="1155914"/>
                </a:lnTo>
                <a:lnTo>
                  <a:pt x="775897" y="1175255"/>
                </a:lnTo>
                <a:lnTo>
                  <a:pt x="727716" y="1189040"/>
                </a:lnTo>
                <a:lnTo>
                  <a:pt x="678533" y="1197397"/>
                </a:lnTo>
                <a:lnTo>
                  <a:pt x="628977" y="1200453"/>
                </a:lnTo>
                <a:lnTo>
                  <a:pt x="579675" y="1198335"/>
                </a:lnTo>
                <a:lnTo>
                  <a:pt x="531258" y="1191172"/>
                </a:lnTo>
                <a:lnTo>
                  <a:pt x="484354" y="1179090"/>
                </a:lnTo>
                <a:lnTo>
                  <a:pt x="439592" y="1162216"/>
                </a:lnTo>
                <a:lnTo>
                  <a:pt x="397601" y="1140679"/>
                </a:lnTo>
                <a:lnTo>
                  <a:pt x="359010" y="1114606"/>
                </a:lnTo>
                <a:lnTo>
                  <a:pt x="324448" y="1084124"/>
                </a:lnTo>
                <a:lnTo>
                  <a:pt x="294544" y="1049361"/>
                </a:lnTo>
                <a:lnTo>
                  <a:pt x="290480" y="1043773"/>
                </a:lnTo>
                <a:lnTo>
                  <a:pt x="240338" y="1043879"/>
                </a:lnTo>
                <a:lnTo>
                  <a:pt x="193016" y="1035121"/>
                </a:lnTo>
                <a:lnTo>
                  <a:pt x="149963" y="1018417"/>
                </a:lnTo>
                <a:lnTo>
                  <a:pt x="112625" y="994683"/>
                </a:lnTo>
                <a:lnTo>
                  <a:pt x="82451" y="964838"/>
                </a:lnTo>
                <a:lnTo>
                  <a:pt x="60888" y="929799"/>
                </a:lnTo>
                <a:lnTo>
                  <a:pt x="49384" y="890484"/>
                </a:lnTo>
                <a:lnTo>
                  <a:pt x="49023" y="852384"/>
                </a:lnTo>
                <a:lnTo>
                  <a:pt x="58777" y="815522"/>
                </a:lnTo>
                <a:lnTo>
                  <a:pt x="78125" y="781184"/>
                </a:lnTo>
                <a:lnTo>
                  <a:pt x="106546" y="750657"/>
                </a:lnTo>
                <a:lnTo>
                  <a:pt x="66596" y="726303"/>
                </a:lnTo>
                <a:lnTo>
                  <a:pt x="35502" y="696222"/>
                </a:lnTo>
                <a:lnTo>
                  <a:pt x="13728" y="661856"/>
                </a:lnTo>
                <a:lnTo>
                  <a:pt x="1739" y="624646"/>
                </a:lnTo>
                <a:lnTo>
                  <a:pt x="0" y="586034"/>
                </a:lnTo>
                <a:lnTo>
                  <a:pt x="8974" y="547462"/>
                </a:lnTo>
                <a:lnTo>
                  <a:pt x="29127" y="510373"/>
                </a:lnTo>
                <a:lnTo>
                  <a:pt x="59906" y="477329"/>
                </a:lnTo>
                <a:lnTo>
                  <a:pt x="98777" y="451381"/>
                </a:lnTo>
                <a:lnTo>
                  <a:pt x="143977" y="433434"/>
                </a:lnTo>
                <a:lnTo>
                  <a:pt x="193744" y="424394"/>
                </a:lnTo>
                <a:lnTo>
                  <a:pt x="195561" y="420457"/>
                </a:lnTo>
                <a:close/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1332" y="8153907"/>
            <a:ext cx="126364" cy="24130"/>
          </a:xfrm>
          <a:custGeom>
            <a:avLst/>
            <a:gdLst/>
            <a:ahLst/>
            <a:cxnLst/>
            <a:rect l="l" t="t" r="r" b="b"/>
            <a:pathLst>
              <a:path w="126365" h="24129">
                <a:moveTo>
                  <a:pt x="126225" y="23495"/>
                </a:moveTo>
                <a:lnTo>
                  <a:pt x="93277" y="23556"/>
                </a:lnTo>
                <a:lnTo>
                  <a:pt x="60888" y="19605"/>
                </a:lnTo>
                <a:lnTo>
                  <a:pt x="29611" y="11725"/>
                </a:lnTo>
                <a:lnTo>
                  <a:pt x="0" y="0"/>
                </a:lnTo>
              </a:path>
            </a:pathLst>
          </a:custGeom>
          <a:ln w="6349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3691" y="8435085"/>
            <a:ext cx="55244" cy="11430"/>
          </a:xfrm>
          <a:custGeom>
            <a:avLst/>
            <a:gdLst/>
            <a:ahLst/>
            <a:cxnLst/>
            <a:rect l="l" t="t" r="r" b="b"/>
            <a:pathLst>
              <a:path w="55245" h="11429">
                <a:moveTo>
                  <a:pt x="55232" y="0"/>
                </a:moveTo>
                <a:lnTo>
                  <a:pt x="41792" y="3927"/>
                </a:lnTo>
                <a:lnTo>
                  <a:pt x="28078" y="7127"/>
                </a:lnTo>
                <a:lnTo>
                  <a:pt x="14132" y="9590"/>
                </a:lnTo>
                <a:lnTo>
                  <a:pt x="0" y="11302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81519" y="8507603"/>
            <a:ext cx="33655" cy="51435"/>
          </a:xfrm>
          <a:custGeom>
            <a:avLst/>
            <a:gdLst/>
            <a:ahLst/>
            <a:cxnLst/>
            <a:rect l="l" t="t" r="r" b="b"/>
            <a:pathLst>
              <a:path w="33655" h="51434">
                <a:moveTo>
                  <a:pt x="33274" y="51308"/>
                </a:moveTo>
                <a:lnTo>
                  <a:pt x="23692" y="39022"/>
                </a:lnTo>
                <a:lnTo>
                  <a:pt x="14941" y="26368"/>
                </a:lnTo>
                <a:lnTo>
                  <a:pt x="7038" y="13356"/>
                </a:lnTo>
                <a:lnTo>
                  <a:pt x="0" y="0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816861" y="8430768"/>
            <a:ext cx="13335" cy="56515"/>
          </a:xfrm>
          <a:custGeom>
            <a:avLst/>
            <a:gdLst/>
            <a:ahLst/>
            <a:cxnLst/>
            <a:rect l="l" t="t" r="r" b="b"/>
            <a:pathLst>
              <a:path w="13335" h="56515">
                <a:moveTo>
                  <a:pt x="13335" y="0"/>
                </a:moveTo>
                <a:lnTo>
                  <a:pt x="11358" y="14329"/>
                </a:lnTo>
                <a:lnTo>
                  <a:pt x="8477" y="28527"/>
                </a:lnTo>
                <a:lnTo>
                  <a:pt x="4691" y="42558"/>
                </a:lnTo>
                <a:lnTo>
                  <a:pt x="0" y="56387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094357" y="8082280"/>
            <a:ext cx="162560" cy="210820"/>
          </a:xfrm>
          <a:custGeom>
            <a:avLst/>
            <a:gdLst/>
            <a:ahLst/>
            <a:cxnLst/>
            <a:rect l="l" t="t" r="r" b="b"/>
            <a:pathLst>
              <a:path w="162560" h="210820">
                <a:moveTo>
                  <a:pt x="0" y="0"/>
                </a:moveTo>
                <a:lnTo>
                  <a:pt x="46726" y="22971"/>
                </a:lnTo>
                <a:lnTo>
                  <a:pt x="86576" y="52117"/>
                </a:lnTo>
                <a:lnTo>
                  <a:pt x="118792" y="86455"/>
                </a:lnTo>
                <a:lnTo>
                  <a:pt x="142616" y="125005"/>
                </a:lnTo>
                <a:lnTo>
                  <a:pt x="157288" y="166787"/>
                </a:lnTo>
                <a:lnTo>
                  <a:pt x="162051" y="210820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404364" y="7857743"/>
            <a:ext cx="72390" cy="79375"/>
          </a:xfrm>
          <a:custGeom>
            <a:avLst/>
            <a:gdLst/>
            <a:ahLst/>
            <a:cxnLst/>
            <a:rect l="l" t="t" r="r" b="b"/>
            <a:pathLst>
              <a:path w="72389" h="79375">
                <a:moveTo>
                  <a:pt x="72136" y="0"/>
                </a:moveTo>
                <a:lnTo>
                  <a:pt x="58453" y="22183"/>
                </a:lnTo>
                <a:lnTo>
                  <a:pt x="41735" y="42878"/>
                </a:lnTo>
                <a:lnTo>
                  <a:pt x="22183" y="61882"/>
                </a:lnTo>
                <a:lnTo>
                  <a:pt x="0" y="78993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303398" y="7564373"/>
            <a:ext cx="3810" cy="37465"/>
          </a:xfrm>
          <a:custGeom>
            <a:avLst/>
            <a:gdLst/>
            <a:ahLst/>
            <a:cxnLst/>
            <a:rect l="l" t="t" r="r" b="b"/>
            <a:pathLst>
              <a:path w="3810" h="37465">
                <a:moveTo>
                  <a:pt x="0" y="0"/>
                </a:moveTo>
                <a:lnTo>
                  <a:pt x="1809" y="9263"/>
                </a:lnTo>
                <a:lnTo>
                  <a:pt x="3047" y="18573"/>
                </a:lnTo>
                <a:lnTo>
                  <a:pt x="3714" y="27932"/>
                </a:lnTo>
                <a:lnTo>
                  <a:pt x="3809" y="37337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842642" y="7473188"/>
            <a:ext cx="37465" cy="47625"/>
          </a:xfrm>
          <a:custGeom>
            <a:avLst/>
            <a:gdLst/>
            <a:ahLst/>
            <a:cxnLst/>
            <a:rect l="l" t="t" r="r" b="b"/>
            <a:pathLst>
              <a:path w="37464" h="47625">
                <a:moveTo>
                  <a:pt x="0" y="47624"/>
                </a:moveTo>
                <a:lnTo>
                  <a:pt x="7614" y="34915"/>
                </a:lnTo>
                <a:lnTo>
                  <a:pt x="16335" y="22717"/>
                </a:lnTo>
                <a:lnTo>
                  <a:pt x="26128" y="11066"/>
                </a:lnTo>
                <a:lnTo>
                  <a:pt x="36956" y="0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496949" y="7502397"/>
            <a:ext cx="18415" cy="41275"/>
          </a:xfrm>
          <a:custGeom>
            <a:avLst/>
            <a:gdLst/>
            <a:ahLst/>
            <a:cxnLst/>
            <a:rect l="l" t="t" r="r" b="b"/>
            <a:pathLst>
              <a:path w="18415" h="41275">
                <a:moveTo>
                  <a:pt x="0" y="41147"/>
                </a:moveTo>
                <a:lnTo>
                  <a:pt x="3280" y="30557"/>
                </a:lnTo>
                <a:lnTo>
                  <a:pt x="7381" y="20145"/>
                </a:lnTo>
                <a:lnTo>
                  <a:pt x="12269" y="9947"/>
                </a:lnTo>
                <a:lnTo>
                  <a:pt x="17906" y="0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91323" y="7557389"/>
            <a:ext cx="64769" cy="40005"/>
          </a:xfrm>
          <a:custGeom>
            <a:avLst/>
            <a:gdLst/>
            <a:ahLst/>
            <a:cxnLst/>
            <a:rect l="l" t="t" r="r" b="b"/>
            <a:pathLst>
              <a:path w="64769" h="40004">
                <a:moveTo>
                  <a:pt x="0" y="0"/>
                </a:moveTo>
                <a:lnTo>
                  <a:pt x="17292" y="8784"/>
                </a:lnTo>
                <a:lnTo>
                  <a:pt x="33880" y="18367"/>
                </a:lnTo>
                <a:lnTo>
                  <a:pt x="49720" y="28735"/>
                </a:lnTo>
                <a:lnTo>
                  <a:pt x="64770" y="39878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88048" y="7828660"/>
            <a:ext cx="11430" cy="41910"/>
          </a:xfrm>
          <a:custGeom>
            <a:avLst/>
            <a:gdLst/>
            <a:ahLst/>
            <a:cxnLst/>
            <a:rect l="l" t="t" r="r" b="b"/>
            <a:pathLst>
              <a:path w="11429" h="41909">
                <a:moveTo>
                  <a:pt x="11303" y="41909"/>
                </a:moveTo>
                <a:lnTo>
                  <a:pt x="7708" y="31557"/>
                </a:lnTo>
                <a:lnTo>
                  <a:pt x="4622" y="21097"/>
                </a:lnTo>
                <a:lnTo>
                  <a:pt x="2051" y="10566"/>
                </a:lnTo>
                <a:lnTo>
                  <a:pt x="0" y="0"/>
                </a:lnTo>
              </a:path>
            </a:pathLst>
          </a:custGeom>
          <a:ln w="635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93419" y="7645907"/>
            <a:ext cx="1400556" cy="7330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78255" y="7659892"/>
            <a:ext cx="1234440" cy="577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2240" marR="5080" indent="-130175">
              <a:lnSpc>
                <a:spcPct val="110900"/>
              </a:lnSpc>
            </a:pPr>
            <a:r>
              <a:rPr sz="1100" dirty="0">
                <a:latin typeface="Calibri"/>
                <a:cs typeface="Calibri"/>
              </a:rPr>
              <a:t>1) Can I solve it in</a:t>
            </a:r>
            <a:r>
              <a:rPr sz="1100" spc="-120" dirty="0">
                <a:latin typeface="Calibri"/>
                <a:cs typeface="Calibri"/>
              </a:rPr>
              <a:t> </a:t>
            </a:r>
            <a:r>
              <a:rPr sz="1100" spc="5" dirty="0">
                <a:latin typeface="Calibri"/>
                <a:cs typeface="Calibri"/>
              </a:rPr>
              <a:t>my  </a:t>
            </a:r>
            <a:r>
              <a:rPr sz="1100" dirty="0">
                <a:latin typeface="Calibri"/>
                <a:cs typeface="Calibri"/>
              </a:rPr>
              <a:t>head and </a:t>
            </a:r>
            <a:r>
              <a:rPr sz="1100" spc="-5" dirty="0">
                <a:latin typeface="Calibri"/>
                <a:cs typeface="Calibri"/>
              </a:rPr>
              <a:t>use </a:t>
            </a:r>
            <a:r>
              <a:rPr sz="1100" dirty="0">
                <a:latin typeface="Calibri"/>
                <a:cs typeface="Calibri"/>
              </a:rPr>
              <a:t>a  mental</a:t>
            </a:r>
            <a:r>
              <a:rPr sz="1100" spc="-8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method?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071437" y="7596037"/>
            <a:ext cx="2154781" cy="127693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071437" y="7596037"/>
            <a:ext cx="2155190" cy="1276985"/>
          </a:xfrm>
          <a:custGeom>
            <a:avLst/>
            <a:gdLst/>
            <a:ahLst/>
            <a:cxnLst/>
            <a:rect l="l" t="t" r="r" b="b"/>
            <a:pathLst>
              <a:path w="2155190" h="1276984">
                <a:moveTo>
                  <a:pt x="195512" y="420457"/>
                </a:moveTo>
                <a:lnTo>
                  <a:pt x="192529" y="376335"/>
                </a:lnTo>
                <a:lnTo>
                  <a:pt x="198195" y="333545"/>
                </a:lnTo>
                <a:lnTo>
                  <a:pt x="211918" y="292716"/>
                </a:lnTo>
                <a:lnTo>
                  <a:pt x="233102" y="254479"/>
                </a:lnTo>
                <a:lnTo>
                  <a:pt x="261155" y="219463"/>
                </a:lnTo>
                <a:lnTo>
                  <a:pt x="295483" y="188299"/>
                </a:lnTo>
                <a:lnTo>
                  <a:pt x="335493" y="161618"/>
                </a:lnTo>
                <a:lnTo>
                  <a:pt x="380591" y="140049"/>
                </a:lnTo>
                <a:lnTo>
                  <a:pt x="430183" y="124222"/>
                </a:lnTo>
                <a:lnTo>
                  <a:pt x="483675" y="114768"/>
                </a:lnTo>
                <a:lnTo>
                  <a:pt x="539636" y="112454"/>
                </a:lnTo>
                <a:lnTo>
                  <a:pt x="594943" y="117593"/>
                </a:lnTo>
                <a:lnTo>
                  <a:pt x="648464" y="130019"/>
                </a:lnTo>
                <a:lnTo>
                  <a:pt x="699067" y="149566"/>
                </a:lnTo>
                <a:lnTo>
                  <a:pt x="725253" y="117090"/>
                </a:lnTo>
                <a:lnTo>
                  <a:pt x="757244" y="89682"/>
                </a:lnTo>
                <a:lnTo>
                  <a:pt x="794025" y="67589"/>
                </a:lnTo>
                <a:lnTo>
                  <a:pt x="834583" y="51063"/>
                </a:lnTo>
                <a:lnTo>
                  <a:pt x="877900" y="40352"/>
                </a:lnTo>
                <a:lnTo>
                  <a:pt x="922963" y="35708"/>
                </a:lnTo>
                <a:lnTo>
                  <a:pt x="968757" y="37378"/>
                </a:lnTo>
                <a:lnTo>
                  <a:pt x="1014267" y="45614"/>
                </a:lnTo>
                <a:lnTo>
                  <a:pt x="1058477" y="60666"/>
                </a:lnTo>
                <a:lnTo>
                  <a:pt x="1106019" y="86776"/>
                </a:lnTo>
                <a:lnTo>
                  <a:pt x="1120199" y="97242"/>
                </a:lnTo>
                <a:lnTo>
                  <a:pt x="1147595" y="63295"/>
                </a:lnTo>
                <a:lnTo>
                  <a:pt x="1182676" y="36122"/>
                </a:lnTo>
                <a:lnTo>
                  <a:pt x="1223686" y="16198"/>
                </a:lnTo>
                <a:lnTo>
                  <a:pt x="1268870" y="3999"/>
                </a:lnTo>
                <a:lnTo>
                  <a:pt x="1316473" y="0"/>
                </a:lnTo>
                <a:lnTo>
                  <a:pt x="1364741" y="4675"/>
                </a:lnTo>
                <a:lnTo>
                  <a:pt x="1411918" y="18502"/>
                </a:lnTo>
                <a:lnTo>
                  <a:pt x="1453447" y="40314"/>
                </a:lnTo>
                <a:lnTo>
                  <a:pt x="1487737" y="69175"/>
                </a:lnTo>
                <a:lnTo>
                  <a:pt x="1523043" y="41757"/>
                </a:lnTo>
                <a:lnTo>
                  <a:pt x="1563183" y="21188"/>
                </a:lnTo>
                <a:lnTo>
                  <a:pt x="1606788" y="7555"/>
                </a:lnTo>
                <a:lnTo>
                  <a:pt x="1652488" y="944"/>
                </a:lnTo>
                <a:lnTo>
                  <a:pt x="1698914" y="1440"/>
                </a:lnTo>
                <a:lnTo>
                  <a:pt x="1744698" y="9131"/>
                </a:lnTo>
                <a:lnTo>
                  <a:pt x="1788469" y="24103"/>
                </a:lnTo>
                <a:lnTo>
                  <a:pt x="1828859" y="46442"/>
                </a:lnTo>
                <a:lnTo>
                  <a:pt x="1882088" y="97813"/>
                </a:lnTo>
                <a:lnTo>
                  <a:pt x="1910647" y="160615"/>
                </a:lnTo>
                <a:lnTo>
                  <a:pt x="1960898" y="176184"/>
                </a:lnTo>
                <a:lnTo>
                  <a:pt x="2004949" y="198847"/>
                </a:lnTo>
                <a:lnTo>
                  <a:pt x="2042052" y="227545"/>
                </a:lnTo>
                <a:lnTo>
                  <a:pt x="2071461" y="261214"/>
                </a:lnTo>
                <a:lnTo>
                  <a:pt x="2092428" y="298795"/>
                </a:lnTo>
                <a:lnTo>
                  <a:pt x="2104207" y="339226"/>
                </a:lnTo>
                <a:lnTo>
                  <a:pt x="2106050" y="381446"/>
                </a:lnTo>
                <a:lnTo>
                  <a:pt x="2097210" y="424394"/>
                </a:lnTo>
                <a:lnTo>
                  <a:pt x="2094591" y="431585"/>
                </a:lnTo>
                <a:lnTo>
                  <a:pt x="2091686" y="438681"/>
                </a:lnTo>
                <a:lnTo>
                  <a:pt x="2088495" y="445682"/>
                </a:lnTo>
                <a:lnTo>
                  <a:pt x="2085018" y="452588"/>
                </a:lnTo>
                <a:lnTo>
                  <a:pt x="2114860" y="489818"/>
                </a:lnTo>
                <a:lnTo>
                  <a:pt x="2136349" y="529356"/>
                </a:lnTo>
                <a:lnTo>
                  <a:pt x="2149614" y="570419"/>
                </a:lnTo>
                <a:lnTo>
                  <a:pt x="2154781" y="612221"/>
                </a:lnTo>
                <a:lnTo>
                  <a:pt x="2151979" y="653978"/>
                </a:lnTo>
                <a:lnTo>
                  <a:pt x="2141336" y="694904"/>
                </a:lnTo>
                <a:lnTo>
                  <a:pt x="2122980" y="734214"/>
                </a:lnTo>
                <a:lnTo>
                  <a:pt x="2097039" y="771124"/>
                </a:lnTo>
                <a:lnTo>
                  <a:pt x="2063642" y="804849"/>
                </a:lnTo>
                <a:lnTo>
                  <a:pt x="2022915" y="834604"/>
                </a:lnTo>
                <a:lnTo>
                  <a:pt x="1986873" y="854050"/>
                </a:lnTo>
                <a:lnTo>
                  <a:pt x="1948223" y="869592"/>
                </a:lnTo>
                <a:lnTo>
                  <a:pt x="1907454" y="881038"/>
                </a:lnTo>
                <a:lnTo>
                  <a:pt x="1865054" y="888198"/>
                </a:lnTo>
                <a:lnTo>
                  <a:pt x="1859998" y="929956"/>
                </a:lnTo>
                <a:lnTo>
                  <a:pt x="1846222" y="969201"/>
                </a:lnTo>
                <a:lnTo>
                  <a:pt x="1824546" y="1005277"/>
                </a:lnTo>
                <a:lnTo>
                  <a:pt x="1795789" y="1037535"/>
                </a:lnTo>
                <a:lnTo>
                  <a:pt x="1760771" y="1065321"/>
                </a:lnTo>
                <a:lnTo>
                  <a:pt x="1720312" y="1087983"/>
                </a:lnTo>
                <a:lnTo>
                  <a:pt x="1675230" y="1104868"/>
                </a:lnTo>
                <a:lnTo>
                  <a:pt x="1626346" y="1115326"/>
                </a:lnTo>
                <a:lnTo>
                  <a:pt x="1574478" y="1118703"/>
                </a:lnTo>
                <a:lnTo>
                  <a:pt x="1534892" y="1116295"/>
                </a:lnTo>
                <a:lnTo>
                  <a:pt x="1496294" y="1109543"/>
                </a:lnTo>
                <a:lnTo>
                  <a:pt x="1459196" y="1098575"/>
                </a:lnTo>
                <a:lnTo>
                  <a:pt x="1424110" y="1083524"/>
                </a:lnTo>
                <a:lnTo>
                  <a:pt x="1406211" y="1121169"/>
                </a:lnTo>
                <a:lnTo>
                  <a:pt x="1382316" y="1155432"/>
                </a:lnTo>
                <a:lnTo>
                  <a:pt x="1353077" y="1186030"/>
                </a:lnTo>
                <a:lnTo>
                  <a:pt x="1319141" y="1212684"/>
                </a:lnTo>
                <a:lnTo>
                  <a:pt x="1281158" y="1235112"/>
                </a:lnTo>
                <a:lnTo>
                  <a:pt x="1239777" y="1253032"/>
                </a:lnTo>
                <a:lnTo>
                  <a:pt x="1195648" y="1266164"/>
                </a:lnTo>
                <a:lnTo>
                  <a:pt x="1149419" y="1274227"/>
                </a:lnTo>
                <a:lnTo>
                  <a:pt x="1101740" y="1276938"/>
                </a:lnTo>
                <a:lnTo>
                  <a:pt x="1053261" y="1274018"/>
                </a:lnTo>
                <a:lnTo>
                  <a:pt x="1004629" y="1265184"/>
                </a:lnTo>
                <a:lnTo>
                  <a:pt x="950793" y="1247773"/>
                </a:lnTo>
                <a:lnTo>
                  <a:pt x="901791" y="1223346"/>
                </a:lnTo>
                <a:lnTo>
                  <a:pt x="858647" y="1192520"/>
                </a:lnTo>
                <a:lnTo>
                  <a:pt x="822384" y="1155914"/>
                </a:lnTo>
                <a:lnTo>
                  <a:pt x="775859" y="1175253"/>
                </a:lnTo>
                <a:lnTo>
                  <a:pt x="727698" y="1189041"/>
                </a:lnTo>
                <a:lnTo>
                  <a:pt x="678531" y="1197402"/>
                </a:lnTo>
                <a:lnTo>
                  <a:pt x="628987" y="1200466"/>
                </a:lnTo>
                <a:lnTo>
                  <a:pt x="579695" y="1198358"/>
                </a:lnTo>
                <a:lnTo>
                  <a:pt x="531284" y="1191207"/>
                </a:lnTo>
                <a:lnTo>
                  <a:pt x="484385" y="1179138"/>
                </a:lnTo>
                <a:lnTo>
                  <a:pt x="439625" y="1162280"/>
                </a:lnTo>
                <a:lnTo>
                  <a:pt x="397635" y="1140758"/>
                </a:lnTo>
                <a:lnTo>
                  <a:pt x="359043" y="1114701"/>
                </a:lnTo>
                <a:lnTo>
                  <a:pt x="324479" y="1084235"/>
                </a:lnTo>
                <a:lnTo>
                  <a:pt x="294572" y="1049488"/>
                </a:lnTo>
                <a:lnTo>
                  <a:pt x="290508" y="1043773"/>
                </a:lnTo>
                <a:lnTo>
                  <a:pt x="240333" y="1043879"/>
                </a:lnTo>
                <a:lnTo>
                  <a:pt x="192988" y="1035121"/>
                </a:lnTo>
                <a:lnTo>
                  <a:pt x="149919" y="1018417"/>
                </a:lnTo>
                <a:lnTo>
                  <a:pt x="112573" y="994683"/>
                </a:lnTo>
                <a:lnTo>
                  <a:pt x="82397" y="964838"/>
                </a:lnTo>
                <a:lnTo>
                  <a:pt x="60835" y="929799"/>
                </a:lnTo>
                <a:lnTo>
                  <a:pt x="49335" y="890484"/>
                </a:lnTo>
                <a:lnTo>
                  <a:pt x="48960" y="852384"/>
                </a:lnTo>
                <a:lnTo>
                  <a:pt x="58717" y="815522"/>
                </a:lnTo>
                <a:lnTo>
                  <a:pt x="78071" y="781184"/>
                </a:lnTo>
                <a:lnTo>
                  <a:pt x="106485" y="750657"/>
                </a:lnTo>
                <a:lnTo>
                  <a:pt x="66558" y="726303"/>
                </a:lnTo>
                <a:lnTo>
                  <a:pt x="35479" y="696222"/>
                </a:lnTo>
                <a:lnTo>
                  <a:pt x="13716" y="661856"/>
                </a:lnTo>
                <a:lnTo>
                  <a:pt x="1733" y="624646"/>
                </a:lnTo>
                <a:lnTo>
                  <a:pt x="0" y="586034"/>
                </a:lnTo>
                <a:lnTo>
                  <a:pt x="8980" y="547462"/>
                </a:lnTo>
                <a:lnTo>
                  <a:pt x="29142" y="510373"/>
                </a:lnTo>
                <a:lnTo>
                  <a:pt x="59896" y="477382"/>
                </a:lnTo>
                <a:lnTo>
                  <a:pt x="98770" y="451429"/>
                </a:lnTo>
                <a:lnTo>
                  <a:pt x="143978" y="433452"/>
                </a:lnTo>
                <a:lnTo>
                  <a:pt x="193734" y="424394"/>
                </a:lnTo>
                <a:lnTo>
                  <a:pt x="195512" y="420457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180208" y="8341741"/>
            <a:ext cx="126364" cy="24130"/>
          </a:xfrm>
          <a:custGeom>
            <a:avLst/>
            <a:gdLst/>
            <a:ahLst/>
            <a:cxnLst/>
            <a:rect l="l" t="t" r="r" b="b"/>
            <a:pathLst>
              <a:path w="126364" h="24129">
                <a:moveTo>
                  <a:pt x="126238" y="23494"/>
                </a:moveTo>
                <a:lnTo>
                  <a:pt x="93297" y="23556"/>
                </a:lnTo>
                <a:lnTo>
                  <a:pt x="60928" y="19605"/>
                </a:lnTo>
                <a:lnTo>
                  <a:pt x="29654" y="11725"/>
                </a:lnTo>
                <a:lnTo>
                  <a:pt x="0" y="0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362580" y="8623045"/>
            <a:ext cx="55244" cy="11430"/>
          </a:xfrm>
          <a:custGeom>
            <a:avLst/>
            <a:gdLst/>
            <a:ahLst/>
            <a:cxnLst/>
            <a:rect l="l" t="t" r="r" b="b"/>
            <a:pathLst>
              <a:path w="55244" h="11429">
                <a:moveTo>
                  <a:pt x="55244" y="0"/>
                </a:moveTo>
                <a:lnTo>
                  <a:pt x="41844" y="3853"/>
                </a:lnTo>
                <a:lnTo>
                  <a:pt x="28146" y="7016"/>
                </a:lnTo>
                <a:lnTo>
                  <a:pt x="14186" y="9465"/>
                </a:lnTo>
                <a:lnTo>
                  <a:pt x="0" y="11175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860420" y="8695435"/>
            <a:ext cx="33655" cy="51435"/>
          </a:xfrm>
          <a:custGeom>
            <a:avLst/>
            <a:gdLst/>
            <a:ahLst/>
            <a:cxnLst/>
            <a:rect l="l" t="t" r="r" b="b"/>
            <a:pathLst>
              <a:path w="33655" h="51434">
                <a:moveTo>
                  <a:pt x="33274" y="51434"/>
                </a:moveTo>
                <a:lnTo>
                  <a:pt x="23699" y="39129"/>
                </a:lnTo>
                <a:lnTo>
                  <a:pt x="14970" y="26431"/>
                </a:lnTo>
                <a:lnTo>
                  <a:pt x="7074" y="13376"/>
                </a:lnTo>
                <a:lnTo>
                  <a:pt x="0" y="0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495802" y="8618601"/>
            <a:ext cx="13335" cy="56515"/>
          </a:xfrm>
          <a:custGeom>
            <a:avLst/>
            <a:gdLst/>
            <a:ahLst/>
            <a:cxnLst/>
            <a:rect l="l" t="t" r="r" b="b"/>
            <a:pathLst>
              <a:path w="13335" h="56515">
                <a:moveTo>
                  <a:pt x="13335" y="0"/>
                </a:moveTo>
                <a:lnTo>
                  <a:pt x="11358" y="14329"/>
                </a:lnTo>
                <a:lnTo>
                  <a:pt x="8477" y="28527"/>
                </a:lnTo>
                <a:lnTo>
                  <a:pt x="4691" y="42558"/>
                </a:lnTo>
                <a:lnTo>
                  <a:pt x="0" y="56387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773296" y="8270113"/>
            <a:ext cx="162560" cy="210820"/>
          </a:xfrm>
          <a:custGeom>
            <a:avLst/>
            <a:gdLst/>
            <a:ahLst/>
            <a:cxnLst/>
            <a:rect l="l" t="t" r="r" b="b"/>
            <a:pathLst>
              <a:path w="162560" h="210820">
                <a:moveTo>
                  <a:pt x="0" y="0"/>
                </a:moveTo>
                <a:lnTo>
                  <a:pt x="46726" y="23015"/>
                </a:lnTo>
                <a:lnTo>
                  <a:pt x="86576" y="52173"/>
                </a:lnTo>
                <a:lnTo>
                  <a:pt x="118792" y="86502"/>
                </a:lnTo>
                <a:lnTo>
                  <a:pt x="142616" y="125033"/>
                </a:lnTo>
                <a:lnTo>
                  <a:pt x="157288" y="166796"/>
                </a:lnTo>
                <a:lnTo>
                  <a:pt x="162051" y="210819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83303" y="8045577"/>
            <a:ext cx="72390" cy="79375"/>
          </a:xfrm>
          <a:custGeom>
            <a:avLst/>
            <a:gdLst/>
            <a:ahLst/>
            <a:cxnLst/>
            <a:rect l="l" t="t" r="r" b="b"/>
            <a:pathLst>
              <a:path w="72389" h="79375">
                <a:moveTo>
                  <a:pt x="72136" y="0"/>
                </a:moveTo>
                <a:lnTo>
                  <a:pt x="58453" y="22183"/>
                </a:lnTo>
                <a:lnTo>
                  <a:pt x="41735" y="42878"/>
                </a:lnTo>
                <a:lnTo>
                  <a:pt x="22183" y="61882"/>
                </a:lnTo>
                <a:lnTo>
                  <a:pt x="0" y="78993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982339" y="7752206"/>
            <a:ext cx="3810" cy="37465"/>
          </a:xfrm>
          <a:custGeom>
            <a:avLst/>
            <a:gdLst/>
            <a:ahLst/>
            <a:cxnLst/>
            <a:rect l="l" t="t" r="r" b="b"/>
            <a:pathLst>
              <a:path w="3810" h="37465">
                <a:moveTo>
                  <a:pt x="0" y="0"/>
                </a:moveTo>
                <a:lnTo>
                  <a:pt x="1809" y="9263"/>
                </a:lnTo>
                <a:lnTo>
                  <a:pt x="3048" y="18573"/>
                </a:lnTo>
                <a:lnTo>
                  <a:pt x="3714" y="27932"/>
                </a:lnTo>
                <a:lnTo>
                  <a:pt x="3810" y="37338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521583" y="7661020"/>
            <a:ext cx="37465" cy="47625"/>
          </a:xfrm>
          <a:custGeom>
            <a:avLst/>
            <a:gdLst/>
            <a:ahLst/>
            <a:cxnLst/>
            <a:rect l="l" t="t" r="r" b="b"/>
            <a:pathLst>
              <a:path w="37464" h="47625">
                <a:moveTo>
                  <a:pt x="0" y="47624"/>
                </a:moveTo>
                <a:lnTo>
                  <a:pt x="7614" y="34915"/>
                </a:lnTo>
                <a:lnTo>
                  <a:pt x="16335" y="22717"/>
                </a:lnTo>
                <a:lnTo>
                  <a:pt x="26128" y="11066"/>
                </a:lnTo>
                <a:lnTo>
                  <a:pt x="36956" y="0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175889" y="7690231"/>
            <a:ext cx="18415" cy="41275"/>
          </a:xfrm>
          <a:custGeom>
            <a:avLst/>
            <a:gdLst/>
            <a:ahLst/>
            <a:cxnLst/>
            <a:rect l="l" t="t" r="r" b="b"/>
            <a:pathLst>
              <a:path w="18414" h="41275">
                <a:moveTo>
                  <a:pt x="0" y="41148"/>
                </a:moveTo>
                <a:lnTo>
                  <a:pt x="3280" y="30557"/>
                </a:lnTo>
                <a:lnTo>
                  <a:pt x="7381" y="20145"/>
                </a:lnTo>
                <a:lnTo>
                  <a:pt x="12269" y="9947"/>
                </a:lnTo>
                <a:lnTo>
                  <a:pt x="17906" y="0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770251" y="7745348"/>
            <a:ext cx="64769" cy="40005"/>
          </a:xfrm>
          <a:custGeom>
            <a:avLst/>
            <a:gdLst/>
            <a:ahLst/>
            <a:cxnLst/>
            <a:rect l="l" t="t" r="r" b="b"/>
            <a:pathLst>
              <a:path w="64769" h="40004">
                <a:moveTo>
                  <a:pt x="0" y="0"/>
                </a:moveTo>
                <a:lnTo>
                  <a:pt x="17281" y="8711"/>
                </a:lnTo>
                <a:lnTo>
                  <a:pt x="33861" y="18256"/>
                </a:lnTo>
                <a:lnTo>
                  <a:pt x="49702" y="28610"/>
                </a:lnTo>
                <a:lnTo>
                  <a:pt x="64769" y="39750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266950" y="8016493"/>
            <a:ext cx="11430" cy="41910"/>
          </a:xfrm>
          <a:custGeom>
            <a:avLst/>
            <a:gdLst/>
            <a:ahLst/>
            <a:cxnLst/>
            <a:rect l="l" t="t" r="r" b="b"/>
            <a:pathLst>
              <a:path w="11430" h="41909">
                <a:moveTo>
                  <a:pt x="11302" y="41909"/>
                </a:moveTo>
                <a:lnTo>
                  <a:pt x="7733" y="31557"/>
                </a:lnTo>
                <a:lnTo>
                  <a:pt x="4651" y="21097"/>
                </a:lnTo>
                <a:lnTo>
                  <a:pt x="2069" y="10566"/>
                </a:lnTo>
                <a:lnTo>
                  <a:pt x="0" y="0"/>
                </a:lnTo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372867" y="7833359"/>
            <a:ext cx="1399032" cy="73456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451861" y="7848854"/>
            <a:ext cx="1245235" cy="576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73025">
              <a:lnSpc>
                <a:spcPct val="110000"/>
              </a:lnSpc>
            </a:pPr>
            <a:r>
              <a:rPr sz="1100" dirty="0">
                <a:latin typeface="Calibri"/>
                <a:cs typeface="Calibri"/>
              </a:rPr>
              <a:t>2) Do I </a:t>
            </a:r>
            <a:r>
              <a:rPr sz="1100" spc="-5" dirty="0">
                <a:latin typeface="Calibri"/>
                <a:cs typeface="Calibri"/>
              </a:rPr>
              <a:t>need </a:t>
            </a: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use  </a:t>
            </a:r>
            <a:r>
              <a:rPr sz="1100" dirty="0">
                <a:latin typeface="Calibri"/>
                <a:cs typeface="Calibri"/>
              </a:rPr>
              <a:t>some </a:t>
            </a:r>
            <a:r>
              <a:rPr sz="1100" spc="-5" dirty="0">
                <a:latin typeface="Calibri"/>
                <a:cs typeface="Calibri"/>
              </a:rPr>
              <a:t>written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jottings</a:t>
            </a:r>
            <a:endParaRPr sz="1100">
              <a:latin typeface="Calibri"/>
              <a:cs typeface="Calibri"/>
            </a:endParaRPr>
          </a:p>
          <a:p>
            <a:pPr marL="282575">
              <a:lnSpc>
                <a:spcPct val="100000"/>
              </a:lnSpc>
              <a:spcBef>
                <a:spcPts val="155"/>
              </a:spcBef>
            </a:pP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help</a:t>
            </a:r>
            <a:r>
              <a:rPr sz="1100" spc="-9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me?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760537" y="7410743"/>
            <a:ext cx="2154781" cy="127688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760537" y="7410743"/>
            <a:ext cx="2155190" cy="1276985"/>
          </a:xfrm>
          <a:custGeom>
            <a:avLst/>
            <a:gdLst/>
            <a:ahLst/>
            <a:cxnLst/>
            <a:rect l="l" t="t" r="r" b="b"/>
            <a:pathLst>
              <a:path w="2155190" h="1276984">
                <a:moveTo>
                  <a:pt x="195512" y="420457"/>
                </a:moveTo>
                <a:lnTo>
                  <a:pt x="192529" y="376335"/>
                </a:lnTo>
                <a:lnTo>
                  <a:pt x="198195" y="333545"/>
                </a:lnTo>
                <a:lnTo>
                  <a:pt x="211918" y="292716"/>
                </a:lnTo>
                <a:lnTo>
                  <a:pt x="233102" y="254479"/>
                </a:lnTo>
                <a:lnTo>
                  <a:pt x="261155" y="219463"/>
                </a:lnTo>
                <a:lnTo>
                  <a:pt x="295483" y="188299"/>
                </a:lnTo>
                <a:lnTo>
                  <a:pt x="335493" y="161618"/>
                </a:lnTo>
                <a:lnTo>
                  <a:pt x="380591" y="140049"/>
                </a:lnTo>
                <a:lnTo>
                  <a:pt x="430183" y="124222"/>
                </a:lnTo>
                <a:lnTo>
                  <a:pt x="483675" y="114768"/>
                </a:lnTo>
                <a:lnTo>
                  <a:pt x="539636" y="112454"/>
                </a:lnTo>
                <a:lnTo>
                  <a:pt x="594943" y="117593"/>
                </a:lnTo>
                <a:lnTo>
                  <a:pt x="648464" y="130019"/>
                </a:lnTo>
                <a:lnTo>
                  <a:pt x="699067" y="149566"/>
                </a:lnTo>
                <a:lnTo>
                  <a:pt x="725253" y="117090"/>
                </a:lnTo>
                <a:lnTo>
                  <a:pt x="757244" y="89682"/>
                </a:lnTo>
                <a:lnTo>
                  <a:pt x="794025" y="67589"/>
                </a:lnTo>
                <a:lnTo>
                  <a:pt x="834583" y="51063"/>
                </a:lnTo>
                <a:lnTo>
                  <a:pt x="877900" y="40352"/>
                </a:lnTo>
                <a:lnTo>
                  <a:pt x="922963" y="35708"/>
                </a:lnTo>
                <a:lnTo>
                  <a:pt x="968757" y="37378"/>
                </a:lnTo>
                <a:lnTo>
                  <a:pt x="1014267" y="45614"/>
                </a:lnTo>
                <a:lnTo>
                  <a:pt x="1058477" y="60666"/>
                </a:lnTo>
                <a:lnTo>
                  <a:pt x="1106019" y="86722"/>
                </a:lnTo>
                <a:lnTo>
                  <a:pt x="1120199" y="97242"/>
                </a:lnTo>
                <a:lnTo>
                  <a:pt x="1147595" y="63295"/>
                </a:lnTo>
                <a:lnTo>
                  <a:pt x="1182676" y="36122"/>
                </a:lnTo>
                <a:lnTo>
                  <a:pt x="1223686" y="16198"/>
                </a:lnTo>
                <a:lnTo>
                  <a:pt x="1268870" y="3999"/>
                </a:lnTo>
                <a:lnTo>
                  <a:pt x="1316473" y="0"/>
                </a:lnTo>
                <a:lnTo>
                  <a:pt x="1364741" y="4675"/>
                </a:lnTo>
                <a:lnTo>
                  <a:pt x="1411918" y="18502"/>
                </a:lnTo>
                <a:lnTo>
                  <a:pt x="1453447" y="40314"/>
                </a:lnTo>
                <a:lnTo>
                  <a:pt x="1487737" y="69175"/>
                </a:lnTo>
                <a:lnTo>
                  <a:pt x="1523043" y="41757"/>
                </a:lnTo>
                <a:lnTo>
                  <a:pt x="1563183" y="21188"/>
                </a:lnTo>
                <a:lnTo>
                  <a:pt x="1606788" y="7555"/>
                </a:lnTo>
                <a:lnTo>
                  <a:pt x="1652488" y="944"/>
                </a:lnTo>
                <a:lnTo>
                  <a:pt x="1698914" y="1440"/>
                </a:lnTo>
                <a:lnTo>
                  <a:pt x="1744698" y="9131"/>
                </a:lnTo>
                <a:lnTo>
                  <a:pt x="1788469" y="24103"/>
                </a:lnTo>
                <a:lnTo>
                  <a:pt x="1828859" y="46442"/>
                </a:lnTo>
                <a:lnTo>
                  <a:pt x="1882088" y="97813"/>
                </a:lnTo>
                <a:lnTo>
                  <a:pt x="1910647" y="160615"/>
                </a:lnTo>
                <a:lnTo>
                  <a:pt x="1960898" y="176184"/>
                </a:lnTo>
                <a:lnTo>
                  <a:pt x="2004949" y="198847"/>
                </a:lnTo>
                <a:lnTo>
                  <a:pt x="2042052" y="227545"/>
                </a:lnTo>
                <a:lnTo>
                  <a:pt x="2071461" y="261214"/>
                </a:lnTo>
                <a:lnTo>
                  <a:pt x="2092428" y="298795"/>
                </a:lnTo>
                <a:lnTo>
                  <a:pt x="2104207" y="339226"/>
                </a:lnTo>
                <a:lnTo>
                  <a:pt x="2106050" y="381446"/>
                </a:lnTo>
                <a:lnTo>
                  <a:pt x="2097210" y="424394"/>
                </a:lnTo>
                <a:lnTo>
                  <a:pt x="2094591" y="431585"/>
                </a:lnTo>
                <a:lnTo>
                  <a:pt x="2091686" y="438681"/>
                </a:lnTo>
                <a:lnTo>
                  <a:pt x="2088495" y="445682"/>
                </a:lnTo>
                <a:lnTo>
                  <a:pt x="2085018" y="452588"/>
                </a:lnTo>
                <a:lnTo>
                  <a:pt x="2114860" y="489818"/>
                </a:lnTo>
                <a:lnTo>
                  <a:pt x="2136349" y="529356"/>
                </a:lnTo>
                <a:lnTo>
                  <a:pt x="2149614" y="570419"/>
                </a:lnTo>
                <a:lnTo>
                  <a:pt x="2154781" y="612221"/>
                </a:lnTo>
                <a:lnTo>
                  <a:pt x="2151979" y="653978"/>
                </a:lnTo>
                <a:lnTo>
                  <a:pt x="2141336" y="694904"/>
                </a:lnTo>
                <a:lnTo>
                  <a:pt x="2122980" y="734214"/>
                </a:lnTo>
                <a:lnTo>
                  <a:pt x="2097039" y="771124"/>
                </a:lnTo>
                <a:lnTo>
                  <a:pt x="2063642" y="804849"/>
                </a:lnTo>
                <a:lnTo>
                  <a:pt x="2022915" y="834604"/>
                </a:lnTo>
                <a:lnTo>
                  <a:pt x="1986873" y="854050"/>
                </a:lnTo>
                <a:lnTo>
                  <a:pt x="1948223" y="869592"/>
                </a:lnTo>
                <a:lnTo>
                  <a:pt x="1907454" y="881038"/>
                </a:lnTo>
                <a:lnTo>
                  <a:pt x="1865054" y="888198"/>
                </a:lnTo>
                <a:lnTo>
                  <a:pt x="1859998" y="929956"/>
                </a:lnTo>
                <a:lnTo>
                  <a:pt x="1846222" y="969201"/>
                </a:lnTo>
                <a:lnTo>
                  <a:pt x="1824546" y="1005277"/>
                </a:lnTo>
                <a:lnTo>
                  <a:pt x="1795789" y="1037535"/>
                </a:lnTo>
                <a:lnTo>
                  <a:pt x="1760771" y="1065321"/>
                </a:lnTo>
                <a:lnTo>
                  <a:pt x="1720312" y="1087983"/>
                </a:lnTo>
                <a:lnTo>
                  <a:pt x="1675230" y="1104868"/>
                </a:lnTo>
                <a:lnTo>
                  <a:pt x="1626346" y="1115326"/>
                </a:lnTo>
                <a:lnTo>
                  <a:pt x="1574478" y="1118703"/>
                </a:lnTo>
                <a:lnTo>
                  <a:pt x="1534892" y="1116295"/>
                </a:lnTo>
                <a:lnTo>
                  <a:pt x="1496294" y="1109543"/>
                </a:lnTo>
                <a:lnTo>
                  <a:pt x="1459196" y="1098575"/>
                </a:lnTo>
                <a:lnTo>
                  <a:pt x="1424110" y="1083524"/>
                </a:lnTo>
                <a:lnTo>
                  <a:pt x="1406211" y="1121167"/>
                </a:lnTo>
                <a:lnTo>
                  <a:pt x="1382316" y="1155426"/>
                </a:lnTo>
                <a:lnTo>
                  <a:pt x="1353077" y="1186019"/>
                </a:lnTo>
                <a:lnTo>
                  <a:pt x="1319141" y="1212666"/>
                </a:lnTo>
                <a:lnTo>
                  <a:pt x="1281158" y="1235086"/>
                </a:lnTo>
                <a:lnTo>
                  <a:pt x="1239777" y="1252998"/>
                </a:lnTo>
                <a:lnTo>
                  <a:pt x="1195648" y="1266123"/>
                </a:lnTo>
                <a:lnTo>
                  <a:pt x="1149419" y="1274180"/>
                </a:lnTo>
                <a:lnTo>
                  <a:pt x="1101740" y="1276887"/>
                </a:lnTo>
                <a:lnTo>
                  <a:pt x="1053261" y="1273965"/>
                </a:lnTo>
                <a:lnTo>
                  <a:pt x="1004629" y="1265134"/>
                </a:lnTo>
                <a:lnTo>
                  <a:pt x="950793" y="1247764"/>
                </a:lnTo>
                <a:lnTo>
                  <a:pt x="901791" y="1223335"/>
                </a:lnTo>
                <a:lnTo>
                  <a:pt x="858647" y="1192499"/>
                </a:lnTo>
                <a:lnTo>
                  <a:pt x="822384" y="1155914"/>
                </a:lnTo>
                <a:lnTo>
                  <a:pt x="775859" y="1175255"/>
                </a:lnTo>
                <a:lnTo>
                  <a:pt x="727698" y="1189040"/>
                </a:lnTo>
                <a:lnTo>
                  <a:pt x="678531" y="1197397"/>
                </a:lnTo>
                <a:lnTo>
                  <a:pt x="628987" y="1200453"/>
                </a:lnTo>
                <a:lnTo>
                  <a:pt x="579695" y="1198335"/>
                </a:lnTo>
                <a:lnTo>
                  <a:pt x="531284" y="1191172"/>
                </a:lnTo>
                <a:lnTo>
                  <a:pt x="484385" y="1179090"/>
                </a:lnTo>
                <a:lnTo>
                  <a:pt x="439625" y="1162216"/>
                </a:lnTo>
                <a:lnTo>
                  <a:pt x="397635" y="1140679"/>
                </a:lnTo>
                <a:lnTo>
                  <a:pt x="359043" y="1114606"/>
                </a:lnTo>
                <a:lnTo>
                  <a:pt x="324479" y="1084124"/>
                </a:lnTo>
                <a:lnTo>
                  <a:pt x="294572" y="1049361"/>
                </a:lnTo>
                <a:lnTo>
                  <a:pt x="290508" y="1043773"/>
                </a:lnTo>
                <a:lnTo>
                  <a:pt x="240333" y="1043879"/>
                </a:lnTo>
                <a:lnTo>
                  <a:pt x="192988" y="1035121"/>
                </a:lnTo>
                <a:lnTo>
                  <a:pt x="149919" y="1018417"/>
                </a:lnTo>
                <a:lnTo>
                  <a:pt x="112573" y="994683"/>
                </a:lnTo>
                <a:lnTo>
                  <a:pt x="82397" y="964838"/>
                </a:lnTo>
                <a:lnTo>
                  <a:pt x="60835" y="929799"/>
                </a:lnTo>
                <a:lnTo>
                  <a:pt x="49335" y="890484"/>
                </a:lnTo>
                <a:lnTo>
                  <a:pt x="48960" y="852384"/>
                </a:lnTo>
                <a:lnTo>
                  <a:pt x="58717" y="815522"/>
                </a:lnTo>
                <a:lnTo>
                  <a:pt x="78071" y="781184"/>
                </a:lnTo>
                <a:lnTo>
                  <a:pt x="106485" y="750657"/>
                </a:lnTo>
                <a:lnTo>
                  <a:pt x="66558" y="726303"/>
                </a:lnTo>
                <a:lnTo>
                  <a:pt x="35479" y="696222"/>
                </a:lnTo>
                <a:lnTo>
                  <a:pt x="13715" y="661856"/>
                </a:lnTo>
                <a:lnTo>
                  <a:pt x="1733" y="624646"/>
                </a:lnTo>
                <a:lnTo>
                  <a:pt x="0" y="586034"/>
                </a:lnTo>
                <a:lnTo>
                  <a:pt x="8980" y="547462"/>
                </a:lnTo>
                <a:lnTo>
                  <a:pt x="29142" y="510373"/>
                </a:lnTo>
                <a:lnTo>
                  <a:pt x="59896" y="477329"/>
                </a:lnTo>
                <a:lnTo>
                  <a:pt x="98770" y="451381"/>
                </a:lnTo>
                <a:lnTo>
                  <a:pt x="143978" y="433434"/>
                </a:lnTo>
                <a:lnTo>
                  <a:pt x="193734" y="424394"/>
                </a:lnTo>
                <a:lnTo>
                  <a:pt x="195512" y="420457"/>
                </a:lnTo>
                <a:close/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869309" y="8156447"/>
            <a:ext cx="126364" cy="24130"/>
          </a:xfrm>
          <a:custGeom>
            <a:avLst/>
            <a:gdLst/>
            <a:ahLst/>
            <a:cxnLst/>
            <a:rect l="l" t="t" r="r" b="b"/>
            <a:pathLst>
              <a:path w="126364" h="24129">
                <a:moveTo>
                  <a:pt x="126237" y="23494"/>
                </a:moveTo>
                <a:lnTo>
                  <a:pt x="93297" y="23556"/>
                </a:lnTo>
                <a:lnTo>
                  <a:pt x="60928" y="19605"/>
                </a:lnTo>
                <a:lnTo>
                  <a:pt x="29654" y="11725"/>
                </a:lnTo>
                <a:lnTo>
                  <a:pt x="0" y="0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051680" y="8437626"/>
            <a:ext cx="55244" cy="11430"/>
          </a:xfrm>
          <a:custGeom>
            <a:avLst/>
            <a:gdLst/>
            <a:ahLst/>
            <a:cxnLst/>
            <a:rect l="l" t="t" r="r" b="b"/>
            <a:pathLst>
              <a:path w="55245" h="11429">
                <a:moveTo>
                  <a:pt x="55245" y="0"/>
                </a:moveTo>
                <a:lnTo>
                  <a:pt x="41844" y="3927"/>
                </a:lnTo>
                <a:lnTo>
                  <a:pt x="28146" y="7127"/>
                </a:lnTo>
                <a:lnTo>
                  <a:pt x="14186" y="9590"/>
                </a:lnTo>
                <a:lnTo>
                  <a:pt x="0" y="11303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549521" y="8510143"/>
            <a:ext cx="33655" cy="51435"/>
          </a:xfrm>
          <a:custGeom>
            <a:avLst/>
            <a:gdLst/>
            <a:ahLst/>
            <a:cxnLst/>
            <a:rect l="l" t="t" r="r" b="b"/>
            <a:pathLst>
              <a:path w="33654" h="51434">
                <a:moveTo>
                  <a:pt x="33274" y="51307"/>
                </a:moveTo>
                <a:lnTo>
                  <a:pt x="23699" y="39022"/>
                </a:lnTo>
                <a:lnTo>
                  <a:pt x="14970" y="26368"/>
                </a:lnTo>
                <a:lnTo>
                  <a:pt x="7074" y="13356"/>
                </a:lnTo>
                <a:lnTo>
                  <a:pt x="0" y="0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184902" y="8433307"/>
            <a:ext cx="13335" cy="56515"/>
          </a:xfrm>
          <a:custGeom>
            <a:avLst/>
            <a:gdLst/>
            <a:ahLst/>
            <a:cxnLst/>
            <a:rect l="l" t="t" r="r" b="b"/>
            <a:pathLst>
              <a:path w="13335" h="56515">
                <a:moveTo>
                  <a:pt x="13335" y="0"/>
                </a:moveTo>
                <a:lnTo>
                  <a:pt x="11358" y="14329"/>
                </a:lnTo>
                <a:lnTo>
                  <a:pt x="8477" y="28527"/>
                </a:lnTo>
                <a:lnTo>
                  <a:pt x="4691" y="42558"/>
                </a:lnTo>
                <a:lnTo>
                  <a:pt x="0" y="56388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462396" y="8084819"/>
            <a:ext cx="162560" cy="210820"/>
          </a:xfrm>
          <a:custGeom>
            <a:avLst/>
            <a:gdLst/>
            <a:ahLst/>
            <a:cxnLst/>
            <a:rect l="l" t="t" r="r" b="b"/>
            <a:pathLst>
              <a:path w="162560" h="210820">
                <a:moveTo>
                  <a:pt x="0" y="0"/>
                </a:moveTo>
                <a:lnTo>
                  <a:pt x="46726" y="22971"/>
                </a:lnTo>
                <a:lnTo>
                  <a:pt x="86576" y="52117"/>
                </a:lnTo>
                <a:lnTo>
                  <a:pt x="118792" y="86455"/>
                </a:lnTo>
                <a:lnTo>
                  <a:pt x="142616" y="125005"/>
                </a:lnTo>
                <a:lnTo>
                  <a:pt x="157288" y="166787"/>
                </a:lnTo>
                <a:lnTo>
                  <a:pt x="162051" y="210819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772403" y="7860283"/>
            <a:ext cx="72390" cy="79375"/>
          </a:xfrm>
          <a:custGeom>
            <a:avLst/>
            <a:gdLst/>
            <a:ahLst/>
            <a:cxnLst/>
            <a:rect l="l" t="t" r="r" b="b"/>
            <a:pathLst>
              <a:path w="72389" h="79375">
                <a:moveTo>
                  <a:pt x="72136" y="0"/>
                </a:moveTo>
                <a:lnTo>
                  <a:pt x="58453" y="22183"/>
                </a:lnTo>
                <a:lnTo>
                  <a:pt x="41735" y="42878"/>
                </a:lnTo>
                <a:lnTo>
                  <a:pt x="22183" y="61882"/>
                </a:lnTo>
                <a:lnTo>
                  <a:pt x="0" y="78994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671439" y="7566914"/>
            <a:ext cx="3810" cy="37465"/>
          </a:xfrm>
          <a:custGeom>
            <a:avLst/>
            <a:gdLst/>
            <a:ahLst/>
            <a:cxnLst/>
            <a:rect l="l" t="t" r="r" b="b"/>
            <a:pathLst>
              <a:path w="3810" h="37465">
                <a:moveTo>
                  <a:pt x="0" y="0"/>
                </a:moveTo>
                <a:lnTo>
                  <a:pt x="1809" y="9263"/>
                </a:lnTo>
                <a:lnTo>
                  <a:pt x="3048" y="18573"/>
                </a:lnTo>
                <a:lnTo>
                  <a:pt x="3714" y="27932"/>
                </a:lnTo>
                <a:lnTo>
                  <a:pt x="3810" y="37338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210683" y="7475728"/>
            <a:ext cx="37465" cy="47625"/>
          </a:xfrm>
          <a:custGeom>
            <a:avLst/>
            <a:gdLst/>
            <a:ahLst/>
            <a:cxnLst/>
            <a:rect l="l" t="t" r="r" b="b"/>
            <a:pathLst>
              <a:path w="37464" h="47625">
                <a:moveTo>
                  <a:pt x="0" y="47625"/>
                </a:moveTo>
                <a:lnTo>
                  <a:pt x="7614" y="34915"/>
                </a:lnTo>
                <a:lnTo>
                  <a:pt x="16335" y="22717"/>
                </a:lnTo>
                <a:lnTo>
                  <a:pt x="26128" y="11066"/>
                </a:lnTo>
                <a:lnTo>
                  <a:pt x="36956" y="0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864989" y="7504938"/>
            <a:ext cx="18415" cy="41275"/>
          </a:xfrm>
          <a:custGeom>
            <a:avLst/>
            <a:gdLst/>
            <a:ahLst/>
            <a:cxnLst/>
            <a:rect l="l" t="t" r="r" b="b"/>
            <a:pathLst>
              <a:path w="18414" h="41275">
                <a:moveTo>
                  <a:pt x="0" y="41147"/>
                </a:moveTo>
                <a:lnTo>
                  <a:pt x="3280" y="30557"/>
                </a:lnTo>
                <a:lnTo>
                  <a:pt x="7381" y="20145"/>
                </a:lnTo>
                <a:lnTo>
                  <a:pt x="12269" y="9947"/>
                </a:lnTo>
                <a:lnTo>
                  <a:pt x="17907" y="0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459351" y="7559929"/>
            <a:ext cx="64769" cy="40005"/>
          </a:xfrm>
          <a:custGeom>
            <a:avLst/>
            <a:gdLst/>
            <a:ahLst/>
            <a:cxnLst/>
            <a:rect l="l" t="t" r="r" b="b"/>
            <a:pathLst>
              <a:path w="64770" h="40004">
                <a:moveTo>
                  <a:pt x="0" y="0"/>
                </a:moveTo>
                <a:lnTo>
                  <a:pt x="17281" y="8784"/>
                </a:lnTo>
                <a:lnTo>
                  <a:pt x="33861" y="18367"/>
                </a:lnTo>
                <a:lnTo>
                  <a:pt x="49702" y="28735"/>
                </a:lnTo>
                <a:lnTo>
                  <a:pt x="64770" y="39878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956050" y="7831201"/>
            <a:ext cx="11430" cy="41910"/>
          </a:xfrm>
          <a:custGeom>
            <a:avLst/>
            <a:gdLst/>
            <a:ahLst/>
            <a:cxnLst/>
            <a:rect l="l" t="t" r="r" b="b"/>
            <a:pathLst>
              <a:path w="11429" h="41909">
                <a:moveTo>
                  <a:pt x="11302" y="41910"/>
                </a:moveTo>
                <a:lnTo>
                  <a:pt x="7733" y="31557"/>
                </a:lnTo>
                <a:lnTo>
                  <a:pt x="4651" y="21097"/>
                </a:lnTo>
                <a:lnTo>
                  <a:pt x="2069" y="10566"/>
                </a:lnTo>
                <a:lnTo>
                  <a:pt x="0" y="0"/>
                </a:lnTo>
              </a:path>
            </a:pathLst>
          </a:custGeom>
          <a:ln w="635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061459" y="7648956"/>
            <a:ext cx="1400556" cy="7330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4165219" y="7664450"/>
            <a:ext cx="1198880" cy="573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1275" marR="5080" indent="-29209">
              <a:lnSpc>
                <a:spcPct val="110000"/>
              </a:lnSpc>
            </a:pPr>
            <a:r>
              <a:rPr sz="1100" dirty="0">
                <a:latin typeface="Calibri"/>
                <a:cs typeface="Calibri"/>
              </a:rPr>
              <a:t>3) Do I need to </a:t>
            </a:r>
            <a:r>
              <a:rPr sz="1100" spc="-5" dirty="0">
                <a:latin typeface="Calibri"/>
                <a:cs typeface="Calibri"/>
              </a:rPr>
              <a:t>use</a:t>
            </a:r>
            <a:r>
              <a:rPr sz="1100" spc="-8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  written method </a:t>
            </a:r>
            <a:r>
              <a:rPr sz="1100" spc="-5" dirty="0">
                <a:latin typeface="Calibri"/>
                <a:cs typeface="Calibri"/>
              </a:rPr>
              <a:t>to  solve </a:t>
            </a:r>
            <a:r>
              <a:rPr sz="1100" dirty="0">
                <a:latin typeface="Calibri"/>
                <a:cs typeface="Calibri"/>
              </a:rPr>
              <a:t>this</a:t>
            </a:r>
            <a:r>
              <a:rPr sz="1100" spc="-7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problem?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5229292" y="7712241"/>
            <a:ext cx="2154781" cy="127693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229292" y="7712241"/>
            <a:ext cx="2155190" cy="1276985"/>
          </a:xfrm>
          <a:custGeom>
            <a:avLst/>
            <a:gdLst/>
            <a:ahLst/>
            <a:cxnLst/>
            <a:rect l="l" t="t" r="r" b="b"/>
            <a:pathLst>
              <a:path w="2155190" h="1276984">
                <a:moveTo>
                  <a:pt x="195512" y="420457"/>
                </a:moveTo>
                <a:lnTo>
                  <a:pt x="192529" y="376335"/>
                </a:lnTo>
                <a:lnTo>
                  <a:pt x="198195" y="333545"/>
                </a:lnTo>
                <a:lnTo>
                  <a:pt x="211918" y="292716"/>
                </a:lnTo>
                <a:lnTo>
                  <a:pt x="233102" y="254479"/>
                </a:lnTo>
                <a:lnTo>
                  <a:pt x="261155" y="219463"/>
                </a:lnTo>
                <a:lnTo>
                  <a:pt x="295483" y="188299"/>
                </a:lnTo>
                <a:lnTo>
                  <a:pt x="335493" y="161618"/>
                </a:lnTo>
                <a:lnTo>
                  <a:pt x="380591" y="140049"/>
                </a:lnTo>
                <a:lnTo>
                  <a:pt x="430183" y="124222"/>
                </a:lnTo>
                <a:lnTo>
                  <a:pt x="483675" y="114768"/>
                </a:lnTo>
                <a:lnTo>
                  <a:pt x="539636" y="112454"/>
                </a:lnTo>
                <a:lnTo>
                  <a:pt x="594943" y="117593"/>
                </a:lnTo>
                <a:lnTo>
                  <a:pt x="648464" y="130019"/>
                </a:lnTo>
                <a:lnTo>
                  <a:pt x="699067" y="149566"/>
                </a:lnTo>
                <a:lnTo>
                  <a:pt x="725253" y="117090"/>
                </a:lnTo>
                <a:lnTo>
                  <a:pt x="757244" y="89682"/>
                </a:lnTo>
                <a:lnTo>
                  <a:pt x="794025" y="67589"/>
                </a:lnTo>
                <a:lnTo>
                  <a:pt x="834583" y="51063"/>
                </a:lnTo>
                <a:lnTo>
                  <a:pt x="877900" y="40352"/>
                </a:lnTo>
                <a:lnTo>
                  <a:pt x="922963" y="35708"/>
                </a:lnTo>
                <a:lnTo>
                  <a:pt x="968757" y="37378"/>
                </a:lnTo>
                <a:lnTo>
                  <a:pt x="1014267" y="45614"/>
                </a:lnTo>
                <a:lnTo>
                  <a:pt x="1058477" y="60666"/>
                </a:lnTo>
                <a:lnTo>
                  <a:pt x="1106019" y="86776"/>
                </a:lnTo>
                <a:lnTo>
                  <a:pt x="1120199" y="97242"/>
                </a:lnTo>
                <a:lnTo>
                  <a:pt x="1147595" y="63295"/>
                </a:lnTo>
                <a:lnTo>
                  <a:pt x="1182676" y="36122"/>
                </a:lnTo>
                <a:lnTo>
                  <a:pt x="1223686" y="16198"/>
                </a:lnTo>
                <a:lnTo>
                  <a:pt x="1268870" y="3999"/>
                </a:lnTo>
                <a:lnTo>
                  <a:pt x="1316473" y="0"/>
                </a:lnTo>
                <a:lnTo>
                  <a:pt x="1364741" y="4675"/>
                </a:lnTo>
                <a:lnTo>
                  <a:pt x="1411918" y="18502"/>
                </a:lnTo>
                <a:lnTo>
                  <a:pt x="1453447" y="40314"/>
                </a:lnTo>
                <a:lnTo>
                  <a:pt x="1487737" y="69175"/>
                </a:lnTo>
                <a:lnTo>
                  <a:pt x="1523043" y="41757"/>
                </a:lnTo>
                <a:lnTo>
                  <a:pt x="1563183" y="21188"/>
                </a:lnTo>
                <a:lnTo>
                  <a:pt x="1606788" y="7555"/>
                </a:lnTo>
                <a:lnTo>
                  <a:pt x="1652488" y="944"/>
                </a:lnTo>
                <a:lnTo>
                  <a:pt x="1698914" y="1440"/>
                </a:lnTo>
                <a:lnTo>
                  <a:pt x="1744698" y="9131"/>
                </a:lnTo>
                <a:lnTo>
                  <a:pt x="1788469" y="24103"/>
                </a:lnTo>
                <a:lnTo>
                  <a:pt x="1828859" y="46442"/>
                </a:lnTo>
                <a:lnTo>
                  <a:pt x="1882088" y="97813"/>
                </a:lnTo>
                <a:lnTo>
                  <a:pt x="1910647" y="160615"/>
                </a:lnTo>
                <a:lnTo>
                  <a:pt x="1960898" y="176184"/>
                </a:lnTo>
                <a:lnTo>
                  <a:pt x="2004949" y="198847"/>
                </a:lnTo>
                <a:lnTo>
                  <a:pt x="2042052" y="227545"/>
                </a:lnTo>
                <a:lnTo>
                  <a:pt x="2071461" y="261214"/>
                </a:lnTo>
                <a:lnTo>
                  <a:pt x="2092428" y="298795"/>
                </a:lnTo>
                <a:lnTo>
                  <a:pt x="2104207" y="339226"/>
                </a:lnTo>
                <a:lnTo>
                  <a:pt x="2106050" y="381446"/>
                </a:lnTo>
                <a:lnTo>
                  <a:pt x="2097210" y="424394"/>
                </a:lnTo>
                <a:lnTo>
                  <a:pt x="2094591" y="431585"/>
                </a:lnTo>
                <a:lnTo>
                  <a:pt x="2091686" y="438681"/>
                </a:lnTo>
                <a:lnTo>
                  <a:pt x="2088495" y="445682"/>
                </a:lnTo>
                <a:lnTo>
                  <a:pt x="2085018" y="452588"/>
                </a:lnTo>
                <a:lnTo>
                  <a:pt x="2114860" y="489818"/>
                </a:lnTo>
                <a:lnTo>
                  <a:pt x="2136349" y="529356"/>
                </a:lnTo>
                <a:lnTo>
                  <a:pt x="2149614" y="570419"/>
                </a:lnTo>
                <a:lnTo>
                  <a:pt x="2154781" y="612221"/>
                </a:lnTo>
                <a:lnTo>
                  <a:pt x="2151979" y="653978"/>
                </a:lnTo>
                <a:lnTo>
                  <a:pt x="2141336" y="694904"/>
                </a:lnTo>
                <a:lnTo>
                  <a:pt x="2122980" y="734214"/>
                </a:lnTo>
                <a:lnTo>
                  <a:pt x="2097039" y="771124"/>
                </a:lnTo>
                <a:lnTo>
                  <a:pt x="2063642" y="804849"/>
                </a:lnTo>
                <a:lnTo>
                  <a:pt x="2022915" y="834604"/>
                </a:lnTo>
                <a:lnTo>
                  <a:pt x="1986926" y="854050"/>
                </a:lnTo>
                <a:lnTo>
                  <a:pt x="1948271" y="869592"/>
                </a:lnTo>
                <a:lnTo>
                  <a:pt x="1907472" y="881038"/>
                </a:lnTo>
                <a:lnTo>
                  <a:pt x="1865054" y="888198"/>
                </a:lnTo>
                <a:lnTo>
                  <a:pt x="1859998" y="929955"/>
                </a:lnTo>
                <a:lnTo>
                  <a:pt x="1846222" y="969195"/>
                </a:lnTo>
                <a:lnTo>
                  <a:pt x="1824546" y="1005268"/>
                </a:lnTo>
                <a:lnTo>
                  <a:pt x="1795789" y="1037524"/>
                </a:lnTo>
                <a:lnTo>
                  <a:pt x="1760771" y="1065311"/>
                </a:lnTo>
                <a:lnTo>
                  <a:pt x="1720312" y="1087979"/>
                </a:lnTo>
                <a:lnTo>
                  <a:pt x="1675230" y="1104878"/>
                </a:lnTo>
                <a:lnTo>
                  <a:pt x="1626346" y="1115357"/>
                </a:lnTo>
                <a:lnTo>
                  <a:pt x="1574478" y="1118766"/>
                </a:lnTo>
                <a:lnTo>
                  <a:pt x="1534892" y="1116306"/>
                </a:lnTo>
                <a:lnTo>
                  <a:pt x="1496294" y="1109525"/>
                </a:lnTo>
                <a:lnTo>
                  <a:pt x="1459196" y="1098551"/>
                </a:lnTo>
                <a:lnTo>
                  <a:pt x="1424110" y="1083511"/>
                </a:lnTo>
                <a:lnTo>
                  <a:pt x="1406211" y="1121159"/>
                </a:lnTo>
                <a:lnTo>
                  <a:pt x="1382316" y="1155425"/>
                </a:lnTo>
                <a:lnTo>
                  <a:pt x="1353077" y="1186026"/>
                </a:lnTo>
                <a:lnTo>
                  <a:pt x="1319141" y="1212681"/>
                </a:lnTo>
                <a:lnTo>
                  <a:pt x="1281158" y="1235110"/>
                </a:lnTo>
                <a:lnTo>
                  <a:pt x="1239777" y="1253031"/>
                </a:lnTo>
                <a:lnTo>
                  <a:pt x="1195648" y="1266164"/>
                </a:lnTo>
                <a:lnTo>
                  <a:pt x="1149419" y="1274226"/>
                </a:lnTo>
                <a:lnTo>
                  <a:pt x="1101740" y="1276938"/>
                </a:lnTo>
                <a:lnTo>
                  <a:pt x="1053261" y="1274018"/>
                </a:lnTo>
                <a:lnTo>
                  <a:pt x="1004629" y="1265184"/>
                </a:lnTo>
                <a:lnTo>
                  <a:pt x="950793" y="1247773"/>
                </a:lnTo>
                <a:lnTo>
                  <a:pt x="901791" y="1223346"/>
                </a:lnTo>
                <a:lnTo>
                  <a:pt x="858647" y="1192520"/>
                </a:lnTo>
                <a:lnTo>
                  <a:pt x="822384" y="1155914"/>
                </a:lnTo>
                <a:lnTo>
                  <a:pt x="775859" y="1175253"/>
                </a:lnTo>
                <a:lnTo>
                  <a:pt x="727698" y="1189041"/>
                </a:lnTo>
                <a:lnTo>
                  <a:pt x="678531" y="1197402"/>
                </a:lnTo>
                <a:lnTo>
                  <a:pt x="628987" y="1200466"/>
                </a:lnTo>
                <a:lnTo>
                  <a:pt x="579695" y="1198358"/>
                </a:lnTo>
                <a:lnTo>
                  <a:pt x="531284" y="1191207"/>
                </a:lnTo>
                <a:lnTo>
                  <a:pt x="484385" y="1179138"/>
                </a:lnTo>
                <a:lnTo>
                  <a:pt x="439625" y="1162280"/>
                </a:lnTo>
                <a:lnTo>
                  <a:pt x="397635" y="1140758"/>
                </a:lnTo>
                <a:lnTo>
                  <a:pt x="359043" y="1114701"/>
                </a:lnTo>
                <a:lnTo>
                  <a:pt x="324479" y="1084235"/>
                </a:lnTo>
                <a:lnTo>
                  <a:pt x="294572" y="1049488"/>
                </a:lnTo>
                <a:lnTo>
                  <a:pt x="290508" y="1043773"/>
                </a:lnTo>
                <a:lnTo>
                  <a:pt x="240333" y="1043879"/>
                </a:lnTo>
                <a:lnTo>
                  <a:pt x="192988" y="1035121"/>
                </a:lnTo>
                <a:lnTo>
                  <a:pt x="149919" y="1018417"/>
                </a:lnTo>
                <a:lnTo>
                  <a:pt x="112573" y="994683"/>
                </a:lnTo>
                <a:lnTo>
                  <a:pt x="82397" y="964838"/>
                </a:lnTo>
                <a:lnTo>
                  <a:pt x="60835" y="929799"/>
                </a:lnTo>
                <a:lnTo>
                  <a:pt x="49335" y="890484"/>
                </a:lnTo>
                <a:lnTo>
                  <a:pt x="48960" y="852384"/>
                </a:lnTo>
                <a:lnTo>
                  <a:pt x="58717" y="815522"/>
                </a:lnTo>
                <a:lnTo>
                  <a:pt x="78071" y="781184"/>
                </a:lnTo>
                <a:lnTo>
                  <a:pt x="106485" y="750657"/>
                </a:lnTo>
                <a:lnTo>
                  <a:pt x="66558" y="726303"/>
                </a:lnTo>
                <a:lnTo>
                  <a:pt x="35479" y="696222"/>
                </a:lnTo>
                <a:lnTo>
                  <a:pt x="13715" y="661856"/>
                </a:lnTo>
                <a:lnTo>
                  <a:pt x="1733" y="624646"/>
                </a:lnTo>
                <a:lnTo>
                  <a:pt x="0" y="586034"/>
                </a:lnTo>
                <a:lnTo>
                  <a:pt x="8980" y="547462"/>
                </a:lnTo>
                <a:lnTo>
                  <a:pt x="29142" y="510373"/>
                </a:lnTo>
                <a:lnTo>
                  <a:pt x="59896" y="477382"/>
                </a:lnTo>
                <a:lnTo>
                  <a:pt x="98770" y="451429"/>
                </a:lnTo>
                <a:lnTo>
                  <a:pt x="143978" y="433452"/>
                </a:lnTo>
                <a:lnTo>
                  <a:pt x="193734" y="424394"/>
                </a:lnTo>
                <a:lnTo>
                  <a:pt x="195512" y="420457"/>
                </a:lnTo>
                <a:close/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338064" y="8457945"/>
            <a:ext cx="126364" cy="24130"/>
          </a:xfrm>
          <a:custGeom>
            <a:avLst/>
            <a:gdLst/>
            <a:ahLst/>
            <a:cxnLst/>
            <a:rect l="l" t="t" r="r" b="b"/>
            <a:pathLst>
              <a:path w="126364" h="24129">
                <a:moveTo>
                  <a:pt x="126237" y="23494"/>
                </a:moveTo>
                <a:lnTo>
                  <a:pt x="93297" y="23556"/>
                </a:lnTo>
                <a:lnTo>
                  <a:pt x="60928" y="19605"/>
                </a:lnTo>
                <a:lnTo>
                  <a:pt x="29654" y="11725"/>
                </a:lnTo>
                <a:lnTo>
                  <a:pt x="0" y="0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520435" y="8739251"/>
            <a:ext cx="55244" cy="11430"/>
          </a:xfrm>
          <a:custGeom>
            <a:avLst/>
            <a:gdLst/>
            <a:ahLst/>
            <a:cxnLst/>
            <a:rect l="l" t="t" r="r" b="b"/>
            <a:pathLst>
              <a:path w="55245" h="11429">
                <a:moveTo>
                  <a:pt x="55244" y="0"/>
                </a:moveTo>
                <a:lnTo>
                  <a:pt x="41844" y="3853"/>
                </a:lnTo>
                <a:lnTo>
                  <a:pt x="28146" y="7016"/>
                </a:lnTo>
                <a:lnTo>
                  <a:pt x="14186" y="9465"/>
                </a:lnTo>
                <a:lnTo>
                  <a:pt x="0" y="11176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018276" y="8811603"/>
            <a:ext cx="33655" cy="51435"/>
          </a:xfrm>
          <a:custGeom>
            <a:avLst/>
            <a:gdLst/>
            <a:ahLst/>
            <a:cxnLst/>
            <a:rect l="l" t="t" r="r" b="b"/>
            <a:pathLst>
              <a:path w="33654" h="51434">
                <a:moveTo>
                  <a:pt x="33274" y="51409"/>
                </a:moveTo>
                <a:lnTo>
                  <a:pt x="23699" y="39110"/>
                </a:lnTo>
                <a:lnTo>
                  <a:pt x="14970" y="26423"/>
                </a:lnTo>
                <a:lnTo>
                  <a:pt x="7074" y="13378"/>
                </a:lnTo>
                <a:lnTo>
                  <a:pt x="0" y="0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653656" y="8734806"/>
            <a:ext cx="13335" cy="56515"/>
          </a:xfrm>
          <a:custGeom>
            <a:avLst/>
            <a:gdLst/>
            <a:ahLst/>
            <a:cxnLst/>
            <a:rect l="l" t="t" r="r" b="b"/>
            <a:pathLst>
              <a:path w="13334" h="56515">
                <a:moveTo>
                  <a:pt x="13335" y="0"/>
                </a:moveTo>
                <a:lnTo>
                  <a:pt x="11358" y="14329"/>
                </a:lnTo>
                <a:lnTo>
                  <a:pt x="8477" y="28532"/>
                </a:lnTo>
                <a:lnTo>
                  <a:pt x="4691" y="42574"/>
                </a:lnTo>
                <a:lnTo>
                  <a:pt x="0" y="56426"/>
                </a:lnTo>
              </a:path>
            </a:pathLst>
          </a:custGeom>
          <a:ln w="6349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931152" y="8386318"/>
            <a:ext cx="162560" cy="210820"/>
          </a:xfrm>
          <a:custGeom>
            <a:avLst/>
            <a:gdLst/>
            <a:ahLst/>
            <a:cxnLst/>
            <a:rect l="l" t="t" r="r" b="b"/>
            <a:pathLst>
              <a:path w="162559" h="210820">
                <a:moveTo>
                  <a:pt x="0" y="0"/>
                </a:moveTo>
                <a:lnTo>
                  <a:pt x="46726" y="23015"/>
                </a:lnTo>
                <a:lnTo>
                  <a:pt x="86576" y="52173"/>
                </a:lnTo>
                <a:lnTo>
                  <a:pt x="118792" y="86502"/>
                </a:lnTo>
                <a:lnTo>
                  <a:pt x="142616" y="125033"/>
                </a:lnTo>
                <a:lnTo>
                  <a:pt x="157288" y="166796"/>
                </a:lnTo>
                <a:lnTo>
                  <a:pt x="162051" y="210819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241158" y="8161781"/>
            <a:ext cx="72390" cy="79375"/>
          </a:xfrm>
          <a:custGeom>
            <a:avLst/>
            <a:gdLst/>
            <a:ahLst/>
            <a:cxnLst/>
            <a:rect l="l" t="t" r="r" b="b"/>
            <a:pathLst>
              <a:path w="72390" h="79375">
                <a:moveTo>
                  <a:pt x="72136" y="0"/>
                </a:moveTo>
                <a:lnTo>
                  <a:pt x="58453" y="22183"/>
                </a:lnTo>
                <a:lnTo>
                  <a:pt x="41735" y="42878"/>
                </a:lnTo>
                <a:lnTo>
                  <a:pt x="22183" y="61882"/>
                </a:lnTo>
                <a:lnTo>
                  <a:pt x="0" y="78994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140193" y="7868411"/>
            <a:ext cx="3810" cy="37465"/>
          </a:xfrm>
          <a:custGeom>
            <a:avLst/>
            <a:gdLst/>
            <a:ahLst/>
            <a:cxnLst/>
            <a:rect l="l" t="t" r="r" b="b"/>
            <a:pathLst>
              <a:path w="3809" h="37465">
                <a:moveTo>
                  <a:pt x="0" y="0"/>
                </a:moveTo>
                <a:lnTo>
                  <a:pt x="1809" y="9263"/>
                </a:lnTo>
                <a:lnTo>
                  <a:pt x="3048" y="18573"/>
                </a:lnTo>
                <a:lnTo>
                  <a:pt x="3714" y="27932"/>
                </a:lnTo>
                <a:lnTo>
                  <a:pt x="3809" y="37338"/>
                </a:lnTo>
              </a:path>
            </a:pathLst>
          </a:custGeom>
          <a:ln w="6349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679438" y="7777226"/>
            <a:ext cx="37465" cy="47625"/>
          </a:xfrm>
          <a:custGeom>
            <a:avLst/>
            <a:gdLst/>
            <a:ahLst/>
            <a:cxnLst/>
            <a:rect l="l" t="t" r="r" b="b"/>
            <a:pathLst>
              <a:path w="37465" h="47625">
                <a:moveTo>
                  <a:pt x="0" y="47625"/>
                </a:moveTo>
                <a:lnTo>
                  <a:pt x="7614" y="34915"/>
                </a:lnTo>
                <a:lnTo>
                  <a:pt x="16335" y="22717"/>
                </a:lnTo>
                <a:lnTo>
                  <a:pt x="26128" y="11066"/>
                </a:lnTo>
                <a:lnTo>
                  <a:pt x="36956" y="0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333744" y="7806435"/>
            <a:ext cx="18415" cy="41275"/>
          </a:xfrm>
          <a:custGeom>
            <a:avLst/>
            <a:gdLst/>
            <a:ahLst/>
            <a:cxnLst/>
            <a:rect l="l" t="t" r="r" b="b"/>
            <a:pathLst>
              <a:path w="18414" h="41275">
                <a:moveTo>
                  <a:pt x="0" y="41147"/>
                </a:moveTo>
                <a:lnTo>
                  <a:pt x="3280" y="30557"/>
                </a:lnTo>
                <a:lnTo>
                  <a:pt x="7381" y="20145"/>
                </a:lnTo>
                <a:lnTo>
                  <a:pt x="12269" y="9947"/>
                </a:lnTo>
                <a:lnTo>
                  <a:pt x="17906" y="0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928105" y="7861554"/>
            <a:ext cx="64769" cy="40005"/>
          </a:xfrm>
          <a:custGeom>
            <a:avLst/>
            <a:gdLst/>
            <a:ahLst/>
            <a:cxnLst/>
            <a:rect l="l" t="t" r="r" b="b"/>
            <a:pathLst>
              <a:path w="64770" h="40004">
                <a:moveTo>
                  <a:pt x="0" y="0"/>
                </a:moveTo>
                <a:lnTo>
                  <a:pt x="17281" y="8711"/>
                </a:lnTo>
                <a:lnTo>
                  <a:pt x="33861" y="18256"/>
                </a:lnTo>
                <a:lnTo>
                  <a:pt x="49702" y="28610"/>
                </a:lnTo>
                <a:lnTo>
                  <a:pt x="64770" y="39751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424804" y="8132698"/>
            <a:ext cx="11430" cy="41910"/>
          </a:xfrm>
          <a:custGeom>
            <a:avLst/>
            <a:gdLst/>
            <a:ahLst/>
            <a:cxnLst/>
            <a:rect l="l" t="t" r="r" b="b"/>
            <a:pathLst>
              <a:path w="11429" h="41909">
                <a:moveTo>
                  <a:pt x="11303" y="41909"/>
                </a:moveTo>
                <a:lnTo>
                  <a:pt x="7733" y="31557"/>
                </a:lnTo>
                <a:lnTo>
                  <a:pt x="4651" y="21097"/>
                </a:lnTo>
                <a:lnTo>
                  <a:pt x="2069" y="10566"/>
                </a:lnTo>
                <a:lnTo>
                  <a:pt x="0" y="0"/>
                </a:lnTo>
              </a:path>
            </a:pathLst>
          </a:custGeom>
          <a:ln w="635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530596" y="7950707"/>
            <a:ext cx="1400555" cy="73304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5634609" y="7982966"/>
            <a:ext cx="1196340" cy="558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625" indent="-35560">
              <a:lnSpc>
                <a:spcPct val="100000"/>
              </a:lnSpc>
            </a:pPr>
            <a:r>
              <a:rPr sz="1100" dirty="0">
                <a:latin typeface="Calibri"/>
                <a:cs typeface="Calibri"/>
              </a:rPr>
              <a:t>4) Do I </a:t>
            </a:r>
            <a:r>
              <a:rPr sz="1100" spc="-5" dirty="0">
                <a:latin typeface="Calibri"/>
                <a:cs typeface="Calibri"/>
              </a:rPr>
              <a:t>need </a:t>
            </a: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use</a:t>
            </a:r>
            <a:r>
              <a:rPr sz="1100" spc="-8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</a:t>
            </a:r>
            <a:endParaRPr sz="1100">
              <a:latin typeface="Calibri"/>
              <a:cs typeface="Calibri"/>
            </a:endParaRPr>
          </a:p>
          <a:p>
            <a:pPr marL="47625">
              <a:lnSpc>
                <a:spcPct val="100000"/>
              </a:lnSpc>
              <a:spcBef>
                <a:spcPts val="120"/>
              </a:spcBef>
            </a:pPr>
            <a:r>
              <a:rPr sz="1100" dirty="0">
                <a:latin typeface="Calibri"/>
                <a:cs typeface="Calibri"/>
              </a:rPr>
              <a:t>calculator </a:t>
            </a:r>
            <a:r>
              <a:rPr sz="1100" spc="-5" dirty="0">
                <a:latin typeface="Calibri"/>
                <a:cs typeface="Calibri"/>
              </a:rPr>
              <a:t>to </a:t>
            </a:r>
            <a:r>
              <a:rPr sz="1100" dirty="0">
                <a:latin typeface="Calibri"/>
                <a:cs typeface="Calibri"/>
              </a:rPr>
              <a:t>get</a:t>
            </a:r>
            <a:r>
              <a:rPr sz="1100" spc="-9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</a:t>
            </a:r>
            <a:endParaRPr sz="1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1100" dirty="0">
                <a:latin typeface="Calibri"/>
                <a:cs typeface="Calibri"/>
              </a:rPr>
              <a:t>answer?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85" name="object 85"/>
          <p:cNvSpPr/>
          <p:nvPr/>
        </p:nvSpPr>
        <p:spPr>
          <a:xfrm>
            <a:off x="7392669" y="9678923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76199"/>
                </a:moveTo>
                <a:lnTo>
                  <a:pt x="76200" y="76199"/>
                </a:lnTo>
                <a:lnTo>
                  <a:pt x="76200" y="0"/>
                </a:lnTo>
                <a:lnTo>
                  <a:pt x="0" y="0"/>
                </a:lnTo>
                <a:lnTo>
                  <a:pt x="0" y="76199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44951" y="490727"/>
            <a:ext cx="1696212" cy="4373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55620" y="9124188"/>
            <a:ext cx="1696211" cy="4373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036570" y="9059354"/>
            <a:ext cx="1734185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285"/>
              </a:spcBef>
            </a:pPr>
            <a:r>
              <a:rPr sz="3000" spc="114" dirty="0">
                <a:latin typeface="Calibri"/>
                <a:cs typeface="Calibri"/>
              </a:rPr>
              <a:t>Year</a:t>
            </a:r>
            <a:r>
              <a:rPr sz="3000" spc="125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One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48640" y="6458711"/>
            <a:ext cx="6690359" cy="23743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20700" y="6384734"/>
            <a:ext cx="6746240" cy="252222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00"/>
              </a:spcBef>
            </a:pPr>
            <a:r>
              <a:rPr sz="1400" b="1" u="heavy" dirty="0">
                <a:latin typeface="Calibri"/>
                <a:cs typeface="Calibri"/>
              </a:rPr>
              <a:t>Key</a:t>
            </a:r>
            <a:r>
              <a:rPr sz="1400" b="1" u="heavy" spc="-70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Vocabulary</a:t>
            </a:r>
            <a:endParaRPr sz="1400" dirty="0">
              <a:latin typeface="Calibri"/>
              <a:cs typeface="Calibri"/>
            </a:endParaRPr>
          </a:p>
          <a:p>
            <a:pPr marL="90170" marR="83820" algn="ctr">
              <a:lnSpc>
                <a:spcPct val="110000"/>
              </a:lnSpc>
            </a:pPr>
            <a:r>
              <a:rPr sz="1400" spc="-5" dirty="0">
                <a:latin typeface="Calibri"/>
                <a:cs typeface="Calibri"/>
              </a:rPr>
              <a:t>Add, more, plus, </a:t>
            </a:r>
            <a:r>
              <a:rPr sz="1400" dirty="0">
                <a:latin typeface="Calibri"/>
                <a:cs typeface="Calibri"/>
              </a:rPr>
              <a:t>and, </a:t>
            </a:r>
            <a:r>
              <a:rPr sz="1400" spc="-5" dirty="0">
                <a:latin typeface="Calibri"/>
                <a:cs typeface="Calibri"/>
              </a:rPr>
              <a:t>make, </a:t>
            </a:r>
            <a:r>
              <a:rPr sz="1400" dirty="0">
                <a:latin typeface="Calibri"/>
                <a:cs typeface="Calibri"/>
              </a:rPr>
              <a:t>altogether, total, </a:t>
            </a:r>
            <a:r>
              <a:rPr sz="1400" spc="-5" dirty="0">
                <a:latin typeface="Calibri"/>
                <a:cs typeface="Calibri"/>
              </a:rPr>
              <a:t>equal </a:t>
            </a:r>
            <a:r>
              <a:rPr sz="1400" dirty="0">
                <a:latin typeface="Calibri"/>
                <a:cs typeface="Calibri"/>
              </a:rPr>
              <a:t>to, equals, </a:t>
            </a:r>
            <a:r>
              <a:rPr sz="1400" spc="-5" dirty="0">
                <a:latin typeface="Calibri"/>
                <a:cs typeface="Calibri"/>
              </a:rPr>
              <a:t>the same </a:t>
            </a:r>
            <a:r>
              <a:rPr sz="1400" dirty="0">
                <a:latin typeface="Calibri"/>
                <a:cs typeface="Calibri"/>
              </a:rPr>
              <a:t>as, </a:t>
            </a:r>
            <a:r>
              <a:rPr sz="1400" spc="-5" dirty="0">
                <a:latin typeface="Calibri"/>
                <a:cs typeface="Calibri"/>
              </a:rPr>
              <a:t>double, most,  count on,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numberline</a:t>
            </a:r>
            <a:endParaRPr sz="14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1400" b="1" u="heavy" dirty="0">
                <a:latin typeface="Calibri"/>
                <a:cs typeface="Calibri"/>
              </a:rPr>
              <a:t>Key</a:t>
            </a:r>
            <a:r>
              <a:rPr sz="1400" b="1" u="heavy" spc="-80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Skills</a:t>
            </a:r>
            <a:endParaRPr sz="14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400" dirty="0">
                <a:latin typeface="Calibri"/>
                <a:cs typeface="Calibri"/>
              </a:rPr>
              <a:t>Reading </a:t>
            </a:r>
            <a:r>
              <a:rPr sz="1400" spc="-5" dirty="0">
                <a:latin typeface="Calibri"/>
                <a:cs typeface="Calibri"/>
              </a:rPr>
              <a:t>and </a:t>
            </a:r>
            <a:r>
              <a:rPr sz="1400" dirty="0">
                <a:latin typeface="Calibri"/>
                <a:cs typeface="Calibri"/>
              </a:rPr>
              <a:t>writing </a:t>
            </a:r>
            <a:r>
              <a:rPr sz="1400" spc="-5" dirty="0">
                <a:latin typeface="Calibri"/>
                <a:cs typeface="Calibri"/>
              </a:rPr>
              <a:t>numbers to 100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numerals.</a:t>
            </a:r>
          </a:p>
          <a:p>
            <a:pPr marL="548005" indent="-228600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400" dirty="0">
                <a:latin typeface="Calibri"/>
                <a:cs typeface="Calibri"/>
              </a:rPr>
              <a:t>Writing </a:t>
            </a:r>
            <a:r>
              <a:rPr sz="1400" spc="-5" dirty="0">
                <a:latin typeface="Calibri"/>
                <a:cs typeface="Calibri"/>
              </a:rPr>
              <a:t>numbers to </a:t>
            </a:r>
            <a:r>
              <a:rPr sz="1400" dirty="0">
                <a:latin typeface="Calibri"/>
                <a:cs typeface="Calibri"/>
              </a:rPr>
              <a:t>20 in words </a:t>
            </a:r>
            <a:r>
              <a:rPr sz="1400" spc="-5" dirty="0">
                <a:latin typeface="Calibri"/>
                <a:cs typeface="Calibri"/>
              </a:rPr>
              <a:t>including correct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spelling.</a:t>
            </a:r>
            <a:endParaRPr sz="14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400" spc="-5" dirty="0">
                <a:latin typeface="Calibri"/>
                <a:cs typeface="Calibri"/>
              </a:rPr>
              <a:t>Counting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and across 100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ones.</a:t>
            </a:r>
            <a:endParaRPr sz="14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400" spc="-5" dirty="0">
                <a:latin typeface="Calibri"/>
                <a:cs typeface="Calibri"/>
              </a:rPr>
              <a:t>Counting </a:t>
            </a:r>
            <a:r>
              <a:rPr sz="1400" dirty="0">
                <a:latin typeface="Calibri"/>
                <a:cs typeface="Calibri"/>
              </a:rPr>
              <a:t>in multiples of </a:t>
            </a:r>
            <a:r>
              <a:rPr sz="1400" spc="-5" dirty="0">
                <a:latin typeface="Calibri"/>
                <a:cs typeface="Calibri"/>
              </a:rPr>
              <a:t>2, </a:t>
            </a:r>
            <a:r>
              <a:rPr sz="1400" dirty="0">
                <a:latin typeface="Calibri"/>
                <a:cs typeface="Calibri"/>
              </a:rPr>
              <a:t>5 and</a:t>
            </a:r>
            <a:r>
              <a:rPr sz="1400" spc="-114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10.</a:t>
            </a:r>
            <a:endParaRPr sz="1400" dirty="0">
              <a:latin typeface="Calibri"/>
              <a:cs typeface="Calibri"/>
            </a:endParaRPr>
          </a:p>
          <a:p>
            <a:pPr marL="548005" marR="189865" indent="-228600">
              <a:lnSpc>
                <a:spcPct val="110000"/>
              </a:lnSpc>
              <a:spcBef>
                <a:spcPts val="7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400" dirty="0">
                <a:latin typeface="Calibri"/>
                <a:cs typeface="Calibri"/>
              </a:rPr>
              <a:t>Solving </a:t>
            </a:r>
            <a:r>
              <a:rPr sz="1400" spc="-5" dirty="0">
                <a:latin typeface="Calibri"/>
                <a:cs typeface="Calibri"/>
              </a:rPr>
              <a:t>simple one step addition problems: using objects, numberlines and </a:t>
            </a:r>
            <a:r>
              <a:rPr sz="1400" dirty="0">
                <a:latin typeface="Calibri"/>
                <a:cs typeface="Calibri"/>
              </a:rPr>
              <a:t>images  to</a:t>
            </a:r>
            <a:r>
              <a:rPr sz="1400" spc="-8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support.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48640" y="1208532"/>
            <a:ext cx="6690359" cy="6873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39786" y="1043051"/>
            <a:ext cx="6092825" cy="704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45" algn="ctr">
              <a:lnSpc>
                <a:spcPct val="100000"/>
              </a:lnSpc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Adding </a:t>
            </a:r>
            <a:r>
              <a:rPr sz="1400" b="1" u="heavy" spc="-5" dirty="0">
                <a:latin typeface="Calibri"/>
                <a:cs typeface="Calibri"/>
              </a:rPr>
              <a:t>with numbers </a:t>
            </a:r>
            <a:r>
              <a:rPr sz="1400" b="1" u="heavy" spc="-10" dirty="0">
                <a:latin typeface="Calibri"/>
                <a:cs typeface="Calibri"/>
              </a:rPr>
              <a:t>up </a:t>
            </a:r>
            <a:r>
              <a:rPr sz="1400" b="1" u="heavy" dirty="0">
                <a:latin typeface="Calibri"/>
                <a:cs typeface="Calibri"/>
              </a:rPr>
              <a:t>to</a:t>
            </a:r>
            <a:r>
              <a:rPr sz="1400" b="1" u="heavy" spc="-20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20</a:t>
            </a:r>
            <a:endParaRPr sz="1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65"/>
              </a:spcBef>
            </a:pPr>
            <a:r>
              <a:rPr sz="1400" spc="-5" dirty="0">
                <a:latin typeface="Calibri"/>
                <a:cs typeface="Calibri"/>
              </a:rPr>
              <a:t>Children should use number lines </a:t>
            </a:r>
            <a:r>
              <a:rPr sz="1400" dirty="0">
                <a:latin typeface="Calibri"/>
                <a:cs typeface="Calibri"/>
              </a:rPr>
              <a:t>(with the </a:t>
            </a:r>
            <a:r>
              <a:rPr sz="1400" spc="-5" dirty="0">
                <a:latin typeface="Calibri"/>
                <a:cs typeface="Calibri"/>
              </a:rPr>
              <a:t>numbers on)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add by counting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ones.</a:t>
            </a:r>
            <a:endParaRPr sz="1400">
              <a:latin typeface="Calibri"/>
              <a:cs typeface="Calibri"/>
            </a:endParaRPr>
          </a:p>
          <a:p>
            <a:pPr marL="2540" algn="ctr">
              <a:lnSpc>
                <a:spcPct val="100000"/>
              </a:lnSpc>
              <a:spcBef>
                <a:spcPts val="165"/>
              </a:spcBef>
            </a:pPr>
            <a:r>
              <a:rPr sz="1400" spc="-5" dirty="0">
                <a:latin typeface="Calibri"/>
                <a:cs typeface="Calibri"/>
              </a:rPr>
              <a:t>Starting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greatest </a:t>
            </a:r>
            <a:r>
              <a:rPr sz="1400" spc="-5" dirty="0">
                <a:latin typeface="Calibri"/>
                <a:cs typeface="Calibri"/>
              </a:rPr>
              <a:t>number </a:t>
            </a:r>
            <a:r>
              <a:rPr sz="1400" dirty="0">
                <a:latin typeface="Calibri"/>
                <a:cs typeface="Calibri"/>
              </a:rPr>
              <a:t>and </a:t>
            </a:r>
            <a:r>
              <a:rPr sz="1400" spc="-5" dirty="0">
                <a:latin typeface="Calibri"/>
                <a:cs typeface="Calibri"/>
              </a:rPr>
              <a:t>counting on </a:t>
            </a:r>
            <a:r>
              <a:rPr sz="1400" dirty="0">
                <a:latin typeface="Calibri"/>
                <a:cs typeface="Calibri"/>
              </a:rPr>
              <a:t>the </a:t>
            </a:r>
            <a:r>
              <a:rPr sz="1400" spc="-5" dirty="0">
                <a:latin typeface="Calibri"/>
                <a:cs typeface="Calibri"/>
              </a:rPr>
              <a:t>smaller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05966" y="1812735"/>
            <a:ext cx="6760464" cy="11188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86725" y="1802574"/>
            <a:ext cx="6798945" cy="1156970"/>
          </a:xfrm>
          <a:custGeom>
            <a:avLst/>
            <a:gdLst/>
            <a:ahLst/>
            <a:cxnLst/>
            <a:rect l="l" t="t" r="r" b="b"/>
            <a:pathLst>
              <a:path w="6798945" h="1156970">
                <a:moveTo>
                  <a:pt x="0" y="1156970"/>
                </a:moveTo>
                <a:lnTo>
                  <a:pt x="6798564" y="1156970"/>
                </a:lnTo>
                <a:lnTo>
                  <a:pt x="6798564" y="0"/>
                </a:lnTo>
                <a:lnTo>
                  <a:pt x="0" y="0"/>
                </a:lnTo>
                <a:lnTo>
                  <a:pt x="0" y="1156970"/>
                </a:lnTo>
                <a:close/>
              </a:path>
            </a:pathLst>
          </a:custGeom>
          <a:ln w="38099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3880" y="3416808"/>
            <a:ext cx="6690359" cy="21518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>
            <a:spLocks noGrp="1"/>
          </p:cNvSpPr>
          <p:nvPr>
            <p:ph type="body" idx="1"/>
          </p:nvPr>
        </p:nvSpPr>
        <p:spPr>
          <a:xfrm>
            <a:off x="682317" y="3149394"/>
            <a:ext cx="6407759" cy="23903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21410">
              <a:lnSpc>
                <a:spcPct val="100000"/>
              </a:lnSpc>
            </a:pPr>
            <a:r>
              <a:rPr dirty="0"/>
              <a:t>As </a:t>
            </a:r>
            <a:r>
              <a:rPr spc="-5" dirty="0"/>
              <a:t>well as using </a:t>
            </a:r>
            <a:r>
              <a:rPr dirty="0"/>
              <a:t>a </a:t>
            </a:r>
            <a:r>
              <a:rPr spc="-5" dirty="0"/>
              <a:t>numberline, children </a:t>
            </a:r>
            <a:r>
              <a:rPr dirty="0"/>
              <a:t>in Year 1 </a:t>
            </a:r>
            <a:r>
              <a:rPr spc="-5" dirty="0"/>
              <a:t>need</a:t>
            </a:r>
            <a:r>
              <a:rPr spc="15" dirty="0"/>
              <a:t> </a:t>
            </a:r>
            <a:r>
              <a:rPr dirty="0"/>
              <a:t>to:</a:t>
            </a:r>
          </a:p>
          <a:p>
            <a:pPr marL="339725" marR="278130" indent="-222250" algn="ctr">
              <a:lnSpc>
                <a:spcPct val="110000"/>
              </a:lnSpc>
              <a:spcBef>
                <a:spcPts val="60"/>
              </a:spcBef>
              <a:buFont typeface="Symbol"/>
              <a:buChar char=""/>
              <a:tabLst>
                <a:tab pos="785495" algn="l"/>
                <a:tab pos="786130" algn="l"/>
              </a:tabLst>
            </a:pPr>
            <a:r>
              <a:rPr b="0" u="none" dirty="0" smtClean="0">
                <a:latin typeface="Calibri"/>
                <a:cs typeface="Calibri"/>
              </a:rPr>
              <a:t>Use a </a:t>
            </a:r>
            <a:r>
              <a:rPr b="0" u="none" dirty="0">
                <a:latin typeface="Calibri"/>
                <a:cs typeface="Calibri"/>
              </a:rPr>
              <a:t>variety </a:t>
            </a:r>
            <a:r>
              <a:rPr b="0" u="none" spc="-5" dirty="0">
                <a:latin typeface="Calibri"/>
                <a:cs typeface="Calibri"/>
              </a:rPr>
              <a:t>of </a:t>
            </a:r>
            <a:r>
              <a:rPr b="0" u="none" spc="-10" dirty="0">
                <a:latin typeface="Calibri"/>
                <a:cs typeface="Calibri"/>
              </a:rPr>
              <a:t>equipment </a:t>
            </a:r>
            <a:r>
              <a:rPr b="0" u="none" dirty="0">
                <a:latin typeface="Calibri"/>
                <a:cs typeface="Calibri"/>
              </a:rPr>
              <a:t>to </a:t>
            </a:r>
            <a:r>
              <a:rPr b="0" u="none" spc="-5" dirty="0">
                <a:latin typeface="Calibri"/>
                <a:cs typeface="Calibri"/>
              </a:rPr>
              <a:t>solve addition problems, </a:t>
            </a:r>
            <a:r>
              <a:rPr b="0" u="none" spc="-5" dirty="0" smtClean="0">
                <a:latin typeface="Calibri"/>
                <a:cs typeface="Calibri"/>
              </a:rPr>
              <a:t>including </a:t>
            </a:r>
            <a:r>
              <a:rPr b="0" u="none" spc="-5" dirty="0">
                <a:latin typeface="Calibri"/>
                <a:cs typeface="Calibri"/>
              </a:rPr>
              <a:t>counting  equipment, </a:t>
            </a:r>
            <a:r>
              <a:rPr b="0" u="none" dirty="0">
                <a:latin typeface="Calibri"/>
                <a:cs typeface="Calibri"/>
              </a:rPr>
              <a:t>everyday </a:t>
            </a:r>
            <a:r>
              <a:rPr b="0" u="none" spc="-5" dirty="0">
                <a:latin typeface="Calibri"/>
                <a:cs typeface="Calibri"/>
              </a:rPr>
              <a:t>objects, number </a:t>
            </a:r>
            <a:r>
              <a:rPr b="0" u="none" dirty="0" smtClean="0">
                <a:latin typeface="Calibri"/>
                <a:cs typeface="Calibri"/>
              </a:rPr>
              <a:t>tracks</a:t>
            </a:r>
            <a:r>
              <a:rPr lang="en-US" b="0" u="none" dirty="0" smtClean="0">
                <a:latin typeface="Calibri"/>
                <a:cs typeface="Calibri"/>
              </a:rPr>
              <a:t>, </a:t>
            </a:r>
            <a:r>
              <a:rPr lang="en-US" b="0" u="none" dirty="0" err="1" smtClean="0">
                <a:latin typeface="Calibri"/>
                <a:cs typeface="Calibri"/>
              </a:rPr>
              <a:t>numicon</a:t>
            </a:r>
            <a:r>
              <a:rPr lang="en-US" b="0" u="none" dirty="0" smtClean="0">
                <a:latin typeface="Calibri"/>
                <a:cs typeface="Calibri"/>
              </a:rPr>
              <a:t>, hundred square, base tens</a:t>
            </a:r>
            <a:r>
              <a:rPr b="0" u="none" spc="-45" dirty="0" smtClean="0">
                <a:latin typeface="Calibri"/>
                <a:cs typeface="Calibri"/>
              </a:rPr>
              <a:t> </a:t>
            </a:r>
            <a:r>
              <a:rPr b="0" u="none" spc="-5" dirty="0">
                <a:latin typeface="Calibri"/>
                <a:cs typeface="Calibri"/>
              </a:rPr>
              <a:t>etc.</a:t>
            </a:r>
          </a:p>
          <a:p>
            <a:pPr marL="339725" indent="-222250" algn="ctr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727075" algn="l"/>
                <a:tab pos="727710" algn="l"/>
              </a:tabLst>
            </a:pPr>
            <a:r>
              <a:rPr b="0" u="none" dirty="0">
                <a:latin typeface="Calibri"/>
                <a:cs typeface="Calibri"/>
              </a:rPr>
              <a:t>Read </a:t>
            </a:r>
            <a:r>
              <a:rPr b="0" u="none" spc="-5" dirty="0">
                <a:latin typeface="Calibri"/>
                <a:cs typeface="Calibri"/>
              </a:rPr>
              <a:t>and </a:t>
            </a:r>
            <a:r>
              <a:rPr b="0" u="none" dirty="0">
                <a:latin typeface="Calibri"/>
                <a:cs typeface="Calibri"/>
              </a:rPr>
              <a:t>write </a:t>
            </a:r>
            <a:r>
              <a:rPr b="0" u="none" spc="-5" dirty="0">
                <a:latin typeface="Calibri"/>
                <a:cs typeface="Calibri"/>
              </a:rPr>
              <a:t>the addition (+) and </a:t>
            </a:r>
            <a:r>
              <a:rPr b="0" u="none" dirty="0">
                <a:latin typeface="Calibri"/>
                <a:cs typeface="Calibri"/>
              </a:rPr>
              <a:t>equals </a:t>
            </a:r>
            <a:r>
              <a:rPr b="0" u="none" spc="-5" dirty="0">
                <a:latin typeface="Calibri"/>
                <a:cs typeface="Calibri"/>
              </a:rPr>
              <a:t>(=) sign </a:t>
            </a:r>
            <a:r>
              <a:rPr b="0" u="none" dirty="0">
                <a:latin typeface="Calibri"/>
                <a:cs typeface="Calibri"/>
              </a:rPr>
              <a:t>and </a:t>
            </a:r>
            <a:r>
              <a:rPr b="0" u="none" spc="-5" dirty="0">
                <a:latin typeface="Calibri"/>
                <a:cs typeface="Calibri"/>
              </a:rPr>
              <a:t>use </a:t>
            </a:r>
            <a:r>
              <a:rPr b="0" u="none" dirty="0">
                <a:latin typeface="Calibri"/>
                <a:cs typeface="Calibri"/>
              </a:rPr>
              <a:t>them in</a:t>
            </a:r>
            <a:r>
              <a:rPr b="0" u="none" spc="-30" dirty="0">
                <a:latin typeface="Calibri"/>
                <a:cs typeface="Calibri"/>
              </a:rPr>
              <a:t> </a:t>
            </a:r>
            <a:r>
              <a:rPr b="0" u="none" spc="-5" dirty="0">
                <a:latin typeface="Calibri"/>
                <a:cs typeface="Calibri"/>
              </a:rPr>
              <a:t>number</a:t>
            </a:r>
          </a:p>
          <a:p>
            <a:pPr marL="339725" indent="-222250" algn="ctr">
              <a:lnSpc>
                <a:spcPct val="100000"/>
              </a:lnSpc>
              <a:spcBef>
                <a:spcPts val="165"/>
              </a:spcBef>
            </a:pPr>
            <a:r>
              <a:rPr b="0" u="none" spc="-5" dirty="0">
                <a:latin typeface="Calibri"/>
                <a:cs typeface="Calibri"/>
              </a:rPr>
              <a:t>sentences.</a:t>
            </a:r>
          </a:p>
          <a:p>
            <a:pPr marL="339725" indent="-222250" algn="ctr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513715" algn="l"/>
                <a:tab pos="514350" algn="l"/>
              </a:tabLst>
            </a:pPr>
            <a:r>
              <a:rPr b="0" u="none" dirty="0">
                <a:latin typeface="Calibri"/>
                <a:cs typeface="Calibri"/>
              </a:rPr>
              <a:t>Solve </a:t>
            </a:r>
            <a:r>
              <a:rPr b="0" u="none" spc="-5" dirty="0">
                <a:latin typeface="Calibri"/>
                <a:cs typeface="Calibri"/>
              </a:rPr>
              <a:t>addition number sentences and </a:t>
            </a:r>
            <a:r>
              <a:rPr b="0" u="none" dirty="0">
                <a:latin typeface="Calibri"/>
                <a:cs typeface="Calibri"/>
              </a:rPr>
              <a:t>missing </a:t>
            </a:r>
            <a:r>
              <a:rPr b="0" u="none" spc="-5" dirty="0">
                <a:latin typeface="Calibri"/>
                <a:cs typeface="Calibri"/>
              </a:rPr>
              <a:t>number problems: </a:t>
            </a:r>
            <a:r>
              <a:rPr b="0" u="none" dirty="0">
                <a:latin typeface="Calibri"/>
                <a:cs typeface="Calibri"/>
              </a:rPr>
              <a:t>7 + 4 = </a:t>
            </a:r>
            <a:r>
              <a:rPr b="0" u="none" spc="-5" dirty="0">
                <a:latin typeface="Calibri"/>
                <a:cs typeface="Calibri"/>
              </a:rPr>
              <a:t>?, </a:t>
            </a:r>
            <a:r>
              <a:rPr b="0" u="none" dirty="0">
                <a:latin typeface="Calibri"/>
                <a:cs typeface="Calibri"/>
              </a:rPr>
              <a:t>1 + 2</a:t>
            </a:r>
            <a:r>
              <a:rPr b="0" u="none" spc="-45" dirty="0">
                <a:latin typeface="Calibri"/>
                <a:cs typeface="Calibri"/>
              </a:rPr>
              <a:t> </a:t>
            </a:r>
            <a:r>
              <a:rPr b="0" u="none" dirty="0">
                <a:latin typeface="Calibri"/>
                <a:cs typeface="Calibri"/>
              </a:rPr>
              <a:t>+</a:t>
            </a:r>
          </a:p>
          <a:p>
            <a:pPr marL="339725" indent="-222250" algn="ctr">
              <a:lnSpc>
                <a:spcPct val="100000"/>
              </a:lnSpc>
              <a:spcBef>
                <a:spcPts val="155"/>
              </a:spcBef>
            </a:pPr>
            <a:r>
              <a:rPr b="0" u="none" dirty="0">
                <a:latin typeface="Calibri"/>
                <a:cs typeface="Calibri"/>
              </a:rPr>
              <a:t>1= </a:t>
            </a:r>
            <a:r>
              <a:rPr b="0" u="none" spc="-5" dirty="0">
                <a:latin typeface="Calibri"/>
                <a:cs typeface="Calibri"/>
              </a:rPr>
              <a:t>?, </a:t>
            </a:r>
            <a:r>
              <a:rPr b="0" u="none" dirty="0">
                <a:latin typeface="Calibri"/>
                <a:cs typeface="Calibri"/>
              </a:rPr>
              <a:t>? + ? = 9</a:t>
            </a:r>
            <a:r>
              <a:rPr b="0" u="none" spc="-114" dirty="0">
                <a:latin typeface="Calibri"/>
                <a:cs typeface="Calibri"/>
              </a:rPr>
              <a:t> </a:t>
            </a:r>
            <a:r>
              <a:rPr b="0" u="none" spc="-5" dirty="0">
                <a:latin typeface="Calibri"/>
                <a:cs typeface="Calibri"/>
              </a:rPr>
              <a:t>etc.</a:t>
            </a:r>
          </a:p>
          <a:p>
            <a:pPr marL="339725" marR="17780" indent="-222250" algn="ctr">
              <a:lnSpc>
                <a:spcPct val="110000"/>
              </a:lnSpc>
              <a:spcBef>
                <a:spcPts val="70"/>
              </a:spcBef>
              <a:buFont typeface="Symbol"/>
              <a:buChar char=""/>
              <a:tabLst>
                <a:tab pos="526415" algn="l"/>
                <a:tab pos="527050" algn="l"/>
              </a:tabLst>
            </a:pPr>
            <a:r>
              <a:rPr b="0" u="none" dirty="0">
                <a:latin typeface="Calibri"/>
                <a:cs typeface="Calibri"/>
              </a:rPr>
              <a:t>Use </a:t>
            </a:r>
            <a:r>
              <a:rPr b="0" u="none" spc="-5" dirty="0">
                <a:latin typeface="Calibri"/>
                <a:cs typeface="Calibri"/>
              </a:rPr>
              <a:t>bead strings or bead bars </a:t>
            </a:r>
            <a:r>
              <a:rPr b="0" u="none" dirty="0">
                <a:latin typeface="Calibri"/>
                <a:cs typeface="Calibri"/>
              </a:rPr>
              <a:t>to visualise </a:t>
            </a:r>
            <a:r>
              <a:rPr b="0" u="none" spc="-5" dirty="0">
                <a:latin typeface="Calibri"/>
                <a:cs typeface="Calibri"/>
              </a:rPr>
              <a:t>bridging through 10s </a:t>
            </a:r>
            <a:r>
              <a:rPr b="0" u="none" dirty="0">
                <a:latin typeface="Calibri"/>
                <a:cs typeface="Calibri"/>
              </a:rPr>
              <a:t>e.g. 8 + 5 = can be  solved </a:t>
            </a:r>
            <a:r>
              <a:rPr b="0" u="none" spc="-5" dirty="0">
                <a:latin typeface="Calibri"/>
                <a:cs typeface="Calibri"/>
              </a:rPr>
              <a:t>by counting on </a:t>
            </a:r>
            <a:r>
              <a:rPr b="0" u="none" dirty="0">
                <a:latin typeface="Calibri"/>
                <a:cs typeface="Calibri"/>
              </a:rPr>
              <a:t>2 then </a:t>
            </a:r>
            <a:r>
              <a:rPr b="0" u="none" spc="-5" dirty="0">
                <a:latin typeface="Calibri"/>
                <a:cs typeface="Calibri"/>
              </a:rPr>
              <a:t>counting on</a:t>
            </a:r>
            <a:r>
              <a:rPr b="0" u="none" spc="-70" dirty="0">
                <a:latin typeface="Calibri"/>
                <a:cs typeface="Calibri"/>
              </a:rPr>
              <a:t> </a:t>
            </a:r>
            <a:r>
              <a:rPr b="0" u="none" dirty="0">
                <a:latin typeface="Calibri"/>
                <a:cs typeface="Calibri"/>
              </a:rPr>
              <a:t>3.</a:t>
            </a:r>
          </a:p>
        </p:txBody>
      </p:sp>
      <p:sp>
        <p:nvSpPr>
          <p:cNvPr id="24" name="object 24"/>
          <p:cNvSpPr/>
          <p:nvPr/>
        </p:nvSpPr>
        <p:spPr>
          <a:xfrm>
            <a:off x="1087755" y="5738495"/>
            <a:ext cx="5626354" cy="52006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068705" y="5719445"/>
            <a:ext cx="5664835" cy="558165"/>
          </a:xfrm>
          <a:custGeom>
            <a:avLst/>
            <a:gdLst/>
            <a:ahLst/>
            <a:cxnLst/>
            <a:rect l="l" t="t" r="r" b="b"/>
            <a:pathLst>
              <a:path w="5664834" h="558164">
                <a:moveTo>
                  <a:pt x="0" y="558164"/>
                </a:moveTo>
                <a:lnTo>
                  <a:pt x="5664454" y="558164"/>
                </a:lnTo>
                <a:lnTo>
                  <a:pt x="5664454" y="0"/>
                </a:lnTo>
                <a:lnTo>
                  <a:pt x="0" y="0"/>
                </a:lnTo>
                <a:lnTo>
                  <a:pt x="0" y="558164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75214" y="325247"/>
            <a:ext cx="1734185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129539">
              <a:lnSpc>
                <a:spcPct val="100000"/>
              </a:lnSpc>
              <a:spcBef>
                <a:spcPts val="275"/>
              </a:spcBef>
            </a:pPr>
            <a:r>
              <a:rPr sz="3000" spc="110" dirty="0"/>
              <a:t>Addition</a:t>
            </a:r>
            <a:endParaRPr sz="3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87059" y="3792346"/>
            <a:ext cx="1390650" cy="1038225"/>
          </a:xfrm>
          <a:custGeom>
            <a:avLst/>
            <a:gdLst/>
            <a:ahLst/>
            <a:cxnLst/>
            <a:rect l="l" t="t" r="r" b="b"/>
            <a:pathLst>
              <a:path w="1390650" h="1038225">
                <a:moveTo>
                  <a:pt x="0" y="1038225"/>
                </a:moveTo>
                <a:lnTo>
                  <a:pt x="1390649" y="1038225"/>
                </a:lnTo>
                <a:lnTo>
                  <a:pt x="1390649" y="0"/>
                </a:lnTo>
                <a:lnTo>
                  <a:pt x="0" y="0"/>
                </a:lnTo>
                <a:lnTo>
                  <a:pt x="0" y="1038225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05855" y="3857244"/>
            <a:ext cx="1353311" cy="9083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785484" y="3846703"/>
            <a:ext cx="1146175" cy="802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6985" algn="ctr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78 + </a:t>
            </a:r>
            <a:r>
              <a:rPr sz="1600" dirty="0">
                <a:latin typeface="Calibri"/>
                <a:cs typeface="Calibri"/>
              </a:rPr>
              <a:t>47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-8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125</a:t>
            </a:r>
            <a:endParaRPr sz="1600">
              <a:latin typeface="Calibri"/>
              <a:cs typeface="Calibri"/>
            </a:endParaRPr>
          </a:p>
          <a:p>
            <a:pPr marR="6985" algn="ctr">
              <a:lnSpc>
                <a:spcPct val="100000"/>
              </a:lnSpc>
              <a:spcBef>
                <a:spcPts val="180"/>
              </a:spcBef>
            </a:pPr>
            <a:r>
              <a:rPr sz="1600" spc="-5" dirty="0">
                <a:latin typeface="Calibri"/>
                <a:cs typeface="Calibri"/>
              </a:rPr>
              <a:t>70 + 40 =</a:t>
            </a:r>
            <a:r>
              <a:rPr sz="1600" spc="-7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110</a:t>
            </a:r>
            <a:endParaRPr sz="1600">
              <a:latin typeface="Calibri"/>
              <a:cs typeface="Calibri"/>
            </a:endParaRPr>
          </a:p>
          <a:p>
            <a:pPr marL="90805" algn="ctr">
              <a:lnSpc>
                <a:spcPct val="100000"/>
              </a:lnSpc>
              <a:spcBef>
                <a:spcPts val="190"/>
              </a:spcBef>
              <a:tabLst>
                <a:tab pos="479425" algn="l"/>
                <a:tab pos="913130" algn="l"/>
              </a:tabLst>
            </a:pPr>
            <a:r>
              <a:rPr sz="1600" spc="-5" dirty="0">
                <a:latin typeface="Calibri"/>
                <a:cs typeface="Calibri"/>
              </a:rPr>
              <a:t>8 +</a:t>
            </a:r>
            <a:r>
              <a:rPr sz="1600" dirty="0">
                <a:latin typeface="Calibri"/>
                <a:cs typeface="Calibri"/>
              </a:rPr>
              <a:t>	</a:t>
            </a:r>
            <a:r>
              <a:rPr sz="1600" spc="-5" dirty="0">
                <a:latin typeface="Calibri"/>
                <a:cs typeface="Calibri"/>
              </a:rPr>
              <a:t>7 =</a:t>
            </a:r>
            <a:r>
              <a:rPr sz="1600" dirty="0">
                <a:latin typeface="Calibri"/>
                <a:cs typeface="Calibri"/>
              </a:rPr>
              <a:t>	15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69472" y="228700"/>
            <a:ext cx="1664970" cy="567055"/>
          </a:xfrm>
          <a:custGeom>
            <a:avLst/>
            <a:gdLst/>
            <a:ahLst/>
            <a:cxnLst/>
            <a:rect l="l" t="t" r="r" b="b"/>
            <a:pathLst>
              <a:path w="1664970" h="567055">
                <a:moveTo>
                  <a:pt x="0" y="567054"/>
                </a:moveTo>
                <a:lnTo>
                  <a:pt x="1664970" y="567054"/>
                </a:lnTo>
                <a:lnTo>
                  <a:pt x="1664970" y="0"/>
                </a:lnTo>
                <a:lnTo>
                  <a:pt x="0" y="0"/>
                </a:lnTo>
                <a:lnTo>
                  <a:pt x="0" y="567054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61716" y="515112"/>
            <a:ext cx="1627632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3142615" y="296729"/>
            <a:ext cx="1465834" cy="4838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75">
              <a:lnSpc>
                <a:spcPct val="100000"/>
              </a:lnSpc>
            </a:pPr>
            <a:r>
              <a:rPr sz="3000" spc="110" dirty="0"/>
              <a:t>Additi</a:t>
            </a:r>
            <a:r>
              <a:rPr sz="3000" spc="145" dirty="0"/>
              <a:t>o</a:t>
            </a:r>
            <a:r>
              <a:rPr sz="3000" spc="75" dirty="0"/>
              <a:t>n</a:t>
            </a:r>
            <a:endParaRPr sz="3000" dirty="0"/>
          </a:p>
        </p:txBody>
      </p:sp>
      <p:sp>
        <p:nvSpPr>
          <p:cNvPr id="16" name="object 16"/>
          <p:cNvSpPr/>
          <p:nvPr/>
        </p:nvSpPr>
        <p:spPr>
          <a:xfrm>
            <a:off x="3061716" y="9058656"/>
            <a:ext cx="1627632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042920" y="8993378"/>
            <a:ext cx="1665605" cy="567055"/>
          </a:xfrm>
          <a:prstGeom prst="rect">
            <a:avLst/>
          </a:prstGeom>
          <a:ln w="38099">
            <a:solidFill>
              <a:srgbClr val="6F2F9F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95885">
              <a:lnSpc>
                <a:spcPct val="100000"/>
              </a:lnSpc>
              <a:spcBef>
                <a:spcPts val="310"/>
              </a:spcBef>
            </a:pPr>
            <a:r>
              <a:rPr sz="2800" spc="105" dirty="0">
                <a:latin typeface="Calibri"/>
                <a:cs typeface="Calibri"/>
              </a:rPr>
              <a:t>Year</a:t>
            </a:r>
            <a:r>
              <a:rPr sz="2800" spc="120" dirty="0">
                <a:latin typeface="Calibri"/>
                <a:cs typeface="Calibri"/>
              </a:rPr>
              <a:t> </a:t>
            </a:r>
            <a:r>
              <a:rPr sz="2800" spc="35" dirty="0">
                <a:latin typeface="Calibri"/>
                <a:cs typeface="Calibri"/>
              </a:rPr>
              <a:t>Two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79119" y="5923788"/>
            <a:ext cx="6690359" cy="29077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49896" y="5841602"/>
            <a:ext cx="6746240" cy="2918748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00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65" dirty="0">
                <a:latin typeface="Calibri"/>
                <a:cs typeface="Calibri"/>
              </a:rPr>
              <a:t> </a:t>
            </a:r>
            <a:r>
              <a:rPr sz="1200" b="1" u="heavy" spc="-5" dirty="0">
                <a:latin typeface="Calibri"/>
                <a:cs typeface="Calibri"/>
              </a:rPr>
              <a:t>Vocabulary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1200" dirty="0">
                <a:latin typeface="Calibri"/>
                <a:cs typeface="Calibri"/>
              </a:rPr>
              <a:t>Add, more, </a:t>
            </a:r>
            <a:r>
              <a:rPr sz="1200" spc="-5" dirty="0">
                <a:latin typeface="Calibri"/>
                <a:cs typeface="Calibri"/>
              </a:rPr>
              <a:t>plus, </a:t>
            </a:r>
            <a:r>
              <a:rPr sz="1200" dirty="0">
                <a:latin typeface="Calibri"/>
                <a:cs typeface="Calibri"/>
              </a:rPr>
              <a:t>and, </a:t>
            </a:r>
            <a:r>
              <a:rPr sz="1200" spc="-5" dirty="0">
                <a:latin typeface="Calibri"/>
                <a:cs typeface="Calibri"/>
              </a:rPr>
              <a:t>make, altogether, total, equal to, equals, the same </a:t>
            </a:r>
            <a:r>
              <a:rPr sz="1200" spc="-10" dirty="0">
                <a:latin typeface="Calibri"/>
                <a:cs typeface="Calibri"/>
              </a:rPr>
              <a:t>as, </a:t>
            </a:r>
            <a:r>
              <a:rPr sz="1200" spc="-5" dirty="0">
                <a:latin typeface="Calibri"/>
                <a:cs typeface="Calibri"/>
              </a:rPr>
              <a:t>double, most, count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on,</a:t>
            </a:r>
            <a:endParaRPr sz="1200" dirty="0">
              <a:latin typeface="Calibri"/>
              <a:cs typeface="Calibri"/>
            </a:endParaRPr>
          </a:p>
          <a:p>
            <a:pPr marL="3810" algn="ctr">
              <a:lnSpc>
                <a:spcPct val="100000"/>
              </a:lnSpc>
              <a:spcBef>
                <a:spcPts val="140"/>
              </a:spcBef>
            </a:pPr>
            <a:r>
              <a:rPr sz="1200" spc="-5" dirty="0">
                <a:latin typeface="Calibri"/>
                <a:cs typeface="Calibri"/>
              </a:rPr>
              <a:t>numberline, </a:t>
            </a:r>
            <a:r>
              <a:rPr sz="1200" i="1" spc="-5" dirty="0">
                <a:latin typeface="Calibri"/>
                <a:cs typeface="Calibri"/>
              </a:rPr>
              <a:t>sum, tens, units, </a:t>
            </a:r>
            <a:r>
              <a:rPr lang="en-US" sz="1200" i="1" spc="-5" dirty="0" smtClean="0">
                <a:latin typeface="Calibri"/>
                <a:cs typeface="Calibri"/>
              </a:rPr>
              <a:t>ones, </a:t>
            </a:r>
            <a:r>
              <a:rPr sz="1200" i="1" spc="-5" dirty="0" smtClean="0">
                <a:latin typeface="Calibri"/>
                <a:cs typeface="Calibri"/>
              </a:rPr>
              <a:t>partition</a:t>
            </a:r>
            <a:r>
              <a:rPr sz="1200" i="1" spc="-5" dirty="0">
                <a:latin typeface="Calibri"/>
                <a:cs typeface="Calibri"/>
              </a:rPr>
              <a:t>, addition, column, tens</a:t>
            </a:r>
            <a:r>
              <a:rPr sz="1200" i="1" spc="155" dirty="0">
                <a:latin typeface="Calibri"/>
                <a:cs typeface="Calibri"/>
              </a:rPr>
              <a:t> </a:t>
            </a:r>
            <a:r>
              <a:rPr sz="1200" i="1" spc="-5" dirty="0">
                <a:latin typeface="Calibri"/>
                <a:cs typeface="Calibri"/>
              </a:rPr>
              <a:t>boundary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45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90" dirty="0">
                <a:latin typeface="Calibri"/>
                <a:cs typeface="Calibri"/>
              </a:rPr>
              <a:t> </a:t>
            </a:r>
            <a:r>
              <a:rPr sz="1200" b="1" u="heavy" dirty="0">
                <a:latin typeface="Calibri"/>
                <a:cs typeface="Calibri"/>
              </a:rPr>
              <a:t>Skills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15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Add a 2 </a:t>
            </a:r>
            <a:r>
              <a:rPr sz="1200" spc="-5" dirty="0">
                <a:latin typeface="Calibri"/>
                <a:cs typeface="Calibri"/>
              </a:rPr>
              <a:t>digit number </a:t>
            </a:r>
            <a:r>
              <a:rPr sz="1200" spc="-10" dirty="0">
                <a:latin typeface="Calibri"/>
                <a:cs typeface="Calibri"/>
              </a:rPr>
              <a:t>and </a:t>
            </a:r>
            <a:r>
              <a:rPr sz="1200" spc="-5" dirty="0">
                <a:latin typeface="Calibri"/>
                <a:cs typeface="Calibri"/>
              </a:rPr>
              <a:t>units and </a:t>
            </a:r>
            <a:r>
              <a:rPr sz="1200" dirty="0">
                <a:latin typeface="Calibri"/>
                <a:cs typeface="Calibri"/>
              </a:rPr>
              <a:t>a 2 digit </a:t>
            </a:r>
            <a:r>
              <a:rPr sz="1200" spc="-5" dirty="0">
                <a:latin typeface="Calibri"/>
                <a:cs typeface="Calibri"/>
              </a:rPr>
              <a:t>number and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10s.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Add pairs </a:t>
            </a:r>
            <a:r>
              <a:rPr sz="1200" spc="-5" dirty="0">
                <a:latin typeface="Calibri"/>
                <a:cs typeface="Calibri"/>
              </a:rPr>
              <a:t>of </a:t>
            </a:r>
            <a:r>
              <a:rPr sz="1200" dirty="0">
                <a:latin typeface="Calibri"/>
                <a:cs typeface="Calibri"/>
              </a:rPr>
              <a:t>2 digit</a:t>
            </a:r>
            <a:r>
              <a:rPr sz="1200" spc="-9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numbers.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Add </a:t>
            </a:r>
            <a:r>
              <a:rPr sz="1200" spc="-5" dirty="0">
                <a:latin typeface="Calibri"/>
                <a:cs typeface="Calibri"/>
              </a:rPr>
              <a:t>three </a:t>
            </a:r>
            <a:r>
              <a:rPr sz="1200" spc="-5" dirty="0" smtClean="0">
                <a:latin typeface="Calibri"/>
                <a:cs typeface="Calibri"/>
              </a:rPr>
              <a:t>sin</a:t>
            </a:r>
            <a:r>
              <a:rPr lang="en-US" sz="1200" spc="-5" dirty="0" smtClean="0">
                <a:latin typeface="Calibri"/>
                <a:cs typeface="Calibri"/>
              </a:rPr>
              <a:t>g</a:t>
            </a:r>
            <a:r>
              <a:rPr sz="1200" spc="-5" dirty="0" smtClean="0">
                <a:latin typeface="Calibri"/>
                <a:cs typeface="Calibri"/>
              </a:rPr>
              <a:t>le </a:t>
            </a:r>
            <a:r>
              <a:rPr sz="1200" dirty="0">
                <a:latin typeface="Calibri"/>
                <a:cs typeface="Calibri"/>
              </a:rPr>
              <a:t>digit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number.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Know and show </a:t>
            </a:r>
            <a:r>
              <a:rPr sz="1200" dirty="0">
                <a:latin typeface="Calibri"/>
                <a:cs typeface="Calibri"/>
              </a:rPr>
              <a:t>that </a:t>
            </a:r>
            <a:r>
              <a:rPr sz="1200" spc="-5" dirty="0">
                <a:latin typeface="Calibri"/>
                <a:cs typeface="Calibri"/>
              </a:rPr>
              <a:t>adding can </a:t>
            </a:r>
            <a:r>
              <a:rPr sz="1200" dirty="0">
                <a:latin typeface="Calibri"/>
                <a:cs typeface="Calibri"/>
              </a:rPr>
              <a:t>be </a:t>
            </a:r>
            <a:r>
              <a:rPr sz="1200" spc="-5" dirty="0">
                <a:latin typeface="Calibri"/>
                <a:cs typeface="Calibri"/>
              </a:rPr>
              <a:t>done </a:t>
            </a:r>
            <a:r>
              <a:rPr sz="1200" spc="-1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any order (the commutative</a:t>
            </a:r>
            <a:r>
              <a:rPr sz="1200" spc="8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law).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Recall bonds </a:t>
            </a:r>
            <a:r>
              <a:rPr sz="1200" dirty="0">
                <a:latin typeface="Calibri"/>
                <a:cs typeface="Calibri"/>
              </a:rPr>
              <a:t>to 20 </a:t>
            </a:r>
            <a:r>
              <a:rPr sz="1200" spc="-5" dirty="0">
                <a:latin typeface="Calibri"/>
                <a:cs typeface="Calibri"/>
              </a:rPr>
              <a:t>and multiple of </a:t>
            </a:r>
            <a:r>
              <a:rPr sz="1200" dirty="0">
                <a:latin typeface="Calibri"/>
                <a:cs typeface="Calibri"/>
              </a:rPr>
              <a:t>10 </a:t>
            </a:r>
            <a:r>
              <a:rPr sz="1200" spc="-5" dirty="0">
                <a:latin typeface="Calibri"/>
                <a:cs typeface="Calibri"/>
              </a:rPr>
              <a:t>bonds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100.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Count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steps of 2,3 and </a:t>
            </a:r>
            <a:r>
              <a:rPr sz="1200" dirty="0">
                <a:latin typeface="Calibri"/>
                <a:cs typeface="Calibri"/>
              </a:rPr>
              <a:t>5 </a:t>
            </a:r>
            <a:r>
              <a:rPr sz="1200" spc="-5" dirty="0">
                <a:latin typeface="Calibri"/>
                <a:cs typeface="Calibri"/>
              </a:rPr>
              <a:t>and count </a:t>
            </a:r>
            <a:r>
              <a:rPr sz="1200" spc="-1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10s </a:t>
            </a:r>
            <a:r>
              <a:rPr sz="1200" dirty="0">
                <a:latin typeface="Calibri"/>
                <a:cs typeface="Calibri"/>
              </a:rPr>
              <a:t>from any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number.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Understand the </a:t>
            </a:r>
            <a:r>
              <a:rPr sz="1200" dirty="0">
                <a:latin typeface="Calibri"/>
                <a:cs typeface="Calibri"/>
              </a:rPr>
              <a:t>place </a:t>
            </a:r>
            <a:r>
              <a:rPr sz="1200" spc="-5" dirty="0">
                <a:latin typeface="Calibri"/>
                <a:cs typeface="Calibri"/>
              </a:rPr>
              <a:t>value of </a:t>
            </a:r>
            <a:r>
              <a:rPr sz="1200" dirty="0">
                <a:latin typeface="Calibri"/>
                <a:cs typeface="Calibri"/>
              </a:rPr>
              <a:t>2 </a:t>
            </a:r>
            <a:r>
              <a:rPr sz="1200" spc="-5" dirty="0">
                <a:latin typeface="Calibri"/>
                <a:cs typeface="Calibri"/>
              </a:rPr>
              <a:t>–digit numbers (tens and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ones).</a:t>
            </a: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Compare and order numbers </a:t>
            </a:r>
            <a:r>
              <a:rPr sz="1200" dirty="0">
                <a:latin typeface="Calibri"/>
                <a:cs typeface="Calibri"/>
              </a:rPr>
              <a:t>to 100 </a:t>
            </a:r>
            <a:r>
              <a:rPr sz="1200" spc="-5" dirty="0">
                <a:latin typeface="Calibri"/>
                <a:cs typeface="Calibri"/>
              </a:rPr>
              <a:t>using </a:t>
            </a:r>
            <a:r>
              <a:rPr sz="1200" dirty="0">
                <a:latin typeface="Calibri"/>
                <a:cs typeface="Calibri"/>
              </a:rPr>
              <a:t>&lt; &gt; </a:t>
            </a:r>
            <a:r>
              <a:rPr sz="1200" spc="-5" dirty="0">
                <a:latin typeface="Calibri"/>
                <a:cs typeface="Calibri"/>
              </a:rPr>
              <a:t>and </a:t>
            </a:r>
            <a:r>
              <a:rPr sz="1200" dirty="0">
                <a:latin typeface="Calibri"/>
                <a:cs typeface="Calibri"/>
              </a:rPr>
              <a:t>=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signs.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Read </a:t>
            </a:r>
            <a:r>
              <a:rPr sz="1200" spc="-5" dirty="0">
                <a:latin typeface="Calibri"/>
                <a:cs typeface="Calibri"/>
              </a:rPr>
              <a:t>and write numbers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10" dirty="0">
                <a:latin typeface="Calibri"/>
                <a:cs typeface="Calibri"/>
              </a:rPr>
              <a:t>at </a:t>
            </a:r>
            <a:r>
              <a:rPr sz="1200" spc="-5" dirty="0">
                <a:latin typeface="Calibri"/>
                <a:cs typeface="Calibri"/>
              </a:rPr>
              <a:t>least </a:t>
            </a:r>
            <a:r>
              <a:rPr sz="1200" dirty="0">
                <a:latin typeface="Calibri"/>
                <a:cs typeface="Calibri"/>
              </a:rPr>
              <a:t>100 in </a:t>
            </a:r>
            <a:r>
              <a:rPr sz="1200" spc="-5" dirty="0">
                <a:latin typeface="Calibri"/>
                <a:cs typeface="Calibri"/>
              </a:rPr>
              <a:t>numerals </a:t>
            </a:r>
            <a:r>
              <a:rPr sz="1200" dirty="0">
                <a:latin typeface="Calibri"/>
                <a:cs typeface="Calibri"/>
              </a:rPr>
              <a:t>and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words.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Solve contextual addition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problems.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80644" y="1193291"/>
            <a:ext cx="6688835" cy="10012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22603" y="921574"/>
            <a:ext cx="6746875" cy="115062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Adding </a:t>
            </a:r>
            <a:r>
              <a:rPr sz="1400" b="1" u="heavy" spc="-5" dirty="0">
                <a:latin typeface="Calibri"/>
                <a:cs typeface="Calibri"/>
              </a:rPr>
              <a:t>with </a:t>
            </a:r>
            <a:r>
              <a:rPr sz="1400" b="1" u="heavy" dirty="0">
                <a:latin typeface="Calibri"/>
                <a:cs typeface="Calibri"/>
              </a:rPr>
              <a:t>2 </a:t>
            </a:r>
            <a:r>
              <a:rPr sz="1400" b="1" u="heavy" spc="-5" dirty="0">
                <a:latin typeface="Calibri"/>
                <a:cs typeface="Calibri"/>
              </a:rPr>
              <a:t>digit</a:t>
            </a:r>
            <a:r>
              <a:rPr sz="1400" b="1" u="heavy" spc="-30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numbers.</a:t>
            </a:r>
            <a:endParaRPr sz="1400">
              <a:latin typeface="Calibri"/>
              <a:cs typeface="Calibri"/>
            </a:endParaRPr>
          </a:p>
          <a:p>
            <a:pPr marL="102235" marR="94615" algn="ctr">
              <a:lnSpc>
                <a:spcPct val="109600"/>
              </a:lnSpc>
              <a:spcBef>
                <a:spcPts val="5"/>
              </a:spcBef>
            </a:pPr>
            <a:r>
              <a:rPr sz="1400" dirty="0">
                <a:latin typeface="Calibri"/>
                <a:cs typeface="Calibri"/>
              </a:rPr>
              <a:t>Children </a:t>
            </a:r>
            <a:r>
              <a:rPr sz="1400" spc="-5" dirty="0">
                <a:latin typeface="Calibri"/>
                <a:cs typeface="Calibri"/>
              </a:rPr>
              <a:t>should </a:t>
            </a:r>
            <a:r>
              <a:rPr sz="1400" dirty="0">
                <a:latin typeface="Calibri"/>
                <a:cs typeface="Calibri"/>
              </a:rPr>
              <a:t>explore </a:t>
            </a:r>
            <a:r>
              <a:rPr sz="1400" spc="-5" dirty="0">
                <a:latin typeface="Calibri"/>
                <a:cs typeface="Calibri"/>
              </a:rPr>
              <a:t>and understand how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use blank numberlines to add using their  knowledge of place </a:t>
            </a:r>
            <a:r>
              <a:rPr sz="1400" dirty="0">
                <a:latin typeface="Calibri"/>
                <a:cs typeface="Calibri"/>
              </a:rPr>
              <a:t>value </a:t>
            </a:r>
            <a:r>
              <a:rPr sz="1400" spc="-5" dirty="0">
                <a:latin typeface="Calibri"/>
                <a:cs typeface="Calibri"/>
              </a:rPr>
              <a:t>and how </a:t>
            </a:r>
            <a:r>
              <a:rPr sz="1400" dirty="0">
                <a:latin typeface="Calibri"/>
                <a:cs typeface="Calibri"/>
              </a:rPr>
              <a:t>to partition </a:t>
            </a:r>
            <a:r>
              <a:rPr sz="1400" spc="-5" dirty="0">
                <a:latin typeface="Calibri"/>
                <a:cs typeface="Calibri"/>
              </a:rPr>
              <a:t>numbers </a:t>
            </a:r>
            <a:r>
              <a:rPr sz="1400" dirty="0">
                <a:latin typeface="Calibri"/>
                <a:cs typeface="Calibri"/>
              </a:rPr>
              <a:t>in </a:t>
            </a:r>
            <a:r>
              <a:rPr sz="1400" spc="-5" dirty="0">
                <a:latin typeface="Calibri"/>
                <a:cs typeface="Calibri"/>
              </a:rPr>
              <a:t>different </a:t>
            </a:r>
            <a:r>
              <a:rPr sz="1400" dirty="0">
                <a:latin typeface="Calibri"/>
                <a:cs typeface="Calibri"/>
              </a:rPr>
              <a:t>ways. </a:t>
            </a:r>
            <a:r>
              <a:rPr sz="1400" spc="-10" dirty="0">
                <a:latin typeface="Calibri"/>
                <a:cs typeface="Calibri"/>
              </a:rPr>
              <a:t>Once </a:t>
            </a:r>
            <a:r>
              <a:rPr sz="1400" spc="-5" dirty="0">
                <a:latin typeface="Calibri"/>
                <a:cs typeface="Calibri"/>
              </a:rPr>
              <a:t>confident  they should move </a:t>
            </a:r>
            <a:r>
              <a:rPr sz="1400" dirty="0">
                <a:latin typeface="Calibri"/>
                <a:cs typeface="Calibri"/>
              </a:rPr>
              <a:t>onto written </a:t>
            </a:r>
            <a:r>
              <a:rPr sz="1400" spc="-5" dirty="0">
                <a:latin typeface="Calibri"/>
                <a:cs typeface="Calibri"/>
              </a:rPr>
              <a:t>partitioning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methods.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043554" y="2396489"/>
            <a:ext cx="1558924" cy="10560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024504" y="2377439"/>
            <a:ext cx="1597025" cy="1094105"/>
          </a:xfrm>
          <a:custGeom>
            <a:avLst/>
            <a:gdLst/>
            <a:ahLst/>
            <a:cxnLst/>
            <a:rect l="l" t="t" r="r" b="b"/>
            <a:pathLst>
              <a:path w="1597025" h="1094104">
                <a:moveTo>
                  <a:pt x="0" y="1094104"/>
                </a:moveTo>
                <a:lnTo>
                  <a:pt x="1597024" y="1094104"/>
                </a:lnTo>
                <a:lnTo>
                  <a:pt x="1597024" y="0"/>
                </a:lnTo>
                <a:lnTo>
                  <a:pt x="0" y="0"/>
                </a:lnTo>
                <a:lnTo>
                  <a:pt x="0" y="1094104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51180" y="2395854"/>
            <a:ext cx="1483359" cy="1056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32130" y="2376804"/>
            <a:ext cx="1521460" cy="1094105"/>
          </a:xfrm>
          <a:custGeom>
            <a:avLst/>
            <a:gdLst/>
            <a:ahLst/>
            <a:cxnLst/>
            <a:rect l="l" t="t" r="r" b="b"/>
            <a:pathLst>
              <a:path w="1521460" h="1094104">
                <a:moveTo>
                  <a:pt x="0" y="1094104"/>
                </a:moveTo>
                <a:lnTo>
                  <a:pt x="1521459" y="1094104"/>
                </a:lnTo>
                <a:lnTo>
                  <a:pt x="1521459" y="0"/>
                </a:lnTo>
                <a:lnTo>
                  <a:pt x="0" y="0"/>
                </a:lnTo>
                <a:lnTo>
                  <a:pt x="0" y="1094104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705475" y="2397112"/>
            <a:ext cx="1593850" cy="10558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686425" y="2378062"/>
            <a:ext cx="1631950" cy="1094105"/>
          </a:xfrm>
          <a:custGeom>
            <a:avLst/>
            <a:gdLst/>
            <a:ahLst/>
            <a:cxnLst/>
            <a:rect l="l" t="t" r="r" b="b"/>
            <a:pathLst>
              <a:path w="1631950" h="1094104">
                <a:moveTo>
                  <a:pt x="0" y="1093990"/>
                </a:moveTo>
                <a:lnTo>
                  <a:pt x="1631950" y="1093990"/>
                </a:lnTo>
                <a:lnTo>
                  <a:pt x="1631950" y="0"/>
                </a:lnTo>
                <a:lnTo>
                  <a:pt x="0" y="0"/>
                </a:lnTo>
                <a:lnTo>
                  <a:pt x="0" y="1093990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914144" y="2331720"/>
            <a:ext cx="1138428" cy="3017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485132" y="2741676"/>
            <a:ext cx="1216152" cy="3017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795462" y="2643060"/>
            <a:ext cx="962025" cy="38735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357687" y="2357437"/>
            <a:ext cx="971550" cy="38735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710112" y="3071685"/>
            <a:ext cx="986154" cy="38735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897126" y="2394965"/>
            <a:ext cx="3696335" cy="1000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91435" marR="389890" indent="33020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Adding </a:t>
            </a:r>
            <a:r>
              <a:rPr sz="800" dirty="0">
                <a:latin typeface="Calibri"/>
                <a:cs typeface="Calibri"/>
              </a:rPr>
              <a:t>a 2 </a:t>
            </a:r>
            <a:r>
              <a:rPr sz="800" spc="-5" dirty="0">
                <a:latin typeface="Calibri"/>
                <a:cs typeface="Calibri"/>
              </a:rPr>
              <a:t>digit  number and</a:t>
            </a:r>
            <a:r>
              <a:rPr sz="800" spc="-7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tens</a:t>
            </a:r>
            <a:endParaRPr sz="800">
              <a:latin typeface="Calibri"/>
              <a:cs typeface="Calibri"/>
            </a:endParaRPr>
          </a:p>
          <a:p>
            <a:pPr marL="12700" marR="2943860" indent="45720">
              <a:lnSpc>
                <a:spcPct val="110000"/>
              </a:lnSpc>
              <a:spcBef>
                <a:spcPts val="135"/>
              </a:spcBef>
            </a:pPr>
            <a:r>
              <a:rPr sz="800" spc="-5" dirty="0">
                <a:latin typeface="Calibri"/>
                <a:cs typeface="Calibri"/>
              </a:rPr>
              <a:t>Adding </a:t>
            </a:r>
            <a:r>
              <a:rPr sz="800" dirty="0">
                <a:latin typeface="Calibri"/>
                <a:cs typeface="Calibri"/>
              </a:rPr>
              <a:t>a 2 </a:t>
            </a:r>
            <a:r>
              <a:rPr sz="800" spc="-5" dirty="0">
                <a:latin typeface="Calibri"/>
                <a:cs typeface="Calibri"/>
              </a:rPr>
              <a:t>digit  number and</a:t>
            </a:r>
            <a:r>
              <a:rPr sz="800" spc="-7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units</a:t>
            </a:r>
            <a:endParaRPr sz="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3123565" marR="5080" indent="-193675">
              <a:lnSpc>
                <a:spcPct val="108800"/>
              </a:lnSpc>
            </a:pPr>
            <a:r>
              <a:rPr sz="800" spc="-5" dirty="0">
                <a:latin typeface="Calibri"/>
                <a:cs typeface="Calibri"/>
              </a:rPr>
              <a:t>Adding two </a:t>
            </a:r>
            <a:r>
              <a:rPr sz="800" dirty="0">
                <a:latin typeface="Calibri"/>
                <a:cs typeface="Calibri"/>
              </a:rPr>
              <a:t>2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digit  numbers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1504950" y="3676903"/>
            <a:ext cx="1247775" cy="1038225"/>
          </a:xfrm>
          <a:custGeom>
            <a:avLst/>
            <a:gdLst/>
            <a:ahLst/>
            <a:cxnLst/>
            <a:rect l="l" t="t" r="r" b="b"/>
            <a:pathLst>
              <a:path w="1247775" h="1038225">
                <a:moveTo>
                  <a:pt x="0" y="1038225"/>
                </a:moveTo>
                <a:lnTo>
                  <a:pt x="1247775" y="1038225"/>
                </a:lnTo>
                <a:lnTo>
                  <a:pt x="1247775" y="0"/>
                </a:lnTo>
                <a:lnTo>
                  <a:pt x="0" y="0"/>
                </a:lnTo>
                <a:lnTo>
                  <a:pt x="0" y="1038225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524000" y="3741420"/>
            <a:ext cx="1210056" cy="90830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602994" y="3730878"/>
            <a:ext cx="1028700" cy="802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34 + 23 =</a:t>
            </a:r>
            <a:r>
              <a:rPr sz="1600" spc="-7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57</a:t>
            </a:r>
            <a:endParaRPr sz="1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90"/>
              </a:spcBef>
            </a:pPr>
            <a:r>
              <a:rPr sz="1600" spc="-5" dirty="0">
                <a:latin typeface="Calibri"/>
                <a:cs typeface="Calibri"/>
              </a:rPr>
              <a:t>30 + 20 =</a:t>
            </a:r>
            <a:r>
              <a:rPr sz="1600" spc="-7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50</a:t>
            </a:r>
            <a:endParaRPr sz="1600">
              <a:latin typeface="Calibri"/>
              <a:cs typeface="Calibri"/>
            </a:endParaRPr>
          </a:p>
          <a:p>
            <a:pPr marL="57785" algn="ctr">
              <a:lnSpc>
                <a:spcPct val="100000"/>
              </a:lnSpc>
              <a:spcBef>
                <a:spcPts val="180"/>
              </a:spcBef>
              <a:tabLst>
                <a:tab pos="445134" algn="l"/>
                <a:tab pos="833119" algn="l"/>
              </a:tabLst>
            </a:pPr>
            <a:r>
              <a:rPr sz="1600" spc="-5" dirty="0">
                <a:latin typeface="Calibri"/>
                <a:cs typeface="Calibri"/>
              </a:rPr>
              <a:t>4</a:t>
            </a:r>
            <a:r>
              <a:rPr sz="1600" spc="-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+	3 =	7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219201" y="4643183"/>
            <a:ext cx="1805304" cy="108297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295400" y="4681966"/>
            <a:ext cx="1676400" cy="947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Partitioning should be</a:t>
            </a:r>
            <a:r>
              <a:rPr sz="800" spc="-4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started  with </a:t>
            </a:r>
            <a:r>
              <a:rPr sz="800" dirty="0">
                <a:latin typeface="Calibri"/>
                <a:cs typeface="Calibri"/>
              </a:rPr>
              <a:t>2 </a:t>
            </a:r>
            <a:r>
              <a:rPr sz="800" spc="-5" dirty="0" smtClean="0">
                <a:latin typeface="Calibri"/>
                <a:cs typeface="Calibri"/>
              </a:rPr>
              <a:t>digit </a:t>
            </a:r>
            <a:r>
              <a:rPr sz="800" spc="-5" dirty="0">
                <a:latin typeface="Calibri"/>
                <a:cs typeface="Calibri"/>
              </a:rPr>
              <a:t>numbers that </a:t>
            </a:r>
            <a:r>
              <a:rPr sz="800" dirty="0">
                <a:latin typeface="Calibri"/>
                <a:cs typeface="Calibri"/>
              </a:rPr>
              <a:t>do  </a:t>
            </a:r>
            <a:r>
              <a:rPr sz="800" spc="-5" dirty="0">
                <a:latin typeface="Calibri"/>
                <a:cs typeface="Calibri"/>
              </a:rPr>
              <a:t>not bridge the tens </a:t>
            </a:r>
            <a:r>
              <a:rPr sz="800" dirty="0">
                <a:latin typeface="Calibri"/>
                <a:cs typeface="Calibri"/>
              </a:rPr>
              <a:t>or  </a:t>
            </a:r>
            <a:r>
              <a:rPr sz="800" spc="-5" dirty="0">
                <a:latin typeface="Calibri"/>
                <a:cs typeface="Calibri"/>
              </a:rPr>
              <a:t>hundreds so children</a:t>
            </a:r>
            <a:r>
              <a:rPr sz="800" spc="-5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become  </a:t>
            </a:r>
            <a:r>
              <a:rPr sz="800" spc="-5" dirty="0">
                <a:latin typeface="Calibri"/>
                <a:cs typeface="Calibri"/>
              </a:rPr>
              <a:t>fully confident with the  method</a:t>
            </a:r>
            <a:r>
              <a:rPr sz="800" spc="-70" dirty="0">
                <a:latin typeface="Calibri"/>
                <a:cs typeface="Calibri"/>
              </a:rPr>
              <a:t> </a:t>
            </a:r>
            <a:r>
              <a:rPr sz="800" spc="-5" dirty="0" smtClean="0">
                <a:latin typeface="Calibri"/>
                <a:cs typeface="Calibri"/>
              </a:rPr>
              <a:t>itself</a:t>
            </a:r>
            <a:r>
              <a:rPr lang="en-US" sz="800" spc="-5" dirty="0" smtClean="0">
                <a:latin typeface="Calibri"/>
                <a:cs typeface="Calibri"/>
              </a:rPr>
              <a:t>.</a:t>
            </a:r>
          </a:p>
          <a:p>
            <a:pPr marL="12700" marR="5080" algn="ctr">
              <a:lnSpc>
                <a:spcPct val="109700"/>
              </a:lnSpc>
            </a:pPr>
            <a:r>
              <a:rPr lang="en-US" sz="800" spc="-5" dirty="0" smtClean="0">
                <a:latin typeface="Calibri"/>
                <a:cs typeface="Calibri"/>
              </a:rPr>
              <a:t>Start this by partitioning using base 10 or using a hundred square to jump in steps of 10’s or 1’s.</a:t>
            </a:r>
            <a:endParaRPr sz="800" dirty="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3533775" y="3676903"/>
            <a:ext cx="1390650" cy="1038225"/>
          </a:xfrm>
          <a:custGeom>
            <a:avLst/>
            <a:gdLst/>
            <a:ahLst/>
            <a:cxnLst/>
            <a:rect l="l" t="t" r="r" b="b"/>
            <a:pathLst>
              <a:path w="1390650" h="1038225">
                <a:moveTo>
                  <a:pt x="0" y="1038225"/>
                </a:moveTo>
                <a:lnTo>
                  <a:pt x="1390650" y="1038225"/>
                </a:lnTo>
                <a:lnTo>
                  <a:pt x="1390650" y="0"/>
                </a:lnTo>
                <a:lnTo>
                  <a:pt x="0" y="0"/>
                </a:lnTo>
                <a:lnTo>
                  <a:pt x="0" y="1038225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552444" y="3741420"/>
            <a:ext cx="1353312" cy="9083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3631819" y="3730878"/>
            <a:ext cx="1131570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58 + 43 =</a:t>
            </a:r>
            <a:r>
              <a:rPr sz="1600" spc="-7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101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631819" y="3999103"/>
            <a:ext cx="116586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  <a:tabLst>
                <a:tab pos="935355" algn="l"/>
              </a:tabLst>
            </a:pPr>
            <a:r>
              <a:rPr sz="1600" spc="-10" dirty="0">
                <a:latin typeface="Calibri"/>
                <a:cs typeface="Calibri"/>
              </a:rPr>
              <a:t>5</a:t>
            </a:r>
            <a:r>
              <a:rPr sz="1600" spc="-5" dirty="0">
                <a:latin typeface="Calibri"/>
                <a:cs typeface="Calibri"/>
              </a:rPr>
              <a:t>0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+ 40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dirty="0">
                <a:latin typeface="Calibri"/>
                <a:cs typeface="Calibri"/>
              </a:rPr>
              <a:t>	</a:t>
            </a:r>
            <a:r>
              <a:rPr sz="1600" spc="-10" dirty="0">
                <a:latin typeface="Calibri"/>
                <a:cs typeface="Calibri"/>
              </a:rPr>
              <a:t>90</a:t>
            </a:r>
            <a:endParaRPr sz="1600">
              <a:latin typeface="Calibri"/>
              <a:cs typeface="Calibri"/>
            </a:endParaRPr>
          </a:p>
          <a:p>
            <a:pPr marL="71120" algn="ctr">
              <a:lnSpc>
                <a:spcPct val="100000"/>
              </a:lnSpc>
              <a:spcBef>
                <a:spcPts val="180"/>
              </a:spcBef>
              <a:tabLst>
                <a:tab pos="458470" algn="l"/>
                <a:tab pos="892810" algn="l"/>
              </a:tabLst>
            </a:pPr>
            <a:r>
              <a:rPr sz="1600" spc="-5" dirty="0">
                <a:latin typeface="Calibri"/>
                <a:cs typeface="Calibri"/>
              </a:rPr>
              <a:t>8</a:t>
            </a:r>
            <a:r>
              <a:rPr sz="1600" spc="-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+	3 =	</a:t>
            </a:r>
            <a:r>
              <a:rPr sz="1600" dirty="0">
                <a:latin typeface="Calibri"/>
                <a:cs typeface="Calibri"/>
              </a:rPr>
              <a:t>11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4633277" y="4642548"/>
            <a:ext cx="1295400" cy="9525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4904613" y="4692269"/>
            <a:ext cx="75438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Once children</a:t>
            </a:r>
            <a:r>
              <a:rPr sz="800" spc="-7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are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765928" y="4814189"/>
            <a:ext cx="1029969" cy="688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1905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confident they </a:t>
            </a:r>
            <a:r>
              <a:rPr sz="800" dirty="0">
                <a:latin typeface="Calibri"/>
                <a:cs typeface="Calibri"/>
              </a:rPr>
              <a:t>can </a:t>
            </a:r>
            <a:r>
              <a:rPr sz="800" spc="-5" dirty="0">
                <a:latin typeface="Calibri"/>
                <a:cs typeface="Calibri"/>
              </a:rPr>
              <a:t>start  using the partitioning  method to add</a:t>
            </a:r>
            <a:r>
              <a:rPr sz="800" spc="-5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numbers  that bridge the tens and  hundreds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boundaries.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2650235" y="4078223"/>
            <a:ext cx="894588" cy="30175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849367" y="4181855"/>
            <a:ext cx="894588" cy="301751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0569" y="3930141"/>
            <a:ext cx="1651000" cy="1514475"/>
          </a:xfrm>
          <a:custGeom>
            <a:avLst/>
            <a:gdLst/>
            <a:ahLst/>
            <a:cxnLst/>
            <a:rect l="l" t="t" r="r" b="b"/>
            <a:pathLst>
              <a:path w="1651000" h="1514475">
                <a:moveTo>
                  <a:pt x="0" y="1514475"/>
                </a:moveTo>
                <a:lnTo>
                  <a:pt x="1651000" y="1514475"/>
                </a:lnTo>
                <a:lnTo>
                  <a:pt x="1651000" y="0"/>
                </a:lnTo>
                <a:lnTo>
                  <a:pt x="0" y="0"/>
                </a:lnTo>
                <a:lnTo>
                  <a:pt x="0" y="1514475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69619" y="3994403"/>
            <a:ext cx="1612392" cy="13853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8664" y="3983863"/>
            <a:ext cx="1291590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116 + 343=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459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8360" y="4520565"/>
            <a:ext cx="526415" cy="802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580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343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sz="1600" u="heavy" spc="-5" dirty="0">
                <a:latin typeface="Calibri"/>
                <a:cs typeface="Calibri"/>
              </a:rPr>
              <a:t>+</a:t>
            </a:r>
            <a:r>
              <a:rPr sz="1600" u="heavy" spc="260" dirty="0">
                <a:latin typeface="Calibri"/>
                <a:cs typeface="Calibri"/>
              </a:rPr>
              <a:t> </a:t>
            </a:r>
            <a:r>
              <a:rPr sz="1600" u="heavy" spc="-5" dirty="0">
                <a:latin typeface="Calibri"/>
                <a:cs typeface="Calibri"/>
              </a:rPr>
              <a:t>116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0"/>
              </a:spcBef>
              <a:tabLst>
                <a:tab pos="195580" algn="l"/>
              </a:tabLst>
            </a:pPr>
            <a:r>
              <a:rPr sz="1600" u="heavy" spc="-5" dirty="0">
                <a:latin typeface="Calibri"/>
                <a:cs typeface="Calibri"/>
              </a:rPr>
              <a:t> 	459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46476" y="541019"/>
            <a:ext cx="1696212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27045" y="8995664"/>
            <a:ext cx="1734185" cy="567055"/>
          </a:xfrm>
          <a:custGeom>
            <a:avLst/>
            <a:gdLst/>
            <a:ahLst/>
            <a:cxnLst/>
            <a:rect l="l" t="t" r="r" b="b"/>
            <a:pathLst>
              <a:path w="1734185" h="567054">
                <a:moveTo>
                  <a:pt x="0" y="567055"/>
                </a:moveTo>
                <a:lnTo>
                  <a:pt x="1734184" y="567055"/>
                </a:lnTo>
                <a:lnTo>
                  <a:pt x="1734184" y="0"/>
                </a:lnTo>
                <a:lnTo>
                  <a:pt x="0" y="0"/>
                </a:lnTo>
                <a:lnTo>
                  <a:pt x="0" y="567055"/>
                </a:lnTo>
                <a:close/>
              </a:path>
            </a:pathLst>
          </a:custGeom>
          <a:ln w="38099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46476" y="9060180"/>
            <a:ext cx="1696212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130423" y="9053576"/>
            <a:ext cx="1528445" cy="4051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500" spc="90" dirty="0">
                <a:latin typeface="Calibri"/>
                <a:cs typeface="Calibri"/>
              </a:rPr>
              <a:t>Year</a:t>
            </a:r>
            <a:r>
              <a:rPr sz="2500" spc="120" dirty="0">
                <a:latin typeface="Calibri"/>
                <a:cs typeface="Calibri"/>
              </a:rPr>
              <a:t> </a:t>
            </a:r>
            <a:r>
              <a:rPr sz="2500" spc="50" dirty="0">
                <a:latin typeface="Calibri"/>
                <a:cs typeface="Calibri"/>
              </a:rPr>
              <a:t>Three</a:t>
            </a:r>
            <a:endParaRPr sz="2500" dirty="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51687" y="5894832"/>
            <a:ext cx="6688835" cy="29077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22605" y="5820664"/>
            <a:ext cx="6746240" cy="2903359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295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65" dirty="0">
                <a:latin typeface="Calibri"/>
                <a:cs typeface="Calibri"/>
              </a:rPr>
              <a:t> </a:t>
            </a:r>
            <a:r>
              <a:rPr sz="1200" b="1" u="heavy" spc="-5" dirty="0">
                <a:latin typeface="Calibri"/>
                <a:cs typeface="Calibri"/>
              </a:rPr>
              <a:t>Vocabulary</a:t>
            </a:r>
            <a:endParaRPr sz="1200" dirty="0">
              <a:latin typeface="Calibri"/>
              <a:cs typeface="Calibri"/>
            </a:endParaRPr>
          </a:p>
          <a:p>
            <a:pPr marL="160020" marR="153670" indent="10795" algn="ctr">
              <a:lnSpc>
                <a:spcPct val="109700"/>
              </a:lnSpc>
              <a:spcBef>
                <a:spcPts val="5"/>
              </a:spcBef>
            </a:pPr>
            <a:r>
              <a:rPr sz="1200" dirty="0">
                <a:latin typeface="Calibri"/>
                <a:cs typeface="Calibri"/>
              </a:rPr>
              <a:t>Add, more, </a:t>
            </a:r>
            <a:r>
              <a:rPr sz="1200" spc="-5" dirty="0">
                <a:latin typeface="Calibri"/>
                <a:cs typeface="Calibri"/>
              </a:rPr>
              <a:t>plus, </a:t>
            </a:r>
            <a:r>
              <a:rPr sz="1200" dirty="0">
                <a:latin typeface="Calibri"/>
                <a:cs typeface="Calibri"/>
              </a:rPr>
              <a:t>and, </a:t>
            </a:r>
            <a:r>
              <a:rPr sz="1200" spc="-5" dirty="0">
                <a:latin typeface="Calibri"/>
                <a:cs typeface="Calibri"/>
              </a:rPr>
              <a:t>make, altogether, total, equal </a:t>
            </a:r>
            <a:r>
              <a:rPr sz="1200" dirty="0">
                <a:latin typeface="Calibri"/>
                <a:cs typeface="Calibri"/>
              </a:rPr>
              <a:t>to, </a:t>
            </a:r>
            <a:r>
              <a:rPr sz="1200" spc="-5" dirty="0">
                <a:latin typeface="Calibri"/>
                <a:cs typeface="Calibri"/>
              </a:rPr>
              <a:t>equals, the same as, </a:t>
            </a:r>
            <a:r>
              <a:rPr sz="1200" dirty="0">
                <a:latin typeface="Calibri"/>
                <a:cs typeface="Calibri"/>
              </a:rPr>
              <a:t>double, most, </a:t>
            </a:r>
            <a:r>
              <a:rPr sz="1200" spc="-5" dirty="0">
                <a:latin typeface="Calibri"/>
                <a:cs typeface="Calibri"/>
              </a:rPr>
              <a:t>count on,  </a:t>
            </a:r>
            <a:r>
              <a:rPr sz="1200" dirty="0">
                <a:latin typeface="Calibri"/>
                <a:cs typeface="Calibri"/>
              </a:rPr>
              <a:t>numberline, </a:t>
            </a:r>
            <a:r>
              <a:rPr sz="1200" spc="-5" dirty="0">
                <a:latin typeface="Calibri"/>
                <a:cs typeface="Calibri"/>
              </a:rPr>
              <a:t>sum, tens, units, </a:t>
            </a:r>
            <a:r>
              <a:rPr lang="en-US" sz="1200" spc="-5" dirty="0" smtClean="0">
                <a:latin typeface="Calibri"/>
                <a:cs typeface="Calibri"/>
              </a:rPr>
              <a:t>ones, </a:t>
            </a:r>
            <a:r>
              <a:rPr sz="1200" spc="-5" dirty="0" smtClean="0">
                <a:latin typeface="Calibri"/>
                <a:cs typeface="Calibri"/>
              </a:rPr>
              <a:t>partition</a:t>
            </a:r>
            <a:r>
              <a:rPr sz="1200" spc="-5" dirty="0">
                <a:latin typeface="Calibri"/>
                <a:cs typeface="Calibri"/>
              </a:rPr>
              <a:t>, addition, column, tens boundary, </a:t>
            </a:r>
            <a:r>
              <a:rPr sz="1200" i="1" spc="-5" dirty="0">
                <a:latin typeface="Calibri"/>
                <a:cs typeface="Calibri"/>
              </a:rPr>
              <a:t>hundreds boundary, increase,  vertical, carry, expanded,</a:t>
            </a:r>
            <a:r>
              <a:rPr sz="1200" i="1" dirty="0">
                <a:latin typeface="Calibri"/>
                <a:cs typeface="Calibri"/>
              </a:rPr>
              <a:t> </a:t>
            </a:r>
            <a:r>
              <a:rPr sz="1200" i="1" spc="-5" dirty="0">
                <a:latin typeface="Calibri"/>
                <a:cs typeface="Calibri"/>
              </a:rPr>
              <a:t>compact</a:t>
            </a:r>
            <a:endParaRPr sz="1200" dirty="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140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90" dirty="0">
                <a:latin typeface="Calibri"/>
                <a:cs typeface="Calibri"/>
              </a:rPr>
              <a:t> </a:t>
            </a:r>
            <a:r>
              <a:rPr sz="1200" b="1" u="heavy" dirty="0">
                <a:latin typeface="Calibri"/>
                <a:cs typeface="Calibri"/>
              </a:rPr>
              <a:t>Skills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15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dirty="0">
                <a:latin typeface="Calibri"/>
                <a:cs typeface="Calibri"/>
              </a:rPr>
              <a:t>Read </a:t>
            </a:r>
            <a:r>
              <a:rPr sz="1200" spc="-5" dirty="0">
                <a:latin typeface="Calibri"/>
                <a:cs typeface="Calibri"/>
              </a:rPr>
              <a:t>and write numbers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1000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numerals and words.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dirty="0">
                <a:latin typeface="Calibri"/>
                <a:cs typeface="Calibri"/>
              </a:rPr>
              <a:t>Add 2 digit </a:t>
            </a:r>
            <a:r>
              <a:rPr sz="1200" spc="-5" dirty="0">
                <a:latin typeface="Calibri"/>
                <a:cs typeface="Calibri"/>
              </a:rPr>
              <a:t>number mentally including those that </a:t>
            </a:r>
            <a:r>
              <a:rPr sz="1200" dirty="0">
                <a:latin typeface="Calibri"/>
                <a:cs typeface="Calibri"/>
              </a:rPr>
              <a:t>bridge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100.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dirty="0">
                <a:latin typeface="Calibri"/>
                <a:cs typeface="Calibri"/>
              </a:rPr>
              <a:t>Add a 3 </a:t>
            </a:r>
            <a:r>
              <a:rPr sz="1200" spc="-5" dirty="0">
                <a:latin typeface="Calibri"/>
                <a:cs typeface="Calibri"/>
              </a:rPr>
              <a:t>digit number </a:t>
            </a:r>
            <a:r>
              <a:rPr sz="1200" spc="-10" dirty="0">
                <a:latin typeface="Calibri"/>
                <a:cs typeface="Calibri"/>
              </a:rPr>
              <a:t>and </a:t>
            </a:r>
            <a:r>
              <a:rPr sz="1200" spc="-5" dirty="0">
                <a:latin typeface="Calibri"/>
                <a:cs typeface="Calibri"/>
              </a:rPr>
              <a:t>ones, </a:t>
            </a:r>
            <a:r>
              <a:rPr sz="1200" dirty="0">
                <a:latin typeface="Calibri"/>
                <a:cs typeface="Calibri"/>
              </a:rPr>
              <a:t>a 3 digit number and 10s </a:t>
            </a:r>
            <a:r>
              <a:rPr sz="1200" spc="-5" dirty="0">
                <a:latin typeface="Calibri"/>
                <a:cs typeface="Calibri"/>
              </a:rPr>
              <a:t>and </a:t>
            </a:r>
            <a:r>
              <a:rPr sz="1200" dirty="0">
                <a:latin typeface="Calibri"/>
                <a:cs typeface="Calibri"/>
              </a:rPr>
              <a:t>a 3 </a:t>
            </a:r>
            <a:r>
              <a:rPr sz="1200" spc="-5" dirty="0">
                <a:latin typeface="Calibri"/>
                <a:cs typeface="Calibri"/>
              </a:rPr>
              <a:t>digit number and 100s</a:t>
            </a:r>
            <a:r>
              <a:rPr sz="1200" spc="5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mentally.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Estimate answers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calculations, using the inverse operation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check.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Solve problems, including </a:t>
            </a:r>
            <a:r>
              <a:rPr sz="1200" dirty="0">
                <a:latin typeface="Calibri"/>
                <a:cs typeface="Calibri"/>
              </a:rPr>
              <a:t>missing </a:t>
            </a:r>
            <a:r>
              <a:rPr sz="1200" spc="-5" dirty="0">
                <a:latin typeface="Calibri"/>
                <a:cs typeface="Calibri"/>
              </a:rPr>
              <a:t>number problems using number facts and </a:t>
            </a:r>
            <a:r>
              <a:rPr sz="1200" dirty="0">
                <a:latin typeface="Calibri"/>
                <a:cs typeface="Calibri"/>
              </a:rPr>
              <a:t>place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value.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Recognise the </a:t>
            </a:r>
            <a:r>
              <a:rPr sz="1200" dirty="0">
                <a:latin typeface="Calibri"/>
                <a:cs typeface="Calibri"/>
              </a:rPr>
              <a:t>place </a:t>
            </a:r>
            <a:r>
              <a:rPr sz="1200" spc="-5" dirty="0">
                <a:latin typeface="Calibri"/>
                <a:cs typeface="Calibri"/>
              </a:rPr>
              <a:t>value of </a:t>
            </a:r>
            <a:r>
              <a:rPr sz="1200" dirty="0">
                <a:latin typeface="Calibri"/>
                <a:cs typeface="Calibri"/>
              </a:rPr>
              <a:t>each </a:t>
            </a:r>
            <a:r>
              <a:rPr sz="1200" spc="-5" dirty="0">
                <a:latin typeface="Calibri"/>
                <a:cs typeface="Calibri"/>
              </a:rPr>
              <a:t>digit </a:t>
            </a:r>
            <a:r>
              <a:rPr sz="1200" spc="-10" dirty="0">
                <a:latin typeface="Calibri"/>
                <a:cs typeface="Calibri"/>
              </a:rPr>
              <a:t>in </a:t>
            </a:r>
            <a:r>
              <a:rPr sz="1200" dirty="0">
                <a:latin typeface="Calibri"/>
                <a:cs typeface="Calibri"/>
              </a:rPr>
              <a:t>a 3 digit </a:t>
            </a:r>
            <a:r>
              <a:rPr sz="1200" spc="-5" dirty="0">
                <a:latin typeface="Calibri"/>
                <a:cs typeface="Calibri"/>
              </a:rPr>
              <a:t>number (hundreds, </a:t>
            </a:r>
            <a:r>
              <a:rPr sz="1200" dirty="0">
                <a:latin typeface="Calibri"/>
                <a:cs typeface="Calibri"/>
              </a:rPr>
              <a:t>tens and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units).</a:t>
            </a:r>
            <a:endParaRPr sz="1200" dirty="0">
              <a:latin typeface="Calibri"/>
              <a:cs typeface="Calibri"/>
            </a:endParaRPr>
          </a:p>
          <a:p>
            <a:pPr marL="549275" marR="295275" indent="-228600" algn="just">
              <a:lnSpc>
                <a:spcPct val="110100"/>
              </a:lnSpc>
              <a:spcBef>
                <a:spcPts val="55"/>
              </a:spcBef>
              <a:buFont typeface="Symbol"/>
              <a:buChar char=""/>
              <a:tabLst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Continue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practice many different mental addition strategies including adding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the nearest  multiple of </a:t>
            </a:r>
            <a:r>
              <a:rPr sz="1200" dirty="0">
                <a:latin typeface="Calibri"/>
                <a:cs typeface="Calibri"/>
              </a:rPr>
              <a:t>10, 100, </a:t>
            </a:r>
            <a:r>
              <a:rPr sz="1200" spc="-5" dirty="0">
                <a:latin typeface="Calibri"/>
                <a:cs typeface="Calibri"/>
              </a:rPr>
              <a:t>1000 </a:t>
            </a:r>
            <a:r>
              <a:rPr sz="1200" dirty="0">
                <a:latin typeface="Calibri"/>
                <a:cs typeface="Calibri"/>
              </a:rPr>
              <a:t>and </a:t>
            </a:r>
            <a:r>
              <a:rPr sz="1200" spc="-5" dirty="0">
                <a:latin typeface="Calibri"/>
                <a:cs typeface="Calibri"/>
              </a:rPr>
              <a:t>adjusting, using number bonds, using </a:t>
            </a:r>
            <a:r>
              <a:rPr sz="1200" dirty="0">
                <a:latin typeface="Calibri"/>
                <a:cs typeface="Calibri"/>
              </a:rPr>
              <a:t>near </a:t>
            </a:r>
            <a:r>
              <a:rPr sz="1200" spc="-5" dirty="0">
                <a:latin typeface="Calibri"/>
                <a:cs typeface="Calibri"/>
              </a:rPr>
              <a:t>doubles, partitioning  </a:t>
            </a:r>
            <a:r>
              <a:rPr sz="1200" dirty="0">
                <a:latin typeface="Calibri"/>
                <a:cs typeface="Calibri"/>
              </a:rPr>
              <a:t>and </a:t>
            </a:r>
            <a:r>
              <a:rPr sz="1200" spc="-5" dirty="0">
                <a:latin typeface="Calibri"/>
                <a:cs typeface="Calibri"/>
              </a:rPr>
              <a:t>recombining</a:t>
            </a:r>
            <a:r>
              <a:rPr sz="1200" spc="-8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etc.</a:t>
            </a:r>
          </a:p>
        </p:txBody>
      </p:sp>
      <p:sp>
        <p:nvSpPr>
          <p:cNvPr id="19" name="object 19"/>
          <p:cNvSpPr/>
          <p:nvPr/>
        </p:nvSpPr>
        <p:spPr>
          <a:xfrm>
            <a:off x="574548" y="1261872"/>
            <a:ext cx="6688835" cy="7787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61594" y="869781"/>
            <a:ext cx="6746875" cy="754053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300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Adding </a:t>
            </a:r>
            <a:r>
              <a:rPr sz="1400" b="1" u="heavy" spc="-5" dirty="0">
                <a:latin typeface="Calibri"/>
                <a:cs typeface="Calibri"/>
              </a:rPr>
              <a:t>with numbers </a:t>
            </a:r>
            <a:r>
              <a:rPr sz="1400" b="1" u="heavy" spc="-10" dirty="0">
                <a:latin typeface="Calibri"/>
                <a:cs typeface="Calibri"/>
              </a:rPr>
              <a:t>up </a:t>
            </a:r>
            <a:r>
              <a:rPr sz="1400" b="1" u="heavy" dirty="0">
                <a:latin typeface="Calibri"/>
                <a:cs typeface="Calibri"/>
              </a:rPr>
              <a:t>to 3</a:t>
            </a:r>
            <a:r>
              <a:rPr sz="1400" b="1" u="heavy" spc="-5" dirty="0">
                <a:latin typeface="Calibri"/>
                <a:cs typeface="Calibri"/>
              </a:rPr>
              <a:t> digits</a:t>
            </a:r>
            <a:endParaRPr sz="1400" dirty="0">
              <a:latin typeface="Calibri"/>
              <a:cs typeface="Calibri"/>
            </a:endParaRPr>
          </a:p>
          <a:p>
            <a:pPr marL="119380" marR="111125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3 </a:t>
            </a:r>
            <a:r>
              <a:rPr sz="1400" spc="5" dirty="0">
                <a:latin typeface="Calibri"/>
                <a:cs typeface="Calibri"/>
              </a:rPr>
              <a:t>we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move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traditional </a:t>
            </a:r>
            <a:r>
              <a:rPr sz="1400" spc="-5" dirty="0">
                <a:latin typeface="Calibri"/>
                <a:cs typeface="Calibri"/>
              </a:rPr>
              <a:t>column method </a:t>
            </a:r>
            <a:r>
              <a:rPr sz="1400" dirty="0">
                <a:latin typeface="Calibri"/>
                <a:cs typeface="Calibri"/>
              </a:rPr>
              <a:t>and to </a:t>
            </a:r>
            <a:r>
              <a:rPr sz="1400" spc="-5" dirty="0">
                <a:latin typeface="Calibri"/>
                <a:cs typeface="Calibri"/>
              </a:rPr>
              <a:t>support this, children </a:t>
            </a:r>
            <a:r>
              <a:rPr sz="1400" dirty="0">
                <a:latin typeface="Calibri"/>
                <a:cs typeface="Calibri"/>
              </a:rPr>
              <a:t>will  first </a:t>
            </a:r>
            <a:r>
              <a:rPr sz="1400" spc="-5" dirty="0">
                <a:latin typeface="Calibri"/>
                <a:cs typeface="Calibri"/>
              </a:rPr>
              <a:t>apply their </a:t>
            </a:r>
            <a:r>
              <a:rPr sz="1400" dirty="0">
                <a:latin typeface="Calibri"/>
                <a:cs typeface="Calibri"/>
              </a:rPr>
              <a:t>partitioning </a:t>
            </a:r>
            <a:r>
              <a:rPr sz="1400" spc="-5" dirty="0">
                <a:latin typeface="Calibri"/>
                <a:cs typeface="Calibri"/>
              </a:rPr>
              <a:t>skills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partitioning </a:t>
            </a:r>
            <a:r>
              <a:rPr sz="1400" spc="-5" dirty="0">
                <a:latin typeface="Calibri"/>
                <a:cs typeface="Calibri"/>
              </a:rPr>
              <a:t>column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method</a:t>
            </a:r>
            <a:r>
              <a:rPr sz="1400" spc="-5" dirty="0" smtClean="0">
                <a:latin typeface="Calibri"/>
                <a:cs typeface="Calibri"/>
              </a:rPr>
              <a:t>.</a:t>
            </a:r>
            <a:r>
              <a:rPr lang="en-US" sz="1400" spc="-5" dirty="0">
                <a:cs typeface="Calibri"/>
              </a:rPr>
              <a:t> 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46100" y="2279142"/>
            <a:ext cx="1801495" cy="1364615"/>
          </a:xfrm>
          <a:custGeom>
            <a:avLst/>
            <a:gdLst/>
            <a:ahLst/>
            <a:cxnLst/>
            <a:rect l="l" t="t" r="r" b="b"/>
            <a:pathLst>
              <a:path w="1801495" h="1364614">
                <a:moveTo>
                  <a:pt x="0" y="1364614"/>
                </a:moveTo>
                <a:lnTo>
                  <a:pt x="1801495" y="1364614"/>
                </a:lnTo>
                <a:lnTo>
                  <a:pt x="1801495" y="0"/>
                </a:lnTo>
                <a:lnTo>
                  <a:pt x="0" y="0"/>
                </a:lnTo>
                <a:lnTo>
                  <a:pt x="0" y="1364614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5404" y="2343911"/>
            <a:ext cx="1763268" cy="12344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44144" y="2332990"/>
            <a:ext cx="1337945" cy="904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246 + 132 =</a:t>
            </a:r>
            <a:r>
              <a:rPr sz="1600" spc="-7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378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85"/>
              </a:spcBef>
            </a:pPr>
            <a:r>
              <a:rPr sz="1600" spc="-5" dirty="0">
                <a:latin typeface="Calibri"/>
                <a:cs typeface="Calibri"/>
              </a:rPr>
              <a:t>200 + </a:t>
            </a:r>
            <a:r>
              <a:rPr sz="1600" dirty="0">
                <a:latin typeface="Calibri"/>
                <a:cs typeface="Calibri"/>
              </a:rPr>
              <a:t>40 </a:t>
            </a:r>
            <a:r>
              <a:rPr sz="1600" spc="-5" dirty="0">
                <a:latin typeface="Calibri"/>
                <a:cs typeface="Calibri"/>
              </a:rPr>
              <a:t>+</a:t>
            </a:r>
            <a:r>
              <a:rPr sz="1600" spc="-8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6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sz="1600" u="heavy" spc="-5" dirty="0">
                <a:latin typeface="Calibri"/>
                <a:cs typeface="Calibri"/>
              </a:rPr>
              <a:t>100 + </a:t>
            </a:r>
            <a:r>
              <a:rPr sz="1600" u="heavy" dirty="0">
                <a:latin typeface="Calibri"/>
                <a:cs typeface="Calibri"/>
              </a:rPr>
              <a:t>30 </a:t>
            </a:r>
            <a:r>
              <a:rPr sz="1600" u="heavy" spc="-5" dirty="0">
                <a:latin typeface="Calibri"/>
                <a:cs typeface="Calibri"/>
              </a:rPr>
              <a:t>+</a:t>
            </a:r>
            <a:r>
              <a:rPr sz="1600" u="heavy" spc="-85" dirty="0">
                <a:latin typeface="Calibri"/>
                <a:cs typeface="Calibri"/>
              </a:rPr>
              <a:t> </a:t>
            </a:r>
            <a:r>
              <a:rPr sz="1600" u="heavy" spc="-5" dirty="0">
                <a:latin typeface="Calibri"/>
                <a:cs typeface="Calibri"/>
              </a:rPr>
              <a:t>2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44144" y="3238627"/>
            <a:ext cx="152971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300 + </a:t>
            </a:r>
            <a:r>
              <a:rPr sz="1600" dirty="0">
                <a:latin typeface="Calibri"/>
                <a:cs typeface="Calibri"/>
              </a:rPr>
              <a:t>70 </a:t>
            </a:r>
            <a:r>
              <a:rPr sz="1600" spc="-5" dirty="0">
                <a:latin typeface="Calibri"/>
                <a:cs typeface="Calibri"/>
              </a:rPr>
              <a:t>+ 8 =</a:t>
            </a:r>
            <a:r>
              <a:rPr sz="1600" spc="-6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378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009457" y="2185479"/>
            <a:ext cx="1295400" cy="952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110485" y="2234945"/>
            <a:ext cx="109474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Introduce </a:t>
            </a:r>
            <a:r>
              <a:rPr sz="800" dirty="0">
                <a:latin typeface="Calibri"/>
                <a:cs typeface="Calibri"/>
              </a:rPr>
              <a:t>the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partitioning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098294" y="2357231"/>
            <a:ext cx="1119505" cy="553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column method with  numbers that do not  bridge so children</a:t>
            </a:r>
            <a:r>
              <a:rPr sz="800" spc="-5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become  confident with</a:t>
            </a:r>
            <a:r>
              <a:rPr sz="800" spc="-8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the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357373" y="2904363"/>
            <a:ext cx="601345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method</a:t>
            </a:r>
            <a:r>
              <a:rPr sz="800" spc="-7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itself.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025900" y="2279142"/>
            <a:ext cx="2033270" cy="1364615"/>
          </a:xfrm>
          <a:custGeom>
            <a:avLst/>
            <a:gdLst/>
            <a:ahLst/>
            <a:cxnLst/>
            <a:rect l="l" t="t" r="r" b="b"/>
            <a:pathLst>
              <a:path w="2033270" h="1364614">
                <a:moveTo>
                  <a:pt x="0" y="1364614"/>
                </a:moveTo>
                <a:lnTo>
                  <a:pt x="2033270" y="1364614"/>
                </a:lnTo>
                <a:lnTo>
                  <a:pt x="2033270" y="0"/>
                </a:lnTo>
                <a:lnTo>
                  <a:pt x="0" y="0"/>
                </a:lnTo>
                <a:lnTo>
                  <a:pt x="0" y="1364614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044696" y="2343911"/>
            <a:ext cx="1994916" cy="123444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124071" y="2332990"/>
            <a:ext cx="1739264" cy="1172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337 + </a:t>
            </a:r>
            <a:r>
              <a:rPr sz="1600" dirty="0">
                <a:latin typeface="Calibri"/>
                <a:cs typeface="Calibri"/>
              </a:rPr>
              <a:t>188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-7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525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85"/>
              </a:spcBef>
              <a:tabLst>
                <a:tab pos="606425" algn="l"/>
                <a:tab pos="1097280" algn="l"/>
              </a:tabLst>
            </a:pPr>
            <a:r>
              <a:rPr sz="1600" spc="-5" dirty="0">
                <a:latin typeface="Calibri"/>
                <a:cs typeface="Calibri"/>
              </a:rPr>
              <a:t>300 +	</a:t>
            </a:r>
            <a:r>
              <a:rPr sz="1600" dirty="0">
                <a:latin typeface="Calibri"/>
                <a:cs typeface="Calibri"/>
              </a:rPr>
              <a:t>30</a:t>
            </a:r>
            <a:r>
              <a:rPr sz="1600" spc="-5" dirty="0">
                <a:latin typeface="Calibri"/>
                <a:cs typeface="Calibri"/>
              </a:rPr>
              <a:t> +	7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0"/>
              </a:spcBef>
              <a:tabLst>
                <a:tab pos="606425" algn="l"/>
                <a:tab pos="1097280" algn="l"/>
              </a:tabLst>
            </a:pPr>
            <a:r>
              <a:rPr sz="1600" u="heavy" spc="-5" dirty="0">
                <a:latin typeface="Calibri"/>
                <a:cs typeface="Calibri"/>
              </a:rPr>
              <a:t>100 +	</a:t>
            </a:r>
            <a:r>
              <a:rPr sz="1600" u="heavy" dirty="0">
                <a:latin typeface="Calibri"/>
                <a:cs typeface="Calibri"/>
              </a:rPr>
              <a:t>80</a:t>
            </a:r>
            <a:r>
              <a:rPr sz="1600" u="heavy" spc="-5" dirty="0">
                <a:latin typeface="Calibri"/>
                <a:cs typeface="Calibri"/>
              </a:rPr>
              <a:t> +	8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sz="1600" spc="-5" dirty="0">
                <a:latin typeface="Calibri"/>
                <a:cs typeface="Calibri"/>
              </a:rPr>
              <a:t>400 + 110 + </a:t>
            </a:r>
            <a:r>
              <a:rPr sz="1600" dirty="0">
                <a:latin typeface="Calibri"/>
                <a:cs typeface="Calibri"/>
              </a:rPr>
              <a:t>15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525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808027" y="2160079"/>
            <a:ext cx="1295400" cy="952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936741" y="2196845"/>
            <a:ext cx="1040765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9065" marR="5080" indent="-127000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Once confident, children  </a:t>
            </a:r>
            <a:r>
              <a:rPr sz="800" dirty="0">
                <a:latin typeface="Calibri"/>
                <a:cs typeface="Calibri"/>
              </a:rPr>
              <a:t>can </a:t>
            </a:r>
            <a:r>
              <a:rPr sz="800" spc="-5" dirty="0">
                <a:latin typeface="Calibri"/>
                <a:cs typeface="Calibri"/>
              </a:rPr>
              <a:t>start using</a:t>
            </a:r>
            <a:r>
              <a:rPr sz="800" spc="-7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the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901690" y="2465435"/>
            <a:ext cx="1111250" cy="5530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800" spc="-5" dirty="0">
                <a:latin typeface="Calibri"/>
                <a:cs typeface="Calibri"/>
              </a:rPr>
              <a:t>partitioning</a:t>
            </a:r>
            <a:r>
              <a:rPr sz="800" spc="-6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column</a:t>
            </a:r>
            <a:endParaRPr sz="800">
              <a:latin typeface="Calibri"/>
              <a:cs typeface="Calibri"/>
            </a:endParaRPr>
          </a:p>
          <a:p>
            <a:pPr marL="12700" marR="5080" algn="ctr">
              <a:lnSpc>
                <a:spcPct val="109500"/>
              </a:lnSpc>
              <a:spcBef>
                <a:spcPts val="5"/>
              </a:spcBef>
            </a:pPr>
            <a:r>
              <a:rPr sz="800" spc="-5" dirty="0">
                <a:latin typeface="Calibri"/>
                <a:cs typeface="Calibri"/>
              </a:rPr>
              <a:t>method to solve</a:t>
            </a:r>
            <a:r>
              <a:rPr sz="800" spc="-6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problems  that bridge the tens and  hundreds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boundaries.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2257044" y="3230879"/>
            <a:ext cx="1860804" cy="3017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260282" y="4049077"/>
            <a:ext cx="1578609" cy="11963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372614" y="4099178"/>
            <a:ext cx="135509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Now children </a:t>
            </a:r>
            <a:r>
              <a:rPr sz="800" dirty="0">
                <a:latin typeface="Calibri"/>
                <a:cs typeface="Calibri"/>
              </a:rPr>
              <a:t>are </a:t>
            </a:r>
            <a:r>
              <a:rPr sz="800" spc="-5" dirty="0">
                <a:latin typeface="Calibri"/>
                <a:cs typeface="Calibri"/>
              </a:rPr>
              <a:t>ready to</a:t>
            </a:r>
            <a:r>
              <a:rPr sz="800" spc="-3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move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454910" y="4233290"/>
            <a:ext cx="119126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on to the traditional</a:t>
            </a:r>
            <a:r>
              <a:rPr sz="800" spc="-2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column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363470" y="4355820"/>
            <a:ext cx="1372235" cy="418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7780" algn="just">
              <a:lnSpc>
                <a:spcPct val="109500"/>
              </a:lnSpc>
            </a:pPr>
            <a:r>
              <a:rPr sz="800" spc="-5" dirty="0">
                <a:latin typeface="Calibri"/>
                <a:cs typeface="Calibri"/>
              </a:rPr>
              <a:t>methods. Introduce </a:t>
            </a:r>
            <a:r>
              <a:rPr sz="800" dirty="0">
                <a:latin typeface="Calibri"/>
                <a:cs typeface="Calibri"/>
              </a:rPr>
              <a:t>this </a:t>
            </a:r>
            <a:r>
              <a:rPr sz="800" spc="-5" dirty="0">
                <a:latin typeface="Calibri"/>
                <a:cs typeface="Calibri"/>
              </a:rPr>
              <a:t>initially  with numbers that do </a:t>
            </a:r>
            <a:r>
              <a:rPr sz="800" dirty="0">
                <a:latin typeface="Calibri"/>
                <a:cs typeface="Calibri"/>
              </a:rPr>
              <a:t>not </a:t>
            </a:r>
            <a:r>
              <a:rPr sz="800" spc="-5" dirty="0">
                <a:latin typeface="Calibri"/>
                <a:cs typeface="Calibri"/>
              </a:rPr>
              <a:t>bridge  </a:t>
            </a:r>
            <a:r>
              <a:rPr sz="800" dirty="0">
                <a:latin typeface="Calibri"/>
                <a:cs typeface="Calibri"/>
              </a:rPr>
              <a:t>any </a:t>
            </a:r>
            <a:r>
              <a:rPr sz="800" spc="-5" dirty="0">
                <a:latin typeface="Calibri"/>
                <a:cs typeface="Calibri"/>
              </a:rPr>
              <a:t>boundaries. </a:t>
            </a: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</a:t>
            </a:r>
            <a:r>
              <a:rPr sz="800" spc="-3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important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459482" y="4768469"/>
            <a:ext cx="1183005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children </a:t>
            </a:r>
            <a:r>
              <a:rPr sz="800" dirty="0">
                <a:latin typeface="Calibri"/>
                <a:cs typeface="Calibri"/>
              </a:rPr>
              <a:t>remember </a:t>
            </a:r>
            <a:r>
              <a:rPr sz="800" spc="-5" dirty="0">
                <a:latin typeface="Calibri"/>
                <a:cs typeface="Calibri"/>
              </a:rPr>
              <a:t>that it</a:t>
            </a:r>
            <a:r>
              <a:rPr sz="800" spc="-6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is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357373" y="4902580"/>
            <a:ext cx="1384935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three hundred </a:t>
            </a:r>
            <a:r>
              <a:rPr sz="800" dirty="0">
                <a:latin typeface="Calibri"/>
                <a:cs typeface="Calibri"/>
              </a:rPr>
              <a:t>add </a:t>
            </a:r>
            <a:r>
              <a:rPr sz="800" spc="-5" dirty="0">
                <a:latin typeface="Calibri"/>
                <a:cs typeface="Calibri"/>
              </a:rPr>
              <a:t>one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hundred,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818002" y="5036692"/>
            <a:ext cx="46482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NOT </a:t>
            </a:r>
            <a:r>
              <a:rPr sz="800" dirty="0">
                <a:latin typeface="Calibri"/>
                <a:cs typeface="Calibri"/>
              </a:rPr>
              <a:t>3 +</a:t>
            </a:r>
            <a:r>
              <a:rPr sz="800" spc="-9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1!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2543492" y="3506406"/>
            <a:ext cx="1295399" cy="22034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2872867" y="3556634"/>
            <a:ext cx="63627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Add </a:t>
            </a:r>
            <a:r>
              <a:rPr sz="800" spc="-5" dirty="0">
                <a:latin typeface="Calibri"/>
                <a:cs typeface="Calibri"/>
              </a:rPr>
              <a:t>units</a:t>
            </a:r>
            <a:r>
              <a:rPr sz="800" spc="-8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first!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4339590" y="3862196"/>
            <a:ext cx="1473835" cy="1828800"/>
          </a:xfrm>
          <a:custGeom>
            <a:avLst/>
            <a:gdLst/>
            <a:ahLst/>
            <a:cxnLst/>
            <a:rect l="l" t="t" r="r" b="b"/>
            <a:pathLst>
              <a:path w="1473835" h="1828800">
                <a:moveTo>
                  <a:pt x="0" y="1828800"/>
                </a:moveTo>
                <a:lnTo>
                  <a:pt x="1473835" y="1828800"/>
                </a:lnTo>
                <a:lnTo>
                  <a:pt x="1473835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358640" y="3927347"/>
            <a:ext cx="1435608" cy="169926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4438269" y="3916807"/>
            <a:ext cx="123380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Calibri"/>
                <a:cs typeface="Calibri"/>
              </a:rPr>
              <a:t>245 + </a:t>
            </a:r>
            <a:r>
              <a:rPr sz="1600" dirty="0">
                <a:latin typeface="Calibri"/>
                <a:cs typeface="Calibri"/>
              </a:rPr>
              <a:t>84 </a:t>
            </a:r>
            <a:r>
              <a:rPr sz="1600" spc="-5" dirty="0">
                <a:latin typeface="Calibri"/>
                <a:cs typeface="Calibri"/>
              </a:rPr>
              <a:t>=</a:t>
            </a:r>
            <a:r>
              <a:rPr sz="1600" spc="-8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329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437379" y="4451984"/>
            <a:ext cx="517525" cy="948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6215">
              <a:lnSpc>
                <a:spcPct val="100000"/>
              </a:lnSpc>
            </a:pPr>
            <a:r>
              <a:rPr sz="1600" dirty="0">
                <a:latin typeface="Calibri"/>
                <a:cs typeface="Calibri"/>
              </a:rPr>
              <a:t>2</a:t>
            </a:r>
            <a:r>
              <a:rPr sz="1600" spc="-10" dirty="0">
                <a:latin typeface="Calibri"/>
                <a:cs typeface="Calibri"/>
              </a:rPr>
              <a:t>4</a:t>
            </a:r>
            <a:r>
              <a:rPr sz="1600" spc="-5" dirty="0">
                <a:latin typeface="Calibri"/>
                <a:cs typeface="Calibri"/>
              </a:rPr>
              <a:t>5</a:t>
            </a:r>
            <a:endParaRPr sz="1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90"/>
              </a:spcBef>
              <a:tabLst>
                <a:tab pos="284480" algn="l"/>
              </a:tabLst>
            </a:pPr>
            <a:r>
              <a:rPr sz="1600" u="heavy" spc="-5" dirty="0">
                <a:latin typeface="Calibri"/>
                <a:cs typeface="Calibri"/>
              </a:rPr>
              <a:t>+	</a:t>
            </a:r>
            <a:r>
              <a:rPr sz="1600" u="heavy" spc="-10" dirty="0">
                <a:latin typeface="Calibri"/>
                <a:cs typeface="Calibri"/>
              </a:rPr>
              <a:t>84</a:t>
            </a:r>
            <a:endParaRPr sz="1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80"/>
              </a:spcBef>
              <a:tabLst>
                <a:tab pos="183515" algn="l"/>
              </a:tabLst>
            </a:pPr>
            <a:r>
              <a:rPr sz="1600" u="heavy" spc="-5" dirty="0">
                <a:latin typeface="Calibri"/>
                <a:cs typeface="Calibri"/>
              </a:rPr>
              <a:t> 	</a:t>
            </a:r>
            <a:r>
              <a:rPr sz="1600" u="heavy" dirty="0">
                <a:latin typeface="Calibri"/>
                <a:cs typeface="Calibri"/>
              </a:rPr>
              <a:t>3</a:t>
            </a:r>
            <a:r>
              <a:rPr sz="1600" u="heavy" spc="-10" dirty="0">
                <a:latin typeface="Calibri"/>
                <a:cs typeface="Calibri"/>
              </a:rPr>
              <a:t>2</a:t>
            </a:r>
            <a:r>
              <a:rPr sz="1600" u="heavy" spc="-5" dirty="0">
                <a:latin typeface="Calibri"/>
                <a:cs typeface="Calibri"/>
              </a:rPr>
              <a:t>9</a:t>
            </a:r>
            <a:endParaRPr sz="1600">
              <a:latin typeface="Calibri"/>
              <a:cs typeface="Calibri"/>
            </a:endParaRPr>
          </a:p>
          <a:p>
            <a:pPr marR="64769" algn="ctr">
              <a:lnSpc>
                <a:spcPct val="100000"/>
              </a:lnSpc>
              <a:spcBef>
                <a:spcPts val="235"/>
              </a:spcBef>
            </a:pPr>
            <a:r>
              <a:rPr sz="800" dirty="0">
                <a:latin typeface="Calibri"/>
                <a:cs typeface="Calibri"/>
              </a:rPr>
              <a:t>1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566727" y="4334065"/>
            <a:ext cx="1746885" cy="114173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5697092" y="4372340"/>
            <a:ext cx="1489075" cy="82105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800" spc="-5" dirty="0">
                <a:latin typeface="Calibri"/>
                <a:cs typeface="Calibri"/>
              </a:rPr>
              <a:t>Once the method is secure</a:t>
            </a:r>
            <a:r>
              <a:rPr sz="800" spc="-3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children</a:t>
            </a:r>
            <a:endParaRPr sz="800">
              <a:latin typeface="Calibri"/>
              <a:cs typeface="Calibri"/>
            </a:endParaRPr>
          </a:p>
          <a:p>
            <a:pPr marL="21590" marR="15875" indent="127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are now ready to be introduced to  ‘carrying’ </a:t>
            </a:r>
            <a:r>
              <a:rPr sz="800" dirty="0">
                <a:latin typeface="Calibri"/>
                <a:cs typeface="Calibri"/>
              </a:rPr>
              <a:t>which happens when  </a:t>
            </a:r>
            <a:r>
              <a:rPr sz="800" spc="-5" dirty="0">
                <a:latin typeface="Calibri"/>
                <a:cs typeface="Calibri"/>
              </a:rPr>
              <a:t>bridging in the column method.  Make sure children </a:t>
            </a:r>
            <a:r>
              <a:rPr sz="800" dirty="0">
                <a:latin typeface="Calibri"/>
                <a:cs typeface="Calibri"/>
              </a:rPr>
              <a:t>add </a:t>
            </a:r>
            <a:r>
              <a:rPr sz="800" spc="-5" dirty="0">
                <a:latin typeface="Calibri"/>
                <a:cs typeface="Calibri"/>
              </a:rPr>
              <a:t>the units  first </a:t>
            </a:r>
            <a:r>
              <a:rPr sz="800" dirty="0">
                <a:latin typeface="Calibri"/>
                <a:cs typeface="Calibri"/>
              </a:rPr>
              <a:t>and ‘carry’ </a:t>
            </a:r>
            <a:r>
              <a:rPr sz="800" spc="-5" dirty="0">
                <a:latin typeface="Calibri"/>
                <a:cs typeface="Calibri"/>
              </a:rPr>
              <a:t>numbers under</a:t>
            </a:r>
            <a:r>
              <a:rPr sz="800" spc="-5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the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174485" y="5187569"/>
            <a:ext cx="532765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bottom</a:t>
            </a:r>
            <a:r>
              <a:rPr sz="800" spc="-9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line.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2174748" y="5318759"/>
            <a:ext cx="2257044" cy="30175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7"/>
          <p:cNvSpPr txBox="1">
            <a:spLocks/>
          </p:cNvSpPr>
          <p:nvPr/>
        </p:nvSpPr>
        <p:spPr>
          <a:xfrm>
            <a:off x="3046476" y="186880"/>
            <a:ext cx="1734185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4925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9539">
              <a:spcBef>
                <a:spcPts val="275"/>
              </a:spcBef>
            </a:pPr>
            <a:r>
              <a:rPr lang="en-GB" sz="3000" kern="0" spc="110" smtClean="0">
                <a:solidFill>
                  <a:sysClr val="windowText" lastClr="000000"/>
                </a:solidFill>
              </a:rPr>
              <a:t>Addition</a:t>
            </a:r>
            <a:endParaRPr lang="en-GB" sz="3000" kern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42920" y="9038463"/>
            <a:ext cx="1734185" cy="567055"/>
          </a:xfrm>
          <a:custGeom>
            <a:avLst/>
            <a:gdLst/>
            <a:ahLst/>
            <a:cxnLst/>
            <a:rect l="l" t="t" r="r" b="b"/>
            <a:pathLst>
              <a:path w="1734185" h="567054">
                <a:moveTo>
                  <a:pt x="0" y="567054"/>
                </a:moveTo>
                <a:lnTo>
                  <a:pt x="1734184" y="567054"/>
                </a:lnTo>
                <a:lnTo>
                  <a:pt x="1734184" y="0"/>
                </a:lnTo>
                <a:lnTo>
                  <a:pt x="0" y="0"/>
                </a:lnTo>
                <a:lnTo>
                  <a:pt x="0" y="567054"/>
                </a:lnTo>
                <a:close/>
              </a:path>
            </a:pathLst>
          </a:custGeom>
          <a:ln w="38099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61716" y="9102852"/>
            <a:ext cx="1696211" cy="4373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182239" y="9095740"/>
            <a:ext cx="1454785" cy="42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130" dirty="0">
                <a:latin typeface="Calibri"/>
                <a:cs typeface="Calibri"/>
              </a:rPr>
              <a:t>Four</a:t>
            </a:r>
            <a:endParaRPr sz="2600" dirty="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7491" y="6079235"/>
            <a:ext cx="6688835" cy="2743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78155" y="6004622"/>
            <a:ext cx="6746875" cy="2706254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295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65" dirty="0">
                <a:latin typeface="Calibri"/>
                <a:cs typeface="Calibri"/>
              </a:rPr>
              <a:t> </a:t>
            </a:r>
            <a:r>
              <a:rPr sz="1200" b="1" u="heavy" spc="-5" dirty="0">
                <a:latin typeface="Calibri"/>
                <a:cs typeface="Calibri"/>
              </a:rPr>
              <a:t>Vocabulary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1200" dirty="0">
                <a:latin typeface="Calibri"/>
                <a:cs typeface="Calibri"/>
              </a:rPr>
              <a:t>Add, more, </a:t>
            </a:r>
            <a:r>
              <a:rPr sz="1200" spc="-5" dirty="0">
                <a:latin typeface="Calibri"/>
                <a:cs typeface="Calibri"/>
              </a:rPr>
              <a:t>plus, </a:t>
            </a:r>
            <a:r>
              <a:rPr sz="1200" dirty="0">
                <a:latin typeface="Calibri"/>
                <a:cs typeface="Calibri"/>
              </a:rPr>
              <a:t>and, </a:t>
            </a:r>
            <a:r>
              <a:rPr sz="1200" spc="-5" dirty="0">
                <a:latin typeface="Calibri"/>
                <a:cs typeface="Calibri"/>
              </a:rPr>
              <a:t>make, altogether, total, equal to, equals, the same </a:t>
            </a:r>
            <a:r>
              <a:rPr sz="1200" spc="-10" dirty="0">
                <a:latin typeface="Calibri"/>
                <a:cs typeface="Calibri"/>
              </a:rPr>
              <a:t>as, </a:t>
            </a:r>
            <a:r>
              <a:rPr sz="1200" spc="-5" dirty="0">
                <a:latin typeface="Calibri"/>
                <a:cs typeface="Calibri"/>
              </a:rPr>
              <a:t>double, </a:t>
            </a:r>
            <a:r>
              <a:rPr sz="1200" dirty="0">
                <a:latin typeface="Calibri"/>
                <a:cs typeface="Calibri"/>
              </a:rPr>
              <a:t>most, </a:t>
            </a:r>
            <a:r>
              <a:rPr sz="1200" spc="-5" dirty="0">
                <a:latin typeface="Calibri"/>
                <a:cs typeface="Calibri"/>
              </a:rPr>
              <a:t>count</a:t>
            </a:r>
            <a:r>
              <a:rPr sz="1200" spc="10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on,</a:t>
            </a:r>
            <a:endParaRPr sz="1200" dirty="0">
              <a:latin typeface="Calibri"/>
              <a:cs typeface="Calibri"/>
            </a:endParaRPr>
          </a:p>
          <a:p>
            <a:pPr marL="149860" marR="142240" algn="ctr">
              <a:lnSpc>
                <a:spcPct val="110000"/>
              </a:lnSpc>
            </a:pPr>
            <a:r>
              <a:rPr sz="1200" spc="-5" dirty="0">
                <a:latin typeface="Calibri"/>
                <a:cs typeface="Calibri"/>
              </a:rPr>
              <a:t>numberline, sum, tens, units</a:t>
            </a:r>
            <a:r>
              <a:rPr sz="1200" spc="-5" dirty="0" smtClean="0">
                <a:latin typeface="Calibri"/>
                <a:cs typeface="Calibri"/>
              </a:rPr>
              <a:t>,</a:t>
            </a:r>
            <a:r>
              <a:rPr lang="en-US" sz="1200" spc="-5" dirty="0" smtClean="0">
                <a:latin typeface="Calibri"/>
                <a:cs typeface="Calibri"/>
              </a:rPr>
              <a:t> ones,</a:t>
            </a:r>
            <a:r>
              <a:rPr sz="1200" spc="-5" dirty="0" smtClean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partition, addition, column, tens </a:t>
            </a:r>
            <a:r>
              <a:rPr sz="1200" dirty="0">
                <a:latin typeface="Calibri"/>
                <a:cs typeface="Calibri"/>
              </a:rPr>
              <a:t>boundary, </a:t>
            </a:r>
            <a:r>
              <a:rPr sz="1200" spc="-5" dirty="0">
                <a:latin typeface="Calibri"/>
                <a:cs typeface="Calibri"/>
              </a:rPr>
              <a:t>hundreds boundary, </a:t>
            </a:r>
            <a:r>
              <a:rPr sz="1200" spc="-10" dirty="0">
                <a:latin typeface="Calibri"/>
                <a:cs typeface="Calibri"/>
              </a:rPr>
              <a:t>increase,  </a:t>
            </a:r>
            <a:r>
              <a:rPr sz="1200" dirty="0">
                <a:latin typeface="Calibri"/>
                <a:cs typeface="Calibri"/>
              </a:rPr>
              <a:t>vertical, </a:t>
            </a:r>
            <a:r>
              <a:rPr sz="1200" spc="-5" dirty="0">
                <a:latin typeface="Calibri"/>
                <a:cs typeface="Calibri"/>
              </a:rPr>
              <a:t>carry, expanded, compact, </a:t>
            </a:r>
            <a:r>
              <a:rPr sz="1200" i="1" spc="-5" dirty="0">
                <a:latin typeface="Calibri"/>
                <a:cs typeface="Calibri"/>
              </a:rPr>
              <a:t>thousands, hundreds, digits,</a:t>
            </a:r>
            <a:r>
              <a:rPr sz="1200" i="1" spc="120" dirty="0">
                <a:latin typeface="Calibri"/>
                <a:cs typeface="Calibri"/>
              </a:rPr>
              <a:t> </a:t>
            </a:r>
            <a:r>
              <a:rPr sz="1200" i="1" spc="-5" dirty="0">
                <a:latin typeface="Calibri"/>
                <a:cs typeface="Calibri"/>
              </a:rPr>
              <a:t>inverse.</a:t>
            </a:r>
            <a:endParaRPr sz="1200" dirty="0">
              <a:latin typeface="Calibri"/>
              <a:cs typeface="Calibri"/>
            </a:endParaRPr>
          </a:p>
          <a:p>
            <a:pPr marL="3810" algn="ctr">
              <a:lnSpc>
                <a:spcPct val="100000"/>
              </a:lnSpc>
              <a:spcBef>
                <a:spcPts val="140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90" dirty="0">
                <a:latin typeface="Calibri"/>
                <a:cs typeface="Calibri"/>
              </a:rPr>
              <a:t> </a:t>
            </a:r>
            <a:r>
              <a:rPr sz="1200" b="1" u="heavy" dirty="0">
                <a:latin typeface="Calibri"/>
                <a:cs typeface="Calibri"/>
              </a:rPr>
              <a:t>Skills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Select </a:t>
            </a:r>
            <a:r>
              <a:rPr sz="1200" spc="-10" dirty="0">
                <a:latin typeface="Calibri"/>
                <a:cs typeface="Calibri"/>
              </a:rPr>
              <a:t>most </a:t>
            </a:r>
            <a:r>
              <a:rPr sz="1200" spc="-5" dirty="0">
                <a:latin typeface="Calibri"/>
                <a:cs typeface="Calibri"/>
              </a:rPr>
              <a:t>appropriate method: </a:t>
            </a:r>
            <a:r>
              <a:rPr sz="1200" dirty="0">
                <a:latin typeface="Calibri"/>
                <a:cs typeface="Calibri"/>
              </a:rPr>
              <a:t>mental, </a:t>
            </a:r>
            <a:r>
              <a:rPr sz="1200" spc="-5" dirty="0">
                <a:latin typeface="Calibri"/>
                <a:cs typeface="Calibri"/>
              </a:rPr>
              <a:t>jottings or written and </a:t>
            </a:r>
            <a:r>
              <a:rPr sz="1200" dirty="0">
                <a:latin typeface="Calibri"/>
                <a:cs typeface="Calibri"/>
              </a:rPr>
              <a:t>explain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why.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Recognise the </a:t>
            </a:r>
            <a:r>
              <a:rPr sz="1200" dirty="0">
                <a:latin typeface="Calibri"/>
                <a:cs typeface="Calibri"/>
              </a:rPr>
              <a:t>place </a:t>
            </a:r>
            <a:r>
              <a:rPr sz="1200" spc="-5" dirty="0">
                <a:latin typeface="Calibri"/>
                <a:cs typeface="Calibri"/>
              </a:rPr>
              <a:t>value of </a:t>
            </a:r>
            <a:r>
              <a:rPr sz="1200" dirty="0">
                <a:latin typeface="Calibri"/>
                <a:cs typeface="Calibri"/>
              </a:rPr>
              <a:t>every digit in a 4 </a:t>
            </a:r>
            <a:r>
              <a:rPr sz="1200" spc="-5" dirty="0">
                <a:latin typeface="Calibri"/>
                <a:cs typeface="Calibri"/>
              </a:rPr>
              <a:t>digit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number.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15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dirty="0">
                <a:latin typeface="Calibri"/>
                <a:cs typeface="Calibri"/>
              </a:rPr>
              <a:t>Round any </a:t>
            </a:r>
            <a:r>
              <a:rPr sz="1200" spc="-5" dirty="0">
                <a:latin typeface="Calibri"/>
                <a:cs typeface="Calibri"/>
              </a:rPr>
              <a:t>number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10" dirty="0">
                <a:latin typeface="Calibri"/>
                <a:cs typeface="Calibri"/>
              </a:rPr>
              <a:t>the </a:t>
            </a:r>
            <a:r>
              <a:rPr sz="1200" spc="-5" dirty="0">
                <a:latin typeface="Calibri"/>
                <a:cs typeface="Calibri"/>
              </a:rPr>
              <a:t>nearest </a:t>
            </a:r>
            <a:r>
              <a:rPr sz="1200" dirty="0">
                <a:latin typeface="Calibri"/>
                <a:cs typeface="Calibri"/>
              </a:rPr>
              <a:t>10, </a:t>
            </a:r>
            <a:r>
              <a:rPr sz="1200" spc="-5" dirty="0">
                <a:latin typeface="Calibri"/>
                <a:cs typeface="Calibri"/>
              </a:rPr>
              <a:t>100 or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1000.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Estimate and use inverse operations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check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answers.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Solve </a:t>
            </a:r>
            <a:r>
              <a:rPr sz="1200" dirty="0">
                <a:latin typeface="Calibri"/>
                <a:cs typeface="Calibri"/>
              </a:rPr>
              <a:t>2 </a:t>
            </a:r>
            <a:r>
              <a:rPr sz="1200" spc="-5" dirty="0">
                <a:latin typeface="Calibri"/>
                <a:cs typeface="Calibri"/>
              </a:rPr>
              <a:t>step problems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different contexts, picking the correct operation to</a:t>
            </a:r>
            <a:r>
              <a:rPr sz="1200" spc="8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use.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Find </a:t>
            </a:r>
            <a:r>
              <a:rPr sz="1200" dirty="0">
                <a:latin typeface="Calibri"/>
                <a:cs typeface="Calibri"/>
              </a:rPr>
              <a:t>100 more </a:t>
            </a:r>
            <a:r>
              <a:rPr sz="1200" spc="-5" dirty="0">
                <a:latin typeface="Calibri"/>
                <a:cs typeface="Calibri"/>
              </a:rPr>
              <a:t>or </a:t>
            </a:r>
            <a:r>
              <a:rPr sz="1200" dirty="0">
                <a:latin typeface="Calibri"/>
                <a:cs typeface="Calibri"/>
              </a:rPr>
              <a:t>less </a:t>
            </a:r>
            <a:r>
              <a:rPr sz="1200" spc="-5" dirty="0">
                <a:latin typeface="Calibri"/>
                <a:cs typeface="Calibri"/>
              </a:rPr>
              <a:t>than </a:t>
            </a:r>
            <a:r>
              <a:rPr sz="1200" dirty="0">
                <a:latin typeface="Calibri"/>
                <a:cs typeface="Calibri"/>
              </a:rPr>
              <a:t>a</a:t>
            </a:r>
            <a:r>
              <a:rPr sz="1200" spc="-6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number.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spc="-5" dirty="0">
                <a:latin typeface="Calibri"/>
                <a:cs typeface="Calibri"/>
              </a:rPr>
              <a:t>Continue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use </a:t>
            </a:r>
            <a:r>
              <a:rPr sz="1200" dirty="0">
                <a:latin typeface="Calibri"/>
                <a:cs typeface="Calibri"/>
              </a:rPr>
              <a:t>a </a:t>
            </a:r>
            <a:r>
              <a:rPr sz="1200" spc="-5" dirty="0">
                <a:latin typeface="Calibri"/>
                <a:cs typeface="Calibri"/>
              </a:rPr>
              <a:t>wide range of mental addition methods.</a:t>
            </a:r>
            <a:endParaRPr sz="12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200" dirty="0">
                <a:latin typeface="Calibri"/>
                <a:cs typeface="Calibri"/>
              </a:rPr>
              <a:t>Add </a:t>
            </a:r>
            <a:r>
              <a:rPr sz="1200" spc="-5" dirty="0">
                <a:latin typeface="Calibri"/>
                <a:cs typeface="Calibri"/>
              </a:rPr>
              <a:t>numbers with </a:t>
            </a:r>
            <a:r>
              <a:rPr sz="1200" dirty="0">
                <a:latin typeface="Calibri"/>
                <a:cs typeface="Calibri"/>
              </a:rPr>
              <a:t>up </a:t>
            </a:r>
            <a:r>
              <a:rPr sz="1200" spc="-5" dirty="0">
                <a:latin typeface="Calibri"/>
                <a:cs typeface="Calibri"/>
              </a:rPr>
              <a:t>to </a:t>
            </a:r>
            <a:r>
              <a:rPr sz="1200" dirty="0">
                <a:latin typeface="Calibri"/>
                <a:cs typeface="Calibri"/>
              </a:rPr>
              <a:t>4 </a:t>
            </a:r>
            <a:r>
              <a:rPr sz="1200" spc="-5" dirty="0">
                <a:latin typeface="Calibri"/>
                <a:cs typeface="Calibri"/>
              </a:rPr>
              <a:t>digits using column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addition.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016250" y="464184"/>
            <a:ext cx="1734185" cy="567055"/>
          </a:xfrm>
          <a:custGeom>
            <a:avLst/>
            <a:gdLst/>
            <a:ahLst/>
            <a:cxnLst/>
            <a:rect l="l" t="t" r="r" b="b"/>
            <a:pathLst>
              <a:path w="1734185" h="567055">
                <a:moveTo>
                  <a:pt x="0" y="567054"/>
                </a:moveTo>
                <a:lnTo>
                  <a:pt x="1734185" y="567054"/>
                </a:lnTo>
                <a:lnTo>
                  <a:pt x="1734185" y="0"/>
                </a:lnTo>
                <a:lnTo>
                  <a:pt x="0" y="0"/>
                </a:lnTo>
                <a:lnTo>
                  <a:pt x="0" y="567054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035807" y="528827"/>
            <a:ext cx="1696212" cy="4373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000" spc="110" dirty="0"/>
              <a:t>Additi</a:t>
            </a:r>
            <a:r>
              <a:rPr sz="3000" spc="145" dirty="0"/>
              <a:t>o</a:t>
            </a:r>
            <a:r>
              <a:rPr sz="3000" spc="75" dirty="0"/>
              <a:t>n</a:t>
            </a:r>
            <a:endParaRPr sz="3000"/>
          </a:p>
        </p:txBody>
      </p:sp>
      <p:sp>
        <p:nvSpPr>
          <p:cNvPr id="18" name="object 18"/>
          <p:cNvSpPr/>
          <p:nvPr/>
        </p:nvSpPr>
        <p:spPr>
          <a:xfrm>
            <a:off x="507491" y="1234439"/>
            <a:ext cx="6688835" cy="9692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78155" y="1159510"/>
            <a:ext cx="6746875" cy="997068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Adding </a:t>
            </a:r>
            <a:r>
              <a:rPr sz="1400" b="1" u="heavy" spc="-5" dirty="0">
                <a:latin typeface="Calibri"/>
                <a:cs typeface="Calibri"/>
              </a:rPr>
              <a:t>with numbers </a:t>
            </a:r>
            <a:r>
              <a:rPr sz="1400" b="1" u="heavy" spc="-10" dirty="0">
                <a:latin typeface="Calibri"/>
                <a:cs typeface="Calibri"/>
              </a:rPr>
              <a:t>up </a:t>
            </a:r>
            <a:r>
              <a:rPr sz="1400" b="1" u="heavy" dirty="0">
                <a:latin typeface="Calibri"/>
                <a:cs typeface="Calibri"/>
              </a:rPr>
              <a:t>to 4</a:t>
            </a:r>
            <a:r>
              <a:rPr sz="1400" b="1" u="heavy" spc="-5" dirty="0">
                <a:latin typeface="Calibri"/>
                <a:cs typeface="Calibri"/>
              </a:rPr>
              <a:t> digits</a:t>
            </a:r>
            <a:endParaRPr sz="1400" dirty="0">
              <a:latin typeface="Calibri"/>
              <a:cs typeface="Calibri"/>
            </a:endParaRPr>
          </a:p>
          <a:p>
            <a:pPr marL="146685" marR="138430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4 children will </a:t>
            </a:r>
            <a:r>
              <a:rPr sz="1400" spc="-5" dirty="0">
                <a:latin typeface="Calibri"/>
                <a:cs typeface="Calibri"/>
              </a:rPr>
              <a:t>consolidate their use of the </a:t>
            </a:r>
            <a:r>
              <a:rPr sz="1400" dirty="0">
                <a:latin typeface="Calibri"/>
                <a:cs typeface="Calibri"/>
              </a:rPr>
              <a:t>traditional </a:t>
            </a:r>
            <a:r>
              <a:rPr sz="1400" spc="-5" dirty="0">
                <a:latin typeface="Calibri"/>
                <a:cs typeface="Calibri"/>
              </a:rPr>
              <a:t>column method </a:t>
            </a:r>
            <a:r>
              <a:rPr sz="1400" dirty="0">
                <a:latin typeface="Calibri"/>
                <a:cs typeface="Calibri"/>
              </a:rPr>
              <a:t>and will </a:t>
            </a:r>
            <a:r>
              <a:rPr sz="1400" spc="-5" dirty="0">
                <a:latin typeface="Calibri"/>
                <a:cs typeface="Calibri"/>
              </a:rPr>
              <a:t>be  able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use </a:t>
            </a:r>
            <a:r>
              <a:rPr sz="1400" dirty="0">
                <a:latin typeface="Calibri"/>
                <a:cs typeface="Calibri"/>
              </a:rPr>
              <a:t>it </a:t>
            </a:r>
            <a:r>
              <a:rPr sz="1400" spc="-5" dirty="0">
                <a:latin typeface="Calibri"/>
                <a:cs typeface="Calibri"/>
              </a:rPr>
              <a:t>confidently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add numbers up </a:t>
            </a:r>
            <a:r>
              <a:rPr sz="1400" dirty="0">
                <a:latin typeface="Calibri"/>
                <a:cs typeface="Calibri"/>
              </a:rPr>
              <a:t>to 4 digits. </a:t>
            </a:r>
            <a:r>
              <a:rPr sz="1400" spc="-5" dirty="0">
                <a:latin typeface="Calibri"/>
                <a:cs typeface="Calibri"/>
              </a:rPr>
              <a:t>This could include carrying </a:t>
            </a:r>
            <a:r>
              <a:rPr sz="1400" dirty="0">
                <a:latin typeface="Calibri"/>
                <a:cs typeface="Calibri"/>
              </a:rPr>
              <a:t>units,  </a:t>
            </a:r>
            <a:r>
              <a:rPr sz="1400" spc="-5" dirty="0">
                <a:latin typeface="Calibri"/>
                <a:cs typeface="Calibri"/>
              </a:rPr>
              <a:t>tens and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hundreds</a:t>
            </a:r>
            <a:r>
              <a:rPr sz="1400" spc="-5" dirty="0" smtClean="0">
                <a:latin typeface="Calibri"/>
                <a:cs typeface="Calibri"/>
              </a:rPr>
              <a:t>.</a:t>
            </a:r>
            <a:r>
              <a:rPr lang="en-US" sz="1400" spc="-5" dirty="0" smtClean="0">
                <a:latin typeface="Calibri"/>
                <a:cs typeface="Calibri"/>
              </a:rPr>
              <a:t> </a:t>
            </a:r>
          </a:p>
        </p:txBody>
      </p:sp>
      <p:sp>
        <p:nvSpPr>
          <p:cNvPr id="20" name="object 20"/>
          <p:cNvSpPr/>
          <p:nvPr/>
        </p:nvSpPr>
        <p:spPr>
          <a:xfrm>
            <a:off x="2416175" y="2619375"/>
            <a:ext cx="2851785" cy="2033270"/>
          </a:xfrm>
          <a:custGeom>
            <a:avLst/>
            <a:gdLst/>
            <a:ahLst/>
            <a:cxnLst/>
            <a:rect l="l" t="t" r="r" b="b"/>
            <a:pathLst>
              <a:path w="2851785" h="2033270">
                <a:moveTo>
                  <a:pt x="0" y="2033270"/>
                </a:moveTo>
                <a:lnTo>
                  <a:pt x="2851785" y="2033270"/>
                </a:lnTo>
                <a:lnTo>
                  <a:pt x="2851785" y="0"/>
                </a:lnTo>
                <a:lnTo>
                  <a:pt x="0" y="0"/>
                </a:lnTo>
                <a:lnTo>
                  <a:pt x="0" y="2033270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435351" y="2683764"/>
            <a:ext cx="2813304" cy="19034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514726" y="2673731"/>
            <a:ext cx="1850389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4267 + 1584 =</a:t>
            </a:r>
            <a:r>
              <a:rPr sz="1800" spc="-10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5851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14092" y="3242182"/>
            <a:ext cx="748665" cy="1049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5575" algn="ctr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4267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800" u="heavy" dirty="0">
                <a:latin typeface="Calibri"/>
                <a:cs typeface="Calibri"/>
              </a:rPr>
              <a:t>+</a:t>
            </a:r>
            <a:r>
              <a:rPr sz="1800" u="heavy" spc="305" dirty="0">
                <a:latin typeface="Calibri"/>
                <a:cs typeface="Calibri"/>
              </a:rPr>
              <a:t> </a:t>
            </a:r>
            <a:r>
              <a:rPr sz="1800" u="heavy" dirty="0">
                <a:latin typeface="Calibri"/>
                <a:cs typeface="Calibri"/>
              </a:rPr>
              <a:t>1584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  <a:tabLst>
                <a:tab pos="271780" algn="l"/>
              </a:tabLst>
            </a:pPr>
            <a:r>
              <a:rPr sz="1800" u="heavy" dirty="0">
                <a:latin typeface="Calibri"/>
                <a:cs typeface="Calibri"/>
              </a:rPr>
              <a:t> 	</a:t>
            </a:r>
            <a:r>
              <a:rPr sz="1800" u="heavy" spc="-5" dirty="0">
                <a:latin typeface="Calibri"/>
                <a:cs typeface="Calibri"/>
              </a:rPr>
              <a:t>5851</a:t>
            </a:r>
            <a:endParaRPr sz="1800">
              <a:latin typeface="Calibri"/>
              <a:cs typeface="Calibri"/>
            </a:endParaRPr>
          </a:p>
          <a:p>
            <a:pPr marL="181610" algn="ctr">
              <a:lnSpc>
                <a:spcPct val="100000"/>
              </a:lnSpc>
              <a:spcBef>
                <a:spcPts val="244"/>
              </a:spcBef>
            </a:pPr>
            <a:r>
              <a:rPr sz="800" dirty="0">
                <a:latin typeface="Calibri"/>
                <a:cs typeface="Calibri"/>
              </a:rPr>
              <a:t>1 </a:t>
            </a:r>
            <a:r>
              <a:rPr sz="800" spc="8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1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819207" y="3679126"/>
            <a:ext cx="1647189" cy="114172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907663" y="3716898"/>
            <a:ext cx="1469390" cy="821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35" algn="ctr">
              <a:lnSpc>
                <a:spcPct val="109800"/>
              </a:lnSpc>
            </a:pPr>
            <a:r>
              <a:rPr sz="800" spc="-5" dirty="0">
                <a:latin typeface="Calibri"/>
                <a:cs typeface="Calibri"/>
              </a:rPr>
              <a:t>Children should </a:t>
            </a:r>
            <a:r>
              <a:rPr sz="800" dirty="0">
                <a:latin typeface="Calibri"/>
                <a:cs typeface="Calibri"/>
              </a:rPr>
              <a:t>already </a:t>
            </a:r>
            <a:r>
              <a:rPr sz="800" spc="-5" dirty="0">
                <a:latin typeface="Calibri"/>
                <a:cs typeface="Calibri"/>
              </a:rPr>
              <a:t>be familiar  with the column method from  year </a:t>
            </a:r>
            <a:r>
              <a:rPr sz="800" dirty="0">
                <a:latin typeface="Calibri"/>
                <a:cs typeface="Calibri"/>
              </a:rPr>
              <a:t>3 </a:t>
            </a:r>
            <a:r>
              <a:rPr sz="800" spc="-5" dirty="0">
                <a:latin typeface="Calibri"/>
                <a:cs typeface="Calibri"/>
              </a:rPr>
              <a:t>but </a:t>
            </a: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</a:t>
            </a:r>
            <a:r>
              <a:rPr sz="800" dirty="0">
                <a:latin typeface="Calibri"/>
                <a:cs typeface="Calibri"/>
              </a:rPr>
              <a:t>very </a:t>
            </a:r>
            <a:r>
              <a:rPr sz="800" spc="-5" dirty="0">
                <a:latin typeface="Calibri"/>
                <a:cs typeface="Calibri"/>
              </a:rPr>
              <a:t>important to  </a:t>
            </a:r>
            <a:r>
              <a:rPr sz="800" dirty="0">
                <a:latin typeface="Calibri"/>
                <a:cs typeface="Calibri"/>
              </a:rPr>
              <a:t>go </a:t>
            </a:r>
            <a:r>
              <a:rPr sz="800" spc="-5" dirty="0">
                <a:latin typeface="Calibri"/>
                <a:cs typeface="Calibri"/>
              </a:rPr>
              <a:t>over the method again ensuring  children understand </a:t>
            </a:r>
            <a:r>
              <a:rPr sz="800" dirty="0">
                <a:latin typeface="Calibri"/>
                <a:cs typeface="Calibri"/>
              </a:rPr>
              <a:t>why </a:t>
            </a:r>
            <a:r>
              <a:rPr sz="800" spc="-5" dirty="0">
                <a:latin typeface="Calibri"/>
                <a:cs typeface="Calibri"/>
              </a:rPr>
              <a:t>they  start with the units, have to</a:t>
            </a:r>
            <a:r>
              <a:rPr sz="800" spc="-1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carry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343780" y="4531995"/>
            <a:ext cx="600075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number</a:t>
            </a:r>
            <a:r>
              <a:rPr sz="800" spc="-8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etc.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796732" y="4921821"/>
            <a:ext cx="4308475" cy="93726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191257" y="4970145"/>
            <a:ext cx="3515360" cy="773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45" algn="ctr">
              <a:lnSpc>
                <a:spcPct val="100000"/>
              </a:lnSpc>
            </a:pPr>
            <a:r>
              <a:rPr sz="1000" b="1" u="sng" spc="-5" dirty="0">
                <a:latin typeface="Calibri"/>
                <a:cs typeface="Calibri"/>
              </a:rPr>
              <a:t>Remember!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 marL="1049020" indent="-13081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1049655" algn="l"/>
              </a:tabLst>
            </a:pPr>
            <a:r>
              <a:rPr sz="1000" spc="-10" dirty="0">
                <a:latin typeface="Calibri"/>
                <a:cs typeface="Calibri"/>
              </a:rPr>
              <a:t>The </a:t>
            </a:r>
            <a:r>
              <a:rPr sz="1000" spc="-5" dirty="0">
                <a:latin typeface="Calibri"/>
                <a:cs typeface="Calibri"/>
              </a:rPr>
              <a:t>units must be added first!</a:t>
            </a:r>
            <a:endParaRPr sz="1000">
              <a:latin typeface="Calibri"/>
              <a:cs typeface="Calibri"/>
            </a:endParaRPr>
          </a:p>
          <a:p>
            <a:pPr marL="655955" indent="-130810">
              <a:lnSpc>
                <a:spcPct val="100000"/>
              </a:lnSpc>
              <a:spcBef>
                <a:spcPts val="120"/>
              </a:spcBef>
              <a:buAutoNum type="arabicParenR"/>
              <a:tabLst>
                <a:tab pos="656590" algn="l"/>
              </a:tabLst>
            </a:pPr>
            <a:r>
              <a:rPr sz="1000" spc="-5" dirty="0">
                <a:latin typeface="Calibri"/>
                <a:cs typeface="Calibri"/>
              </a:rPr>
              <a:t>‘Carry’ numbers underneath the bottom</a:t>
            </a:r>
            <a:r>
              <a:rPr sz="1000" spc="40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line!</a:t>
            </a:r>
            <a:endParaRPr sz="1000">
              <a:latin typeface="Calibri"/>
              <a:cs typeface="Calibri"/>
            </a:endParaRPr>
          </a:p>
          <a:p>
            <a:pPr marL="143510" indent="-130810">
              <a:lnSpc>
                <a:spcPct val="100000"/>
              </a:lnSpc>
              <a:spcBef>
                <a:spcPts val="95"/>
              </a:spcBef>
              <a:buAutoNum type="arabicParenR"/>
              <a:tabLst>
                <a:tab pos="144145" algn="l"/>
              </a:tabLst>
            </a:pPr>
            <a:r>
              <a:rPr sz="1000" spc="-5" dirty="0">
                <a:latin typeface="Calibri"/>
                <a:cs typeface="Calibri"/>
              </a:rPr>
              <a:t>Reinforce the </a:t>
            </a:r>
            <a:r>
              <a:rPr sz="1000" dirty="0">
                <a:latin typeface="Calibri"/>
                <a:cs typeface="Calibri"/>
              </a:rPr>
              <a:t>place </a:t>
            </a:r>
            <a:r>
              <a:rPr sz="1000" spc="-5" dirty="0">
                <a:latin typeface="Calibri"/>
                <a:cs typeface="Calibri"/>
              </a:rPr>
              <a:t>value! </a:t>
            </a:r>
            <a:r>
              <a:rPr sz="1000" dirty="0">
                <a:latin typeface="Calibri"/>
                <a:cs typeface="Calibri"/>
              </a:rPr>
              <a:t>It </a:t>
            </a:r>
            <a:r>
              <a:rPr sz="1000" spc="-5" dirty="0">
                <a:latin typeface="Calibri"/>
                <a:cs typeface="Calibri"/>
              </a:rPr>
              <a:t>is not 6 add 8, it is 6 tens add 8</a:t>
            </a:r>
            <a:r>
              <a:rPr sz="1000" spc="7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tens!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23616" y="9089135"/>
            <a:ext cx="1696211" cy="4373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073907" y="515112"/>
            <a:ext cx="1626108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3054350" y="450215"/>
            <a:ext cx="1664970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5250">
              <a:lnSpc>
                <a:spcPct val="100000"/>
              </a:lnSpc>
              <a:spcBef>
                <a:spcPts val="275"/>
              </a:spcBef>
            </a:pPr>
            <a:r>
              <a:rPr sz="3000" spc="110" dirty="0"/>
              <a:t>Addition</a:t>
            </a:r>
            <a:endParaRPr sz="3000"/>
          </a:p>
        </p:txBody>
      </p:sp>
      <p:sp>
        <p:nvSpPr>
          <p:cNvPr id="14" name="object 14"/>
          <p:cNvSpPr/>
          <p:nvPr/>
        </p:nvSpPr>
        <p:spPr>
          <a:xfrm>
            <a:off x="492251" y="5969508"/>
            <a:ext cx="6690359" cy="28529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64184" y="5895238"/>
            <a:ext cx="6746875" cy="312008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65" dirty="0">
                <a:latin typeface="Calibri"/>
                <a:cs typeface="Calibri"/>
              </a:rPr>
              <a:t> </a:t>
            </a:r>
            <a:r>
              <a:rPr sz="1200" b="1" u="heavy" spc="-5" dirty="0">
                <a:latin typeface="Calibri"/>
                <a:cs typeface="Calibri"/>
              </a:rPr>
              <a:t>Vocabulary</a:t>
            </a:r>
            <a:endParaRPr sz="1200" dirty="0">
              <a:latin typeface="Calibri"/>
              <a:cs typeface="Calibri"/>
            </a:endParaRPr>
          </a:p>
          <a:p>
            <a:pPr marL="148590" marR="142875" indent="-635" algn="ctr">
              <a:lnSpc>
                <a:spcPct val="109800"/>
              </a:lnSpc>
            </a:pPr>
            <a:r>
              <a:rPr sz="1200" dirty="0">
                <a:latin typeface="Calibri"/>
                <a:cs typeface="Calibri"/>
              </a:rPr>
              <a:t>Add, more, </a:t>
            </a:r>
            <a:r>
              <a:rPr sz="1200" spc="-5" dirty="0">
                <a:latin typeface="Calibri"/>
                <a:cs typeface="Calibri"/>
              </a:rPr>
              <a:t>plus, </a:t>
            </a:r>
            <a:r>
              <a:rPr sz="1200" dirty="0">
                <a:latin typeface="Calibri"/>
                <a:cs typeface="Calibri"/>
              </a:rPr>
              <a:t>and, </a:t>
            </a:r>
            <a:r>
              <a:rPr sz="1200" spc="-5" dirty="0">
                <a:latin typeface="Calibri"/>
                <a:cs typeface="Calibri"/>
              </a:rPr>
              <a:t>make, altogether, total, equal to, equals, the same </a:t>
            </a:r>
            <a:r>
              <a:rPr sz="1200" spc="-10" dirty="0">
                <a:latin typeface="Calibri"/>
                <a:cs typeface="Calibri"/>
              </a:rPr>
              <a:t>as, </a:t>
            </a:r>
            <a:r>
              <a:rPr sz="1200" spc="-5" dirty="0">
                <a:latin typeface="Calibri"/>
                <a:cs typeface="Calibri"/>
              </a:rPr>
              <a:t>double, most, count on,  numberline, sum, tens, units, </a:t>
            </a:r>
            <a:r>
              <a:rPr lang="en-US" sz="1200" spc="-5" dirty="0" smtClean="0">
                <a:latin typeface="Calibri"/>
                <a:cs typeface="Calibri"/>
              </a:rPr>
              <a:t>ones, </a:t>
            </a:r>
            <a:r>
              <a:rPr sz="1200" spc="-5" dirty="0" smtClean="0">
                <a:latin typeface="Calibri"/>
                <a:cs typeface="Calibri"/>
              </a:rPr>
              <a:t>partition</a:t>
            </a:r>
            <a:r>
              <a:rPr sz="1200" spc="-5" dirty="0">
                <a:latin typeface="Calibri"/>
                <a:cs typeface="Calibri"/>
              </a:rPr>
              <a:t>, addition, column, tens </a:t>
            </a:r>
            <a:r>
              <a:rPr sz="1200" dirty="0">
                <a:latin typeface="Calibri"/>
                <a:cs typeface="Calibri"/>
              </a:rPr>
              <a:t>boundary, </a:t>
            </a:r>
            <a:r>
              <a:rPr sz="1200" spc="-5" dirty="0">
                <a:latin typeface="Calibri"/>
                <a:cs typeface="Calibri"/>
              </a:rPr>
              <a:t>hundreds boundary, increase,  </a:t>
            </a:r>
            <a:r>
              <a:rPr sz="1200" dirty="0">
                <a:latin typeface="Calibri"/>
                <a:cs typeface="Calibri"/>
              </a:rPr>
              <a:t>vertical, </a:t>
            </a:r>
            <a:r>
              <a:rPr sz="1200" spc="-5" dirty="0">
                <a:latin typeface="Calibri"/>
                <a:cs typeface="Calibri"/>
              </a:rPr>
              <a:t>carry, expanded, </a:t>
            </a:r>
            <a:r>
              <a:rPr sz="1200" dirty="0">
                <a:latin typeface="Calibri"/>
                <a:cs typeface="Calibri"/>
              </a:rPr>
              <a:t>compact, </a:t>
            </a:r>
            <a:r>
              <a:rPr sz="1200" spc="-5" dirty="0">
                <a:latin typeface="Calibri"/>
                <a:cs typeface="Calibri"/>
              </a:rPr>
              <a:t>thousands, hundreds, digits, inverse, </a:t>
            </a:r>
            <a:r>
              <a:rPr sz="1200" i="1" spc="-5" dirty="0">
                <a:latin typeface="Calibri"/>
                <a:cs typeface="Calibri"/>
              </a:rPr>
              <a:t>decimal place, decimal point,  tenths, hundredths,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spc="-5" dirty="0">
                <a:latin typeface="Calibri"/>
                <a:cs typeface="Calibri"/>
              </a:rPr>
              <a:t>thousandths.</a:t>
            </a:r>
            <a:endParaRPr sz="1200" dirty="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140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90" dirty="0">
                <a:latin typeface="Calibri"/>
                <a:cs typeface="Calibri"/>
              </a:rPr>
              <a:t> </a:t>
            </a:r>
            <a:r>
              <a:rPr sz="1200" b="1" u="heavy" dirty="0">
                <a:latin typeface="Calibri"/>
                <a:cs typeface="Calibri"/>
              </a:rPr>
              <a:t>Skills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Add </a:t>
            </a:r>
            <a:r>
              <a:rPr sz="1200" spc="-5" dirty="0">
                <a:latin typeface="Calibri"/>
                <a:cs typeface="Calibri"/>
              </a:rPr>
              <a:t>increasingly </a:t>
            </a:r>
            <a:r>
              <a:rPr sz="1200" dirty="0">
                <a:latin typeface="Calibri"/>
                <a:cs typeface="Calibri"/>
              </a:rPr>
              <a:t>large </a:t>
            </a:r>
            <a:r>
              <a:rPr sz="1200" spc="-5" dirty="0">
                <a:latin typeface="Calibri"/>
                <a:cs typeface="Calibri"/>
              </a:rPr>
              <a:t>numbers mentally using </a:t>
            </a:r>
            <a:r>
              <a:rPr sz="1200" spc="-10" dirty="0">
                <a:latin typeface="Calibri"/>
                <a:cs typeface="Calibri"/>
              </a:rPr>
              <a:t>an </a:t>
            </a:r>
            <a:r>
              <a:rPr sz="1200" spc="-5" dirty="0">
                <a:latin typeface="Calibri"/>
                <a:cs typeface="Calibri"/>
              </a:rPr>
              <a:t>expanding range of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strategies.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15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Use rounding to check answers and make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estimates.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Understand the </a:t>
            </a:r>
            <a:r>
              <a:rPr sz="1200" dirty="0">
                <a:latin typeface="Calibri"/>
                <a:cs typeface="Calibri"/>
              </a:rPr>
              <a:t>place </a:t>
            </a:r>
            <a:r>
              <a:rPr sz="1200" spc="-5" dirty="0">
                <a:latin typeface="Calibri"/>
                <a:cs typeface="Calibri"/>
              </a:rPr>
              <a:t>value of tenths and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hundredths.</a:t>
            </a:r>
            <a:endParaRPr sz="1200" dirty="0">
              <a:latin typeface="Calibri"/>
              <a:cs typeface="Calibri"/>
            </a:endParaRPr>
          </a:p>
          <a:p>
            <a:pPr marL="548005" marR="270510" indent="-228600">
              <a:lnSpc>
                <a:spcPct val="109200"/>
              </a:lnSpc>
              <a:spcBef>
                <a:spcPts val="7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Solve multi step problems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different contexts, deciding which operations </a:t>
            </a:r>
            <a:r>
              <a:rPr sz="1200" dirty="0">
                <a:latin typeface="Calibri"/>
                <a:cs typeface="Calibri"/>
              </a:rPr>
              <a:t>and </a:t>
            </a:r>
            <a:r>
              <a:rPr sz="1200" spc="-5" dirty="0">
                <a:latin typeface="Calibri"/>
                <a:cs typeface="Calibri"/>
              </a:rPr>
              <a:t>methods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use  </a:t>
            </a:r>
            <a:r>
              <a:rPr sz="1200" dirty="0">
                <a:latin typeface="Calibri"/>
                <a:cs typeface="Calibri"/>
              </a:rPr>
              <a:t>and </a:t>
            </a:r>
            <a:r>
              <a:rPr sz="1200" spc="-5" dirty="0">
                <a:latin typeface="Calibri"/>
                <a:cs typeface="Calibri"/>
              </a:rPr>
              <a:t>explaining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why.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Read, </a:t>
            </a:r>
            <a:r>
              <a:rPr sz="1200" spc="-5" dirty="0">
                <a:latin typeface="Calibri"/>
                <a:cs typeface="Calibri"/>
              </a:rPr>
              <a:t>write, order </a:t>
            </a:r>
            <a:r>
              <a:rPr sz="1200" dirty="0">
                <a:latin typeface="Calibri"/>
                <a:cs typeface="Calibri"/>
              </a:rPr>
              <a:t>and </a:t>
            </a:r>
            <a:r>
              <a:rPr sz="1200" spc="-5" dirty="0">
                <a:latin typeface="Calibri"/>
                <a:cs typeface="Calibri"/>
              </a:rPr>
              <a:t>compare number to </a:t>
            </a:r>
            <a:r>
              <a:rPr sz="1200" dirty="0">
                <a:latin typeface="Calibri"/>
                <a:cs typeface="Calibri"/>
              </a:rPr>
              <a:t>1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million.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15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Round any </a:t>
            </a:r>
            <a:r>
              <a:rPr sz="1200" spc="-5" dirty="0">
                <a:latin typeface="Calibri"/>
                <a:cs typeface="Calibri"/>
              </a:rPr>
              <a:t>number </a:t>
            </a:r>
            <a:r>
              <a:rPr sz="1200" dirty="0">
                <a:latin typeface="Calibri"/>
                <a:cs typeface="Calibri"/>
              </a:rPr>
              <a:t>to 1 million to </a:t>
            </a:r>
            <a:r>
              <a:rPr sz="1200" spc="-5" dirty="0">
                <a:latin typeface="Calibri"/>
                <a:cs typeface="Calibri"/>
              </a:rPr>
              <a:t>the nearest 10, </a:t>
            </a:r>
            <a:r>
              <a:rPr sz="1200" dirty="0">
                <a:latin typeface="Calibri"/>
                <a:cs typeface="Calibri"/>
              </a:rPr>
              <a:t>100, 1000, 10 000 </a:t>
            </a:r>
            <a:r>
              <a:rPr sz="1200" spc="-5" dirty="0">
                <a:latin typeface="Calibri"/>
                <a:cs typeface="Calibri"/>
              </a:rPr>
              <a:t>or 100</a:t>
            </a:r>
            <a:r>
              <a:rPr sz="1200" spc="-8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000.</a:t>
            </a:r>
            <a:endParaRPr sz="12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Add </a:t>
            </a:r>
            <a:r>
              <a:rPr sz="1200" spc="-5" dirty="0">
                <a:latin typeface="Calibri"/>
                <a:cs typeface="Calibri"/>
              </a:rPr>
              <a:t>numbers with </a:t>
            </a:r>
            <a:r>
              <a:rPr sz="1200" dirty="0">
                <a:latin typeface="Calibri"/>
                <a:cs typeface="Calibri"/>
              </a:rPr>
              <a:t>more </a:t>
            </a:r>
            <a:r>
              <a:rPr sz="1200" spc="-5" dirty="0">
                <a:latin typeface="Calibri"/>
                <a:cs typeface="Calibri"/>
              </a:rPr>
              <a:t>than </a:t>
            </a:r>
            <a:r>
              <a:rPr sz="1200" dirty="0">
                <a:latin typeface="Calibri"/>
                <a:cs typeface="Calibri"/>
              </a:rPr>
              <a:t>4 </a:t>
            </a:r>
            <a:r>
              <a:rPr sz="1200" spc="-5" dirty="0">
                <a:latin typeface="Calibri"/>
                <a:cs typeface="Calibri"/>
              </a:rPr>
              <a:t>digits </a:t>
            </a:r>
            <a:r>
              <a:rPr sz="1200" dirty="0">
                <a:latin typeface="Calibri"/>
                <a:cs typeface="Calibri"/>
              </a:rPr>
              <a:t>using </a:t>
            </a:r>
            <a:r>
              <a:rPr sz="1200" spc="-10" dirty="0">
                <a:latin typeface="Calibri"/>
                <a:cs typeface="Calibri"/>
              </a:rPr>
              <a:t>column </a:t>
            </a:r>
            <a:r>
              <a:rPr sz="1200" spc="-5" dirty="0">
                <a:latin typeface="Calibri"/>
                <a:cs typeface="Calibri"/>
              </a:rPr>
              <a:t>addition</a:t>
            </a:r>
            <a:r>
              <a:rPr sz="1200" spc="-5" dirty="0" smtClean="0">
                <a:latin typeface="Calibri"/>
                <a:cs typeface="Calibri"/>
              </a:rPr>
              <a:t>.</a:t>
            </a:r>
            <a:endParaRPr lang="en-US" sz="1200" spc="-5" dirty="0" smtClean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lang="en-US" sz="1200" spc="-5" dirty="0" smtClean="0">
                <a:latin typeface="Calibri"/>
                <a:cs typeface="Calibri"/>
              </a:rPr>
              <a:t>Read </a:t>
            </a:r>
            <a:r>
              <a:rPr lang="en-US" sz="1200" spc="-5" dirty="0">
                <a:latin typeface="Calibri"/>
                <a:cs typeface="Calibri"/>
              </a:rPr>
              <a:t>R</a:t>
            </a:r>
            <a:r>
              <a:rPr lang="en-US" sz="1200" spc="-5" dirty="0" smtClean="0">
                <a:latin typeface="Calibri"/>
                <a:cs typeface="Calibri"/>
              </a:rPr>
              <a:t>oman numerals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07491" y="1234439"/>
            <a:ext cx="6688835" cy="9692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78155" y="1159510"/>
            <a:ext cx="6746875" cy="111887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295"/>
              </a:spcBef>
            </a:pPr>
            <a:r>
              <a:rPr sz="1400" b="1" u="heavy" dirty="0">
                <a:latin typeface="Calibri"/>
                <a:cs typeface="Calibri"/>
              </a:rPr>
              <a:t>Focus: Adding </a:t>
            </a:r>
            <a:r>
              <a:rPr sz="1400" b="1" u="heavy" spc="-5" dirty="0">
                <a:latin typeface="Calibri"/>
                <a:cs typeface="Calibri"/>
              </a:rPr>
              <a:t>with more than </a:t>
            </a:r>
            <a:r>
              <a:rPr sz="1400" b="1" u="heavy" dirty="0">
                <a:latin typeface="Calibri"/>
                <a:cs typeface="Calibri"/>
              </a:rPr>
              <a:t>4</a:t>
            </a:r>
            <a:r>
              <a:rPr sz="1400" b="1" u="heavy" spc="-80" dirty="0">
                <a:latin typeface="Calibri"/>
                <a:cs typeface="Calibri"/>
              </a:rPr>
              <a:t> </a:t>
            </a:r>
            <a:r>
              <a:rPr sz="1400" b="1" u="heavy" dirty="0">
                <a:latin typeface="Calibri"/>
                <a:cs typeface="Calibri"/>
              </a:rPr>
              <a:t>digits</a:t>
            </a:r>
            <a:endParaRPr sz="1400">
              <a:latin typeface="Calibri"/>
              <a:cs typeface="Calibri"/>
            </a:endParaRPr>
          </a:p>
          <a:p>
            <a:pPr marL="96520" marR="90170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5 children will </a:t>
            </a:r>
            <a:r>
              <a:rPr sz="1400" spc="-5" dirty="0">
                <a:latin typeface="Calibri"/>
                <a:cs typeface="Calibri"/>
              </a:rPr>
              <a:t>now use the </a:t>
            </a:r>
            <a:r>
              <a:rPr sz="1400" dirty="0">
                <a:latin typeface="Calibri"/>
                <a:cs typeface="Calibri"/>
              </a:rPr>
              <a:t>column </a:t>
            </a:r>
            <a:r>
              <a:rPr sz="1400" spc="-5" dirty="0">
                <a:latin typeface="Calibri"/>
                <a:cs typeface="Calibri"/>
              </a:rPr>
              <a:t>method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add decimal numbers </a:t>
            </a:r>
            <a:r>
              <a:rPr sz="1400" dirty="0">
                <a:latin typeface="Calibri"/>
                <a:cs typeface="Calibri"/>
              </a:rPr>
              <a:t>in the </a:t>
            </a:r>
            <a:r>
              <a:rPr sz="1400" spc="-5" dirty="0">
                <a:latin typeface="Calibri"/>
                <a:cs typeface="Calibri"/>
              </a:rPr>
              <a:t>context  </a:t>
            </a:r>
            <a:r>
              <a:rPr sz="1400" dirty="0">
                <a:latin typeface="Calibri"/>
                <a:cs typeface="Calibri"/>
              </a:rPr>
              <a:t>of money and measures. </a:t>
            </a:r>
            <a:r>
              <a:rPr sz="1400" spc="-5" dirty="0">
                <a:latin typeface="Calibri"/>
                <a:cs typeface="Calibri"/>
              </a:rPr>
              <a:t>It </a:t>
            </a:r>
            <a:r>
              <a:rPr sz="1400" dirty="0">
                <a:latin typeface="Calibri"/>
                <a:cs typeface="Calibri"/>
              </a:rPr>
              <a:t>is important that children </a:t>
            </a:r>
            <a:r>
              <a:rPr sz="1400" spc="-5" dirty="0">
                <a:latin typeface="Calibri"/>
                <a:cs typeface="Calibri"/>
              </a:rPr>
              <a:t>have </a:t>
            </a:r>
            <a:r>
              <a:rPr sz="1400" dirty="0">
                <a:latin typeface="Calibri"/>
                <a:cs typeface="Calibri"/>
              </a:rPr>
              <a:t>place value skills </a:t>
            </a:r>
            <a:r>
              <a:rPr sz="1400" spc="-5" dirty="0">
                <a:latin typeface="Calibri"/>
                <a:cs typeface="Calibri"/>
              </a:rPr>
              <a:t>beyond </a:t>
            </a:r>
            <a:r>
              <a:rPr sz="1400" dirty="0">
                <a:latin typeface="Calibri"/>
                <a:cs typeface="Calibri"/>
              </a:rPr>
              <a:t>4  </a:t>
            </a:r>
            <a:r>
              <a:rPr sz="1400" spc="-5" dirty="0">
                <a:latin typeface="Calibri"/>
                <a:cs typeface="Calibri"/>
              </a:rPr>
              <a:t>digits here and fully understand </a:t>
            </a:r>
            <a:r>
              <a:rPr sz="1400" dirty="0">
                <a:latin typeface="Calibri"/>
                <a:cs typeface="Calibri"/>
              </a:rPr>
              <a:t>what a </a:t>
            </a:r>
            <a:r>
              <a:rPr sz="1400" spc="-5" dirty="0">
                <a:latin typeface="Calibri"/>
                <a:cs typeface="Calibri"/>
              </a:rPr>
              <a:t>decimal number</a:t>
            </a:r>
            <a:r>
              <a:rPr sz="1400" spc="8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represents.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74040" y="2428887"/>
            <a:ext cx="1769110" cy="11460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59752" y="2414663"/>
            <a:ext cx="1797685" cy="1174750"/>
          </a:xfrm>
          <a:custGeom>
            <a:avLst/>
            <a:gdLst/>
            <a:ahLst/>
            <a:cxnLst/>
            <a:rect l="l" t="t" r="r" b="b"/>
            <a:pathLst>
              <a:path w="1797685" h="1174750">
                <a:moveTo>
                  <a:pt x="0" y="1174610"/>
                </a:moveTo>
                <a:lnTo>
                  <a:pt x="1797685" y="1174610"/>
                </a:lnTo>
                <a:lnTo>
                  <a:pt x="1797685" y="0"/>
                </a:lnTo>
                <a:lnTo>
                  <a:pt x="0" y="0"/>
                </a:lnTo>
                <a:lnTo>
                  <a:pt x="0" y="1174610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3405" y="3315715"/>
            <a:ext cx="1637664" cy="0"/>
          </a:xfrm>
          <a:custGeom>
            <a:avLst/>
            <a:gdLst/>
            <a:ahLst/>
            <a:cxnLst/>
            <a:rect l="l" t="t" r="r" b="b"/>
            <a:pathLst>
              <a:path w="1637664">
                <a:moveTo>
                  <a:pt x="0" y="0"/>
                </a:moveTo>
                <a:lnTo>
                  <a:pt x="1637664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341620" y="3314446"/>
            <a:ext cx="1880235" cy="11322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327396" y="3300095"/>
            <a:ext cx="1908810" cy="1160780"/>
          </a:xfrm>
          <a:custGeom>
            <a:avLst/>
            <a:gdLst/>
            <a:ahLst/>
            <a:cxnLst/>
            <a:rect l="l" t="t" r="r" b="b"/>
            <a:pathLst>
              <a:path w="1908809" h="1160779">
                <a:moveTo>
                  <a:pt x="0" y="1160779"/>
                </a:moveTo>
                <a:lnTo>
                  <a:pt x="1908809" y="1160779"/>
                </a:lnTo>
                <a:lnTo>
                  <a:pt x="1908809" y="0"/>
                </a:lnTo>
                <a:lnTo>
                  <a:pt x="0" y="0"/>
                </a:lnTo>
                <a:lnTo>
                  <a:pt x="0" y="1160779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77519" y="4448683"/>
            <a:ext cx="1432560" cy="130428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63232" y="4434332"/>
            <a:ext cx="1461135" cy="1332865"/>
          </a:xfrm>
          <a:custGeom>
            <a:avLst/>
            <a:gdLst/>
            <a:ahLst/>
            <a:cxnLst/>
            <a:rect l="l" t="t" r="r" b="b"/>
            <a:pathLst>
              <a:path w="1461135" h="1332864">
                <a:moveTo>
                  <a:pt x="0" y="1332864"/>
                </a:moveTo>
                <a:lnTo>
                  <a:pt x="1461135" y="1332864"/>
                </a:lnTo>
                <a:lnTo>
                  <a:pt x="1461135" y="0"/>
                </a:lnTo>
                <a:lnTo>
                  <a:pt x="0" y="0"/>
                </a:lnTo>
                <a:lnTo>
                  <a:pt x="0" y="133286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350644" y="5594984"/>
            <a:ext cx="190500" cy="163195"/>
          </a:xfrm>
          <a:custGeom>
            <a:avLst/>
            <a:gdLst/>
            <a:ahLst/>
            <a:cxnLst/>
            <a:rect l="l" t="t" r="r" b="b"/>
            <a:pathLst>
              <a:path w="190500" h="163195">
                <a:moveTo>
                  <a:pt x="0" y="163195"/>
                </a:moveTo>
                <a:lnTo>
                  <a:pt x="190500" y="163195"/>
                </a:lnTo>
                <a:lnTo>
                  <a:pt x="190500" y="0"/>
                </a:lnTo>
                <a:lnTo>
                  <a:pt x="0" y="0"/>
                </a:lnTo>
                <a:lnTo>
                  <a:pt x="0" y="1631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78155" y="5594984"/>
            <a:ext cx="1419225" cy="0"/>
          </a:xfrm>
          <a:custGeom>
            <a:avLst/>
            <a:gdLst/>
            <a:ahLst/>
            <a:cxnLst/>
            <a:rect l="l" t="t" r="r" b="b"/>
            <a:pathLst>
              <a:path w="1419225">
                <a:moveTo>
                  <a:pt x="0" y="0"/>
                </a:moveTo>
                <a:lnTo>
                  <a:pt x="1419225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649595" y="4271645"/>
            <a:ext cx="1487170" cy="0"/>
          </a:xfrm>
          <a:custGeom>
            <a:avLst/>
            <a:gdLst/>
            <a:ahLst/>
            <a:cxnLst/>
            <a:rect l="l" t="t" r="r" b="b"/>
            <a:pathLst>
              <a:path w="1487170">
                <a:moveTo>
                  <a:pt x="0" y="0"/>
                </a:moveTo>
                <a:lnTo>
                  <a:pt x="1487170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24722" y="2357437"/>
            <a:ext cx="1746885" cy="114172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343657" y="2407157"/>
            <a:ext cx="1508125" cy="943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decimal point needs to be</a:t>
            </a:r>
            <a:r>
              <a:rPr sz="800" spc="-2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lined</a:t>
            </a:r>
            <a:endParaRPr sz="800">
              <a:latin typeface="Calibri"/>
              <a:cs typeface="Calibri"/>
            </a:endParaRPr>
          </a:p>
          <a:p>
            <a:pPr marL="12065" marR="5080" indent="2540" algn="ctr">
              <a:lnSpc>
                <a:spcPct val="109500"/>
              </a:lnSpc>
              <a:spcBef>
                <a:spcPts val="5"/>
              </a:spcBef>
            </a:pPr>
            <a:r>
              <a:rPr sz="800" spc="-5" dirty="0">
                <a:latin typeface="Calibri"/>
                <a:cs typeface="Calibri"/>
              </a:rPr>
              <a:t>up just like all of the other place  value columns and must be  remembered in the answer</a:t>
            </a:r>
            <a:r>
              <a:rPr sz="800" spc="-1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column.</a:t>
            </a:r>
            <a:endParaRPr sz="800">
              <a:latin typeface="Calibri"/>
              <a:cs typeface="Calibri"/>
            </a:endParaRPr>
          </a:p>
          <a:p>
            <a:pPr marL="33655" marR="24130" algn="ctr">
              <a:lnSpc>
                <a:spcPct val="110000"/>
              </a:lnSpc>
            </a:pP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important children understand  </a:t>
            </a:r>
            <a:r>
              <a:rPr sz="800" dirty="0">
                <a:latin typeface="Calibri"/>
                <a:cs typeface="Calibri"/>
              </a:rPr>
              <a:t>why </a:t>
            </a:r>
            <a:r>
              <a:rPr sz="800" spc="-5" dirty="0">
                <a:latin typeface="Calibri"/>
                <a:cs typeface="Calibri"/>
              </a:rPr>
              <a:t>this is </a:t>
            </a:r>
            <a:r>
              <a:rPr sz="800" dirty="0">
                <a:latin typeface="Calibri"/>
                <a:cs typeface="Calibri"/>
              </a:rPr>
              <a:t>and get </a:t>
            </a:r>
            <a:r>
              <a:rPr sz="800" spc="-5" dirty="0">
                <a:latin typeface="Calibri"/>
                <a:cs typeface="Calibri"/>
              </a:rPr>
              <a:t>into </a:t>
            </a:r>
            <a:r>
              <a:rPr sz="800" dirty="0">
                <a:latin typeface="Calibri"/>
                <a:cs typeface="Calibri"/>
              </a:rPr>
              <a:t>this </a:t>
            </a:r>
            <a:r>
              <a:rPr sz="800" spc="-5" dirty="0">
                <a:latin typeface="Calibri"/>
                <a:cs typeface="Calibri"/>
              </a:rPr>
              <a:t>habit  very</a:t>
            </a:r>
            <a:r>
              <a:rPr sz="800" spc="-8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quickly.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3611562" y="3653091"/>
            <a:ext cx="1746885" cy="8001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3741546" y="3690747"/>
            <a:ext cx="1485265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905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Children should </a:t>
            </a:r>
            <a:r>
              <a:rPr sz="800" dirty="0">
                <a:latin typeface="Calibri"/>
                <a:cs typeface="Calibri"/>
              </a:rPr>
              <a:t>be </a:t>
            </a:r>
            <a:r>
              <a:rPr sz="800" spc="-5" dirty="0">
                <a:latin typeface="Calibri"/>
                <a:cs typeface="Calibri"/>
              </a:rPr>
              <a:t>working with  numbers greater than </a:t>
            </a:r>
            <a:r>
              <a:rPr sz="800" dirty="0">
                <a:latin typeface="Calibri"/>
                <a:cs typeface="Calibri"/>
              </a:rPr>
              <a:t>4 </a:t>
            </a:r>
            <a:r>
              <a:rPr sz="800" spc="-5" dirty="0">
                <a:latin typeface="Calibri"/>
                <a:cs typeface="Calibri"/>
              </a:rPr>
              <a:t>digits  including numbers in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ten  thousands and hundred</a:t>
            </a:r>
            <a:r>
              <a:rPr sz="800" spc="-3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thousands.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784667" y="3927919"/>
            <a:ext cx="1746885" cy="8001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944370" y="3964579"/>
            <a:ext cx="1426210" cy="556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10400"/>
              </a:lnSpc>
            </a:pPr>
            <a:r>
              <a:rPr sz="800" spc="-5" dirty="0">
                <a:latin typeface="Calibri"/>
                <a:cs typeface="Calibri"/>
              </a:rPr>
              <a:t>Children need to start using the  column method to add more than  two values, still considering </a:t>
            </a:r>
            <a:r>
              <a:rPr sz="800" dirty="0">
                <a:latin typeface="Calibri"/>
                <a:cs typeface="Calibri"/>
              </a:rPr>
              <a:t>place  </a:t>
            </a:r>
            <a:r>
              <a:rPr sz="800" spc="-5" dirty="0">
                <a:latin typeface="Calibri"/>
                <a:cs typeface="Calibri"/>
              </a:rPr>
              <a:t>value very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carefully.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205672" y="4894008"/>
            <a:ext cx="5008245" cy="78545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286000" y="4943728"/>
            <a:ext cx="4790693" cy="645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05" algn="ctr">
              <a:lnSpc>
                <a:spcPct val="100000"/>
              </a:lnSpc>
            </a:pPr>
            <a:r>
              <a:rPr sz="800" b="1" u="sng" spc="-5" dirty="0">
                <a:latin typeface="Calibri"/>
                <a:cs typeface="Calibri"/>
              </a:rPr>
              <a:t>Remember!</a:t>
            </a:r>
            <a:endParaRPr sz="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5"/>
              </a:spcBef>
            </a:pPr>
            <a:endParaRPr sz="650" dirty="0">
              <a:latin typeface="Times New Roman"/>
              <a:cs typeface="Times New Roman"/>
            </a:endParaRPr>
          </a:p>
          <a:p>
            <a:pPr marL="171450" marR="5080" indent="-158750" algn="ctr">
              <a:lnSpc>
                <a:spcPct val="110000"/>
              </a:lnSpc>
              <a:buAutoNum type="arabicParenR"/>
              <a:tabLst>
                <a:tab pos="118110" algn="l"/>
              </a:tabLst>
            </a:pP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important that children </a:t>
            </a:r>
            <a:r>
              <a:rPr sz="800" dirty="0">
                <a:latin typeface="Calibri"/>
                <a:cs typeface="Calibri"/>
              </a:rPr>
              <a:t>say 6 </a:t>
            </a:r>
            <a:r>
              <a:rPr sz="800" spc="-5" dirty="0">
                <a:latin typeface="Calibri"/>
                <a:cs typeface="Calibri"/>
              </a:rPr>
              <a:t>tenths add </a:t>
            </a:r>
            <a:r>
              <a:rPr sz="800" dirty="0">
                <a:latin typeface="Calibri"/>
                <a:cs typeface="Calibri"/>
              </a:rPr>
              <a:t>7 </a:t>
            </a:r>
            <a:r>
              <a:rPr sz="800" spc="-5" dirty="0">
                <a:latin typeface="Calibri"/>
                <a:cs typeface="Calibri"/>
              </a:rPr>
              <a:t>tenths so they understand that they are adding part of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number  not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whole</a:t>
            </a:r>
            <a:r>
              <a:rPr sz="800" spc="-6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number.</a:t>
            </a:r>
            <a:endParaRPr sz="800" dirty="0">
              <a:latin typeface="Calibri"/>
              <a:cs typeface="Calibri"/>
            </a:endParaRPr>
          </a:p>
          <a:p>
            <a:pPr marL="171450" indent="-171450" algn="ctr">
              <a:lnSpc>
                <a:spcPct val="100000"/>
              </a:lnSpc>
              <a:spcBef>
                <a:spcPts val="105"/>
              </a:spcBef>
              <a:buAutoNum type="arabicParenR"/>
              <a:tabLst>
                <a:tab pos="171450" algn="l"/>
              </a:tabLst>
            </a:pPr>
            <a:r>
              <a:rPr sz="800" spc="-5" dirty="0">
                <a:latin typeface="Calibri"/>
                <a:cs typeface="Calibri"/>
              </a:rPr>
              <a:t>Empty places should be filled with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zero to show the </a:t>
            </a:r>
            <a:r>
              <a:rPr sz="800" dirty="0">
                <a:latin typeface="Calibri"/>
                <a:cs typeface="Calibri"/>
              </a:rPr>
              <a:t>value </a:t>
            </a:r>
            <a:r>
              <a:rPr sz="800" spc="-5" dirty="0">
                <a:latin typeface="Calibri"/>
                <a:cs typeface="Calibri"/>
              </a:rPr>
              <a:t>of that</a:t>
            </a:r>
            <a:r>
              <a:rPr sz="800" spc="6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place.</a:t>
            </a:r>
          </a:p>
        </p:txBody>
      </p:sp>
      <p:sp>
        <p:nvSpPr>
          <p:cNvPr id="44" name="object 8"/>
          <p:cNvSpPr txBox="1"/>
          <p:nvPr/>
        </p:nvSpPr>
        <p:spPr>
          <a:xfrm>
            <a:off x="3182239" y="9095740"/>
            <a:ext cx="1454785" cy="4001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lang="en-GB" sz="2600" spc="130" dirty="0" smtClean="0">
                <a:latin typeface="Calibri"/>
                <a:cs typeface="Calibri"/>
              </a:rPr>
              <a:t>Five</a:t>
            </a:r>
            <a:endParaRPr sz="2600" dirty="0">
              <a:latin typeface="Calibri"/>
              <a:cs typeface="Calibri"/>
            </a:endParaRPr>
          </a:p>
        </p:txBody>
      </p:sp>
      <p:sp>
        <p:nvSpPr>
          <p:cNvPr id="45" name="object 6"/>
          <p:cNvSpPr/>
          <p:nvPr/>
        </p:nvSpPr>
        <p:spPr>
          <a:xfrm>
            <a:off x="3042920" y="9095740"/>
            <a:ext cx="1734185" cy="509778"/>
          </a:xfrm>
          <a:custGeom>
            <a:avLst/>
            <a:gdLst/>
            <a:ahLst/>
            <a:cxnLst/>
            <a:rect l="l" t="t" r="r" b="b"/>
            <a:pathLst>
              <a:path w="1734185" h="567054">
                <a:moveTo>
                  <a:pt x="0" y="567054"/>
                </a:moveTo>
                <a:lnTo>
                  <a:pt x="1734184" y="567054"/>
                </a:lnTo>
                <a:lnTo>
                  <a:pt x="1734184" y="0"/>
                </a:lnTo>
                <a:lnTo>
                  <a:pt x="0" y="0"/>
                </a:lnTo>
                <a:lnTo>
                  <a:pt x="0" y="567054"/>
                </a:lnTo>
                <a:close/>
              </a:path>
            </a:pathLst>
          </a:custGeom>
          <a:ln w="38099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75432" y="502919"/>
            <a:ext cx="1626108" cy="4389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056254" y="438784"/>
            <a:ext cx="1664970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95250">
              <a:lnSpc>
                <a:spcPct val="100000"/>
              </a:lnSpc>
              <a:spcBef>
                <a:spcPts val="270"/>
              </a:spcBef>
            </a:pPr>
            <a:r>
              <a:rPr sz="3000" spc="110" dirty="0"/>
              <a:t>Addition</a:t>
            </a:r>
            <a:endParaRPr sz="3000" dirty="0"/>
          </a:p>
        </p:txBody>
      </p:sp>
      <p:sp>
        <p:nvSpPr>
          <p:cNvPr id="10" name="object 10"/>
          <p:cNvSpPr/>
          <p:nvPr/>
        </p:nvSpPr>
        <p:spPr>
          <a:xfrm>
            <a:off x="3075432" y="9086088"/>
            <a:ext cx="1627632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056889" y="9020682"/>
            <a:ext cx="1665605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9369" rIns="0" bIns="0" rtlCol="0">
            <a:spAutoFit/>
          </a:bodyPr>
          <a:lstStyle/>
          <a:p>
            <a:pPr marL="225425">
              <a:lnSpc>
                <a:spcPct val="100000"/>
              </a:lnSpc>
              <a:spcBef>
                <a:spcPts val="309"/>
              </a:spcBef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0" dirty="0">
                <a:latin typeface="Calibri"/>
                <a:cs typeface="Calibri"/>
              </a:rPr>
              <a:t> </a:t>
            </a:r>
            <a:r>
              <a:rPr sz="2600" spc="150" dirty="0">
                <a:latin typeface="Calibri"/>
                <a:cs typeface="Calibri"/>
              </a:rPr>
              <a:t>Six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88263" y="6051803"/>
            <a:ext cx="6690359" cy="2743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60069" y="5977153"/>
            <a:ext cx="6746875" cy="289179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65" dirty="0">
                <a:latin typeface="Calibri"/>
                <a:cs typeface="Calibri"/>
              </a:rPr>
              <a:t> </a:t>
            </a:r>
            <a:r>
              <a:rPr sz="1200" b="1" u="heavy" spc="-5" dirty="0">
                <a:latin typeface="Calibri"/>
                <a:cs typeface="Calibri"/>
              </a:rPr>
              <a:t>Vocabulary</a:t>
            </a:r>
            <a:endParaRPr sz="1200">
              <a:latin typeface="Calibri"/>
              <a:cs typeface="Calibri"/>
            </a:endParaRPr>
          </a:p>
          <a:p>
            <a:pPr marL="148590" marR="143510" indent="-1905" algn="ctr">
              <a:lnSpc>
                <a:spcPct val="109800"/>
              </a:lnSpc>
            </a:pPr>
            <a:r>
              <a:rPr sz="1200" dirty="0">
                <a:latin typeface="Calibri"/>
                <a:cs typeface="Calibri"/>
              </a:rPr>
              <a:t>Add, more, </a:t>
            </a:r>
            <a:r>
              <a:rPr sz="1200" spc="-5" dirty="0">
                <a:latin typeface="Calibri"/>
                <a:cs typeface="Calibri"/>
              </a:rPr>
              <a:t>plus, and, make, altogether, total, equal to, equals, the same </a:t>
            </a:r>
            <a:r>
              <a:rPr sz="1200" spc="-10" dirty="0">
                <a:latin typeface="Calibri"/>
                <a:cs typeface="Calibri"/>
              </a:rPr>
              <a:t>as, </a:t>
            </a:r>
            <a:r>
              <a:rPr sz="1200" spc="-5" dirty="0">
                <a:latin typeface="Calibri"/>
                <a:cs typeface="Calibri"/>
              </a:rPr>
              <a:t>double, most, count on,  numberline, sum, tens, units, partition, addition, </a:t>
            </a:r>
            <a:r>
              <a:rPr sz="1200" dirty="0">
                <a:latin typeface="Calibri"/>
                <a:cs typeface="Calibri"/>
              </a:rPr>
              <a:t>column, </a:t>
            </a:r>
            <a:r>
              <a:rPr sz="1200" spc="-5" dirty="0">
                <a:latin typeface="Calibri"/>
                <a:cs typeface="Calibri"/>
              </a:rPr>
              <a:t>tens boundary, hundreds boundary, </a:t>
            </a:r>
            <a:r>
              <a:rPr sz="1200" spc="-10" dirty="0">
                <a:latin typeface="Calibri"/>
                <a:cs typeface="Calibri"/>
              </a:rPr>
              <a:t>increase,  </a:t>
            </a:r>
            <a:r>
              <a:rPr sz="1200" dirty="0">
                <a:latin typeface="Calibri"/>
                <a:cs typeface="Calibri"/>
              </a:rPr>
              <a:t>vertical, carry, expanded, </a:t>
            </a:r>
            <a:r>
              <a:rPr sz="1200" spc="-5" dirty="0">
                <a:latin typeface="Calibri"/>
                <a:cs typeface="Calibri"/>
              </a:rPr>
              <a:t>compact, thousands, hundreds, digits, inverse, decimal </a:t>
            </a:r>
            <a:r>
              <a:rPr sz="1200" dirty="0">
                <a:latin typeface="Calibri"/>
                <a:cs typeface="Calibri"/>
              </a:rPr>
              <a:t>place, decimal </a:t>
            </a:r>
            <a:r>
              <a:rPr sz="1200" spc="-5" dirty="0">
                <a:latin typeface="Calibri"/>
                <a:cs typeface="Calibri"/>
              </a:rPr>
              <a:t>point,  tenths, hundredths, thousandths,</a:t>
            </a:r>
            <a:r>
              <a:rPr sz="1200" dirty="0">
                <a:latin typeface="Calibri"/>
                <a:cs typeface="Calibri"/>
              </a:rPr>
              <a:t> </a:t>
            </a:r>
            <a:r>
              <a:rPr sz="1200" i="1" spc="-5" dirty="0">
                <a:latin typeface="Calibri"/>
                <a:cs typeface="Calibri"/>
              </a:rPr>
              <a:t>integer</a:t>
            </a:r>
            <a:endParaRPr sz="12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140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90" dirty="0">
                <a:latin typeface="Calibri"/>
                <a:cs typeface="Calibri"/>
              </a:rPr>
              <a:t> </a:t>
            </a:r>
            <a:r>
              <a:rPr sz="1200" b="1" u="heavy" dirty="0">
                <a:latin typeface="Calibri"/>
                <a:cs typeface="Calibri"/>
              </a:rPr>
              <a:t>Skills</a:t>
            </a:r>
            <a:endParaRPr sz="1200">
              <a:latin typeface="Calibri"/>
              <a:cs typeface="Calibri"/>
            </a:endParaRPr>
          </a:p>
          <a:p>
            <a:pPr marL="548005" marR="153670" indent="-228600">
              <a:lnSpc>
                <a:spcPct val="109200"/>
              </a:lnSpc>
              <a:spcBef>
                <a:spcPts val="7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Solve problems mentally, including those with mixed operations and </a:t>
            </a:r>
            <a:r>
              <a:rPr sz="1200" dirty="0">
                <a:latin typeface="Calibri"/>
                <a:cs typeface="Calibri"/>
              </a:rPr>
              <a:t>large </a:t>
            </a:r>
            <a:r>
              <a:rPr sz="1200" spc="-5" dirty="0">
                <a:latin typeface="Calibri"/>
                <a:cs typeface="Calibri"/>
              </a:rPr>
              <a:t>numbers, using </a:t>
            </a:r>
            <a:r>
              <a:rPr sz="1200" dirty="0">
                <a:latin typeface="Calibri"/>
                <a:cs typeface="Calibri"/>
              </a:rPr>
              <a:t>all </a:t>
            </a:r>
            <a:r>
              <a:rPr sz="1200" spc="-5" dirty="0">
                <a:latin typeface="Calibri"/>
                <a:cs typeface="Calibri"/>
              </a:rPr>
              <a:t>the  </a:t>
            </a:r>
            <a:r>
              <a:rPr sz="1200" dirty="0">
                <a:latin typeface="Calibri"/>
                <a:cs typeface="Calibri"/>
              </a:rPr>
              <a:t>mental </a:t>
            </a:r>
            <a:r>
              <a:rPr sz="1200" spc="-5" dirty="0">
                <a:latin typeface="Calibri"/>
                <a:cs typeface="Calibri"/>
              </a:rPr>
              <a:t>strategies learnt </a:t>
            </a:r>
            <a:r>
              <a:rPr sz="1200" spc="-1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previous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years.</a:t>
            </a:r>
            <a:endParaRPr sz="1200">
              <a:latin typeface="Calibri"/>
              <a:cs typeface="Calibri"/>
            </a:endParaRPr>
          </a:p>
          <a:p>
            <a:pPr marL="583565" indent="-264160">
              <a:lnSpc>
                <a:spcPct val="100000"/>
              </a:lnSpc>
              <a:spcBef>
                <a:spcPts val="215"/>
              </a:spcBef>
              <a:buFont typeface="Symbol"/>
              <a:buChar char=""/>
              <a:tabLst>
                <a:tab pos="582930" algn="l"/>
                <a:tab pos="584200" algn="l"/>
              </a:tabLst>
            </a:pPr>
            <a:r>
              <a:rPr sz="1200" spc="-5" dirty="0">
                <a:latin typeface="Calibri"/>
                <a:cs typeface="Calibri"/>
              </a:rPr>
              <a:t>Solve multi step problems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context, deciding which operations and methods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use,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Use estimation to check answers </a:t>
            </a:r>
            <a:r>
              <a:rPr sz="1200" dirty="0">
                <a:latin typeface="Calibri"/>
                <a:cs typeface="Calibri"/>
              </a:rPr>
              <a:t>to a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calculation.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Read, </a:t>
            </a:r>
            <a:r>
              <a:rPr sz="1200" spc="-5" dirty="0">
                <a:latin typeface="Calibri"/>
                <a:cs typeface="Calibri"/>
              </a:rPr>
              <a:t>write order and compare </a:t>
            </a:r>
            <a:r>
              <a:rPr sz="1200" dirty="0">
                <a:latin typeface="Calibri"/>
                <a:cs typeface="Calibri"/>
              </a:rPr>
              <a:t>numbers to 10 </a:t>
            </a:r>
            <a:r>
              <a:rPr sz="1200" spc="-5" dirty="0">
                <a:latin typeface="Calibri"/>
                <a:cs typeface="Calibri"/>
              </a:rPr>
              <a:t>million and understand </a:t>
            </a:r>
            <a:r>
              <a:rPr sz="1200" dirty="0">
                <a:latin typeface="Calibri"/>
                <a:cs typeface="Calibri"/>
              </a:rPr>
              <a:t>the value </a:t>
            </a:r>
            <a:r>
              <a:rPr sz="1200" spc="-5" dirty="0">
                <a:latin typeface="Calibri"/>
                <a:cs typeface="Calibri"/>
              </a:rPr>
              <a:t>of each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digit.</a:t>
            </a:r>
            <a:endParaRPr sz="1200">
              <a:latin typeface="Calibri"/>
              <a:cs typeface="Calibri"/>
            </a:endParaRPr>
          </a:p>
          <a:p>
            <a:pPr marL="319405">
              <a:lnSpc>
                <a:spcPct val="100000"/>
              </a:lnSpc>
              <a:spcBef>
                <a:spcPts val="204"/>
              </a:spcBef>
              <a:tabLst>
                <a:tab pos="548005" algn="l"/>
              </a:tabLst>
            </a:pPr>
            <a:r>
              <a:rPr sz="1200" dirty="0">
                <a:latin typeface="Symbol"/>
                <a:cs typeface="Symbol"/>
              </a:rPr>
              <a:t></a:t>
            </a:r>
            <a:r>
              <a:rPr sz="1200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Calibri"/>
                <a:cs typeface="Calibri"/>
              </a:rPr>
              <a:t>Round any </a:t>
            </a:r>
            <a:r>
              <a:rPr sz="1200" spc="-5" dirty="0">
                <a:latin typeface="Calibri"/>
                <a:cs typeface="Calibri"/>
              </a:rPr>
              <a:t>whole number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the nearest </a:t>
            </a:r>
            <a:r>
              <a:rPr sz="1200" dirty="0">
                <a:latin typeface="Calibri"/>
                <a:cs typeface="Calibri"/>
              </a:rPr>
              <a:t>10, 100, 1000, 10 </a:t>
            </a:r>
            <a:r>
              <a:rPr sz="1200" spc="-5" dirty="0">
                <a:latin typeface="Calibri"/>
                <a:cs typeface="Calibri"/>
              </a:rPr>
              <a:t>000, 100 </a:t>
            </a:r>
            <a:r>
              <a:rPr sz="1200" dirty="0">
                <a:latin typeface="Calibri"/>
                <a:cs typeface="Calibri"/>
              </a:rPr>
              <a:t>000, 1 000 000 </a:t>
            </a:r>
            <a:r>
              <a:rPr sz="1200" spc="-5" dirty="0">
                <a:latin typeface="Calibri"/>
                <a:cs typeface="Calibri"/>
              </a:rPr>
              <a:t>or </a:t>
            </a:r>
            <a:r>
              <a:rPr sz="1200" dirty="0">
                <a:latin typeface="Calibri"/>
                <a:cs typeface="Calibri"/>
              </a:rPr>
              <a:t>10 000</a:t>
            </a:r>
            <a:r>
              <a:rPr sz="1200" spc="-6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000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Round decimal </a:t>
            </a:r>
            <a:r>
              <a:rPr sz="1200" spc="-5" dirty="0">
                <a:latin typeface="Calibri"/>
                <a:cs typeface="Calibri"/>
              </a:rPr>
              <a:t>numbers </a:t>
            </a:r>
            <a:r>
              <a:rPr sz="1200" dirty="0">
                <a:latin typeface="Calibri"/>
                <a:cs typeface="Calibri"/>
              </a:rPr>
              <a:t>to the </a:t>
            </a:r>
            <a:r>
              <a:rPr sz="1200" spc="-5" dirty="0">
                <a:latin typeface="Calibri"/>
                <a:cs typeface="Calibri"/>
              </a:rPr>
              <a:t>nearest whole</a:t>
            </a:r>
            <a:r>
              <a:rPr sz="1200" spc="-8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number.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50163" y="1235963"/>
            <a:ext cx="6688835" cy="9707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21334" y="1161414"/>
            <a:ext cx="6746875" cy="111887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0160"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Adding </a:t>
            </a:r>
            <a:r>
              <a:rPr sz="1400" b="1" u="heavy" spc="-5" dirty="0">
                <a:latin typeface="Calibri"/>
                <a:cs typeface="Calibri"/>
              </a:rPr>
              <a:t>several </a:t>
            </a:r>
            <a:r>
              <a:rPr sz="1400" b="1" u="heavy" dirty="0">
                <a:latin typeface="Calibri"/>
                <a:cs typeface="Calibri"/>
              </a:rPr>
              <a:t>numbers </a:t>
            </a:r>
            <a:r>
              <a:rPr sz="1400" b="1" u="heavy" spc="-5" dirty="0">
                <a:latin typeface="Calibri"/>
                <a:cs typeface="Calibri"/>
              </a:rPr>
              <a:t>with an increasing </a:t>
            </a:r>
            <a:r>
              <a:rPr sz="1400" b="1" u="heavy" dirty="0">
                <a:latin typeface="Calibri"/>
                <a:cs typeface="Calibri"/>
              </a:rPr>
              <a:t>level of complexity</a:t>
            </a:r>
            <a:endParaRPr sz="1400">
              <a:latin typeface="Calibri"/>
              <a:cs typeface="Calibri"/>
            </a:endParaRPr>
          </a:p>
          <a:p>
            <a:pPr marL="123189" marR="115570" indent="-3175" algn="ctr">
              <a:lnSpc>
                <a:spcPct val="109600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6 children need to </a:t>
            </a:r>
            <a:r>
              <a:rPr sz="1400" spc="-5" dirty="0">
                <a:latin typeface="Calibri"/>
                <a:cs typeface="Calibri"/>
              </a:rPr>
              <a:t>use </a:t>
            </a:r>
            <a:r>
              <a:rPr sz="1400" dirty="0">
                <a:latin typeface="Calibri"/>
                <a:cs typeface="Calibri"/>
              </a:rPr>
              <a:t>all </a:t>
            </a:r>
            <a:r>
              <a:rPr sz="1400" spc="-5" dirty="0">
                <a:latin typeface="Calibri"/>
                <a:cs typeface="Calibri"/>
              </a:rPr>
              <a:t>the previous adding skills developed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add several  numbers </a:t>
            </a:r>
            <a:r>
              <a:rPr sz="1400" dirty="0">
                <a:latin typeface="Calibri"/>
                <a:cs typeface="Calibri"/>
              </a:rPr>
              <a:t>with a variety </a:t>
            </a:r>
            <a:r>
              <a:rPr sz="1400" spc="-5" dirty="0">
                <a:latin typeface="Calibri"/>
                <a:cs typeface="Calibri"/>
              </a:rPr>
              <a:t>of different decimal places. Many of these </a:t>
            </a:r>
            <a:r>
              <a:rPr sz="1400" dirty="0">
                <a:latin typeface="Calibri"/>
                <a:cs typeface="Calibri"/>
              </a:rPr>
              <a:t>problems will </a:t>
            </a:r>
            <a:r>
              <a:rPr sz="1400" spc="-5" dirty="0">
                <a:latin typeface="Calibri"/>
                <a:cs typeface="Calibri"/>
              </a:rPr>
              <a:t>be </a:t>
            </a:r>
            <a:r>
              <a:rPr sz="1400" dirty="0">
                <a:latin typeface="Calibri"/>
                <a:cs typeface="Calibri"/>
              </a:rPr>
              <a:t>in </a:t>
            </a:r>
            <a:r>
              <a:rPr sz="1400" spc="-5" dirty="0">
                <a:latin typeface="Calibri"/>
                <a:cs typeface="Calibri"/>
              </a:rPr>
              <a:t>the  context of money or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measures.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050925" y="2946780"/>
            <a:ext cx="1705610" cy="134810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36637" y="2932557"/>
            <a:ext cx="1734185" cy="1376680"/>
          </a:xfrm>
          <a:custGeom>
            <a:avLst/>
            <a:gdLst/>
            <a:ahLst/>
            <a:cxnLst/>
            <a:rect l="l" t="t" r="r" b="b"/>
            <a:pathLst>
              <a:path w="1734185" h="1376679">
                <a:moveTo>
                  <a:pt x="0" y="1376680"/>
                </a:moveTo>
                <a:lnTo>
                  <a:pt x="1734185" y="1376680"/>
                </a:lnTo>
                <a:lnTo>
                  <a:pt x="1734185" y="0"/>
                </a:lnTo>
                <a:lnTo>
                  <a:pt x="0" y="0"/>
                </a:lnTo>
                <a:lnTo>
                  <a:pt x="0" y="137668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657792" y="3968559"/>
            <a:ext cx="1746885" cy="114172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752470" y="4006215"/>
            <a:ext cx="1558925" cy="821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9800"/>
              </a:lnSpc>
            </a:pPr>
            <a:r>
              <a:rPr sz="800" spc="-5" dirty="0">
                <a:latin typeface="Calibri"/>
                <a:cs typeface="Calibri"/>
              </a:rPr>
              <a:t>Children need to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their  knowledge of the decimal point to  line up their amounts correctly in the  column. Zeroes should be added to  support </a:t>
            </a:r>
            <a:r>
              <a:rPr sz="800" dirty="0">
                <a:latin typeface="Calibri"/>
                <a:cs typeface="Calibri"/>
              </a:rPr>
              <a:t>place </a:t>
            </a:r>
            <a:r>
              <a:rPr sz="800" spc="-5" dirty="0">
                <a:latin typeface="Calibri"/>
                <a:cs typeface="Calibri"/>
              </a:rPr>
              <a:t>value, showing that  there is no value to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add.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057775" y="3178555"/>
            <a:ext cx="1724025" cy="16103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043423" y="3164332"/>
            <a:ext cx="1752600" cy="1638935"/>
          </a:xfrm>
          <a:custGeom>
            <a:avLst/>
            <a:gdLst/>
            <a:ahLst/>
            <a:cxnLst/>
            <a:rect l="l" t="t" r="r" b="b"/>
            <a:pathLst>
              <a:path w="1752600" h="1638935">
                <a:moveTo>
                  <a:pt x="0" y="1638935"/>
                </a:moveTo>
                <a:lnTo>
                  <a:pt x="1752600" y="1638935"/>
                </a:lnTo>
                <a:lnTo>
                  <a:pt x="1752600" y="0"/>
                </a:lnTo>
                <a:lnTo>
                  <a:pt x="0" y="0"/>
                </a:lnTo>
                <a:lnTo>
                  <a:pt x="0" y="163893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283335" y="4162425"/>
            <a:ext cx="1377950" cy="0"/>
          </a:xfrm>
          <a:custGeom>
            <a:avLst/>
            <a:gdLst/>
            <a:ahLst/>
            <a:cxnLst/>
            <a:rect l="l" t="t" r="r" b="b"/>
            <a:pathLst>
              <a:path w="1377950">
                <a:moveTo>
                  <a:pt x="0" y="0"/>
                </a:moveTo>
                <a:lnTo>
                  <a:pt x="1377950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320857" y="2655760"/>
            <a:ext cx="1746885" cy="56895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4426077" y="2694782"/>
            <a:ext cx="1536065" cy="418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09400"/>
              </a:lnSpc>
            </a:pPr>
            <a:r>
              <a:rPr sz="800" spc="-5" dirty="0">
                <a:latin typeface="Calibri"/>
                <a:cs typeface="Calibri"/>
              </a:rPr>
              <a:t>Children should </a:t>
            </a:r>
            <a:r>
              <a:rPr sz="800" dirty="0">
                <a:latin typeface="Calibri"/>
                <a:cs typeface="Calibri"/>
              </a:rPr>
              <a:t>also </a:t>
            </a:r>
            <a:r>
              <a:rPr sz="800" spc="-5" dirty="0">
                <a:latin typeface="Calibri"/>
                <a:cs typeface="Calibri"/>
              </a:rPr>
              <a:t>continue to add  multiple integers with </a:t>
            </a:r>
            <a:r>
              <a:rPr sz="800" dirty="0">
                <a:latin typeface="Calibri"/>
                <a:cs typeface="Calibri"/>
              </a:rPr>
              <a:t>4 </a:t>
            </a:r>
            <a:r>
              <a:rPr sz="800" spc="-5" dirty="0">
                <a:latin typeface="Calibri"/>
                <a:cs typeface="Calibri"/>
              </a:rPr>
              <a:t>digits </a:t>
            </a:r>
            <a:r>
              <a:rPr sz="800" dirty="0">
                <a:latin typeface="Calibri"/>
                <a:cs typeface="Calibri"/>
              </a:rPr>
              <a:t>or  more.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062854" y="4585208"/>
            <a:ext cx="1596390" cy="0"/>
          </a:xfrm>
          <a:custGeom>
            <a:avLst/>
            <a:gdLst/>
            <a:ahLst/>
            <a:cxnLst/>
            <a:rect l="l" t="t" r="r" b="b"/>
            <a:pathLst>
              <a:path w="1596390">
                <a:moveTo>
                  <a:pt x="0" y="0"/>
                </a:moveTo>
                <a:lnTo>
                  <a:pt x="1596390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392669" y="3048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76200"/>
                </a:moveTo>
                <a:lnTo>
                  <a:pt x="76200" y="76200"/>
                </a:lnTo>
                <a:lnTo>
                  <a:pt x="76200" y="0"/>
                </a:lnTo>
                <a:lnTo>
                  <a:pt x="0" y="0"/>
                </a:lnTo>
                <a:lnTo>
                  <a:pt x="0" y="7620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48000" y="419100"/>
            <a:ext cx="1664970" cy="571500"/>
          </a:xfrm>
          <a:custGeom>
            <a:avLst/>
            <a:gdLst/>
            <a:ahLst/>
            <a:cxnLst/>
            <a:rect l="l" t="t" r="r" b="b"/>
            <a:pathLst>
              <a:path w="1664970" h="571500">
                <a:moveTo>
                  <a:pt x="0" y="571500"/>
                </a:moveTo>
                <a:lnTo>
                  <a:pt x="1664970" y="571500"/>
                </a:lnTo>
                <a:lnTo>
                  <a:pt x="1664970" y="0"/>
                </a:lnTo>
                <a:lnTo>
                  <a:pt x="0" y="0"/>
                </a:lnTo>
                <a:lnTo>
                  <a:pt x="0" y="571500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67811" y="484631"/>
            <a:ext cx="1626108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166998" y="476504"/>
            <a:ext cx="1423035" cy="3581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55" dirty="0">
                <a:latin typeface="Calibri"/>
                <a:cs typeface="Calibri"/>
              </a:rPr>
              <a:t>Subtrac</a:t>
            </a:r>
            <a:r>
              <a:rPr sz="2200" spc="45" dirty="0">
                <a:latin typeface="Calibri"/>
                <a:cs typeface="Calibri"/>
              </a:rPr>
              <a:t>t</a:t>
            </a:r>
            <a:r>
              <a:rPr sz="2200" spc="35" dirty="0">
                <a:latin typeface="Calibri"/>
                <a:cs typeface="Calibri"/>
              </a:rPr>
              <a:t>i</a:t>
            </a:r>
            <a:r>
              <a:rPr sz="2200" spc="80" dirty="0">
                <a:latin typeface="Calibri"/>
                <a:cs typeface="Calibri"/>
              </a:rPr>
              <a:t>o</a:t>
            </a:r>
            <a:r>
              <a:rPr sz="2200" spc="55" dirty="0">
                <a:latin typeface="Calibri"/>
                <a:cs typeface="Calibri"/>
              </a:rPr>
              <a:t>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075432" y="9090659"/>
            <a:ext cx="1627632" cy="4373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056889" y="9025305"/>
            <a:ext cx="1665605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111125">
              <a:lnSpc>
                <a:spcPct val="100000"/>
              </a:lnSpc>
              <a:spcBef>
                <a:spcPts val="310"/>
              </a:spcBef>
            </a:pPr>
            <a:r>
              <a:rPr sz="2800" spc="105" dirty="0">
                <a:latin typeface="Calibri"/>
                <a:cs typeface="Calibri"/>
              </a:rPr>
              <a:t>Year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One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85216" y="1235963"/>
            <a:ext cx="6688835" cy="9707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56259" y="1161414"/>
            <a:ext cx="6746875" cy="111887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Subtracting from </a:t>
            </a:r>
            <a:r>
              <a:rPr sz="1400" b="1" u="heavy" dirty="0">
                <a:latin typeface="Calibri"/>
                <a:cs typeface="Calibri"/>
              </a:rPr>
              <a:t>numbers </a:t>
            </a:r>
            <a:r>
              <a:rPr sz="1400" b="1" u="heavy" spc="-10" dirty="0">
                <a:latin typeface="Calibri"/>
                <a:cs typeface="Calibri"/>
              </a:rPr>
              <a:t>up </a:t>
            </a:r>
            <a:r>
              <a:rPr sz="1400" b="1" u="heavy" dirty="0">
                <a:latin typeface="Calibri"/>
                <a:cs typeface="Calibri"/>
              </a:rPr>
              <a:t>to </a:t>
            </a:r>
            <a:r>
              <a:rPr sz="1400" b="1" u="heavy" spc="-10" dirty="0">
                <a:latin typeface="Calibri"/>
                <a:cs typeface="Calibri"/>
              </a:rPr>
              <a:t>20</a:t>
            </a:r>
            <a:endParaRPr sz="1400">
              <a:latin typeface="Calibri"/>
              <a:cs typeface="Calibri"/>
            </a:endParaRPr>
          </a:p>
          <a:p>
            <a:pPr marL="186055" marR="162560" indent="-16510" algn="ctr">
              <a:lnSpc>
                <a:spcPct val="109600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1, </a:t>
            </a: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use numberlines, objects and visual models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understand  </a:t>
            </a:r>
            <a:r>
              <a:rPr sz="1400" dirty="0">
                <a:latin typeface="Calibri"/>
                <a:cs typeface="Calibri"/>
              </a:rPr>
              <a:t>subtraction as taking away </a:t>
            </a:r>
            <a:r>
              <a:rPr sz="1400" spc="-5" dirty="0">
                <a:latin typeface="Calibri"/>
                <a:cs typeface="Calibri"/>
              </a:rPr>
              <a:t>but </a:t>
            </a:r>
            <a:r>
              <a:rPr sz="1400" dirty="0">
                <a:latin typeface="Calibri"/>
                <a:cs typeface="Calibri"/>
              </a:rPr>
              <a:t>also as the difference </a:t>
            </a:r>
            <a:r>
              <a:rPr sz="1400" spc="-5" dirty="0">
                <a:latin typeface="Calibri"/>
                <a:cs typeface="Calibri"/>
              </a:rPr>
              <a:t>between </a:t>
            </a:r>
            <a:r>
              <a:rPr sz="1400" dirty="0">
                <a:latin typeface="Calibri"/>
                <a:cs typeface="Calibri"/>
              </a:rPr>
              <a:t>or </a:t>
            </a:r>
            <a:r>
              <a:rPr sz="1400" spc="-5" dirty="0">
                <a:latin typeface="Calibri"/>
                <a:cs typeface="Calibri"/>
              </a:rPr>
              <a:t>distance between </a:t>
            </a:r>
            <a:r>
              <a:rPr sz="1400" spc="5" dirty="0">
                <a:latin typeface="Calibri"/>
                <a:cs typeface="Calibri"/>
              </a:rPr>
              <a:t>two  </a:t>
            </a:r>
            <a:r>
              <a:rPr sz="1400" spc="-5" dirty="0">
                <a:latin typeface="Calibri"/>
                <a:cs typeface="Calibri"/>
              </a:rPr>
              <a:t>numbers.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79119" y="6475476"/>
            <a:ext cx="6690359" cy="23164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51180" y="6401104"/>
            <a:ext cx="6746875" cy="246507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65" dirty="0">
                <a:latin typeface="Calibri"/>
                <a:cs typeface="Calibri"/>
              </a:rPr>
              <a:t> </a:t>
            </a:r>
            <a:r>
              <a:rPr sz="1200" b="1" u="heavy" spc="-5" dirty="0">
                <a:latin typeface="Calibri"/>
                <a:cs typeface="Calibri"/>
              </a:rPr>
              <a:t>Vocabulary</a:t>
            </a:r>
            <a:endParaRPr sz="1200">
              <a:latin typeface="Calibri"/>
              <a:cs typeface="Calibri"/>
            </a:endParaRPr>
          </a:p>
          <a:p>
            <a:pPr marL="264795" marR="260350" indent="4445">
              <a:lnSpc>
                <a:spcPts val="1580"/>
              </a:lnSpc>
              <a:spcBef>
                <a:spcPts val="65"/>
              </a:spcBef>
            </a:pPr>
            <a:r>
              <a:rPr sz="1200" dirty="0">
                <a:latin typeface="Calibri"/>
                <a:cs typeface="Calibri"/>
              </a:rPr>
              <a:t>Equal </a:t>
            </a:r>
            <a:r>
              <a:rPr sz="1200" spc="-5" dirty="0">
                <a:latin typeface="Calibri"/>
                <a:cs typeface="Calibri"/>
              </a:rPr>
              <a:t>to, take, take away, </a:t>
            </a:r>
            <a:r>
              <a:rPr sz="1200" dirty="0">
                <a:latin typeface="Calibri"/>
                <a:cs typeface="Calibri"/>
              </a:rPr>
              <a:t>less, </a:t>
            </a:r>
            <a:r>
              <a:rPr sz="1200" spc="-5" dirty="0">
                <a:latin typeface="Calibri"/>
                <a:cs typeface="Calibri"/>
              </a:rPr>
              <a:t>minus, subtract, leaves, distance between, </a:t>
            </a:r>
            <a:r>
              <a:rPr sz="1200" dirty="0">
                <a:latin typeface="Calibri"/>
                <a:cs typeface="Calibri"/>
              </a:rPr>
              <a:t>difference </a:t>
            </a:r>
            <a:r>
              <a:rPr sz="1200" spc="-5" dirty="0">
                <a:latin typeface="Calibri"/>
                <a:cs typeface="Calibri"/>
              </a:rPr>
              <a:t>between, </a:t>
            </a:r>
            <a:r>
              <a:rPr sz="1200" spc="-10" dirty="0">
                <a:latin typeface="Calibri"/>
                <a:cs typeface="Calibri"/>
              </a:rPr>
              <a:t>how  </a:t>
            </a:r>
            <a:r>
              <a:rPr sz="1200" dirty="0">
                <a:latin typeface="Calibri"/>
                <a:cs typeface="Calibri"/>
              </a:rPr>
              <a:t>many </a:t>
            </a:r>
            <a:r>
              <a:rPr sz="1200" spc="-5" dirty="0">
                <a:latin typeface="Calibri"/>
                <a:cs typeface="Calibri"/>
              </a:rPr>
              <a:t>more, how </a:t>
            </a:r>
            <a:r>
              <a:rPr sz="1200" dirty="0">
                <a:latin typeface="Calibri"/>
                <a:cs typeface="Calibri"/>
              </a:rPr>
              <a:t>many </a:t>
            </a:r>
            <a:r>
              <a:rPr sz="1200" spc="-5" dirty="0">
                <a:latin typeface="Calibri"/>
                <a:cs typeface="Calibri"/>
              </a:rPr>
              <a:t>fewer/less than, most, least, count back, how many left, how much </a:t>
            </a:r>
            <a:r>
              <a:rPr sz="1200" dirty="0">
                <a:latin typeface="Calibri"/>
                <a:cs typeface="Calibri"/>
              </a:rPr>
              <a:t>less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is_?</a:t>
            </a:r>
            <a:endParaRPr sz="12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65"/>
              </a:spcBef>
            </a:pPr>
            <a:r>
              <a:rPr sz="1200" b="1" u="heavy" spc="-5" dirty="0">
                <a:latin typeface="Calibri"/>
                <a:cs typeface="Calibri"/>
              </a:rPr>
              <a:t>Key</a:t>
            </a:r>
            <a:r>
              <a:rPr sz="1200" b="1" u="heavy" spc="-90" dirty="0">
                <a:latin typeface="Calibri"/>
                <a:cs typeface="Calibri"/>
              </a:rPr>
              <a:t> </a:t>
            </a:r>
            <a:r>
              <a:rPr sz="1200" b="1" u="heavy" dirty="0">
                <a:latin typeface="Calibri"/>
                <a:cs typeface="Calibri"/>
              </a:rPr>
              <a:t>Skills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15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Given a </a:t>
            </a:r>
            <a:r>
              <a:rPr sz="1200" spc="-5" dirty="0">
                <a:latin typeface="Calibri"/>
                <a:cs typeface="Calibri"/>
              </a:rPr>
              <a:t>number, say one </a:t>
            </a:r>
            <a:r>
              <a:rPr sz="1200" dirty="0">
                <a:latin typeface="Calibri"/>
                <a:cs typeface="Calibri"/>
              </a:rPr>
              <a:t>more </a:t>
            </a:r>
            <a:r>
              <a:rPr sz="1200" spc="-5" dirty="0">
                <a:latin typeface="Calibri"/>
                <a:cs typeface="Calibri"/>
              </a:rPr>
              <a:t>or </a:t>
            </a:r>
            <a:r>
              <a:rPr sz="1200" dirty="0">
                <a:latin typeface="Calibri"/>
                <a:cs typeface="Calibri"/>
              </a:rPr>
              <a:t>one</a:t>
            </a:r>
            <a:r>
              <a:rPr sz="1200" spc="-9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less.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Count to and over 100, forward and </a:t>
            </a:r>
            <a:r>
              <a:rPr sz="1200" dirty="0">
                <a:latin typeface="Calibri"/>
                <a:cs typeface="Calibri"/>
              </a:rPr>
              <a:t>back </a:t>
            </a:r>
            <a:r>
              <a:rPr sz="1200" spc="-5" dirty="0">
                <a:latin typeface="Calibri"/>
                <a:cs typeface="Calibri"/>
              </a:rPr>
              <a:t>from any </a:t>
            </a:r>
            <a:r>
              <a:rPr sz="1200" dirty="0">
                <a:latin typeface="Calibri"/>
                <a:cs typeface="Calibri"/>
              </a:rPr>
              <a:t>number in 1s.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Represent and use subtraction </a:t>
            </a:r>
            <a:r>
              <a:rPr sz="1200" dirty="0">
                <a:latin typeface="Calibri"/>
                <a:cs typeface="Calibri"/>
              </a:rPr>
              <a:t>facts to 20 </a:t>
            </a:r>
            <a:r>
              <a:rPr sz="1200" spc="-5" dirty="0">
                <a:latin typeface="Calibri"/>
                <a:cs typeface="Calibri"/>
              </a:rPr>
              <a:t>and within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20.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Subtract with one digit and </a:t>
            </a:r>
            <a:r>
              <a:rPr sz="1200" dirty="0">
                <a:latin typeface="Calibri"/>
                <a:cs typeface="Calibri"/>
              </a:rPr>
              <a:t>2 </a:t>
            </a:r>
            <a:r>
              <a:rPr sz="1200" spc="-5" dirty="0">
                <a:latin typeface="Calibri"/>
                <a:cs typeface="Calibri"/>
              </a:rPr>
              <a:t>digit numbers </a:t>
            </a:r>
            <a:r>
              <a:rPr sz="1200" dirty="0">
                <a:latin typeface="Calibri"/>
                <a:cs typeface="Calibri"/>
              </a:rPr>
              <a:t>to 20, </a:t>
            </a:r>
            <a:r>
              <a:rPr sz="1200" spc="-5" dirty="0">
                <a:latin typeface="Calibri"/>
                <a:cs typeface="Calibri"/>
              </a:rPr>
              <a:t>including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zero.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spc="-5" dirty="0">
                <a:latin typeface="Calibri"/>
                <a:cs typeface="Calibri"/>
              </a:rPr>
              <a:t>Solve one step problems that involve subtraction using objects, pictures and numbered</a:t>
            </a:r>
            <a:r>
              <a:rPr sz="1200" spc="85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lines.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Read </a:t>
            </a:r>
            <a:r>
              <a:rPr sz="1200" spc="-5" dirty="0">
                <a:latin typeface="Calibri"/>
                <a:cs typeface="Calibri"/>
              </a:rPr>
              <a:t>and write numbers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100 </a:t>
            </a:r>
            <a:r>
              <a:rPr sz="1200" dirty="0">
                <a:latin typeface="Calibri"/>
                <a:cs typeface="Calibri"/>
              </a:rPr>
              <a:t>in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5" dirty="0">
                <a:latin typeface="Calibri"/>
                <a:cs typeface="Calibri"/>
              </a:rPr>
              <a:t>numerals.</a:t>
            </a:r>
            <a:endParaRPr sz="12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Write </a:t>
            </a:r>
            <a:r>
              <a:rPr sz="1200" spc="-5" dirty="0">
                <a:latin typeface="Calibri"/>
                <a:cs typeface="Calibri"/>
              </a:rPr>
              <a:t>numbers </a:t>
            </a:r>
            <a:r>
              <a:rPr sz="1200" dirty="0">
                <a:latin typeface="Calibri"/>
                <a:cs typeface="Calibri"/>
              </a:rPr>
              <a:t>in </a:t>
            </a:r>
            <a:r>
              <a:rPr sz="1200" spc="-5" dirty="0">
                <a:latin typeface="Calibri"/>
                <a:cs typeface="Calibri"/>
              </a:rPr>
              <a:t>words </a:t>
            </a:r>
            <a:r>
              <a:rPr sz="1200" dirty="0">
                <a:latin typeface="Calibri"/>
                <a:cs typeface="Calibri"/>
              </a:rPr>
              <a:t>to </a:t>
            </a:r>
            <a:r>
              <a:rPr sz="1200" spc="-5" dirty="0">
                <a:latin typeface="Calibri"/>
                <a:cs typeface="Calibri"/>
              </a:rPr>
              <a:t>20s, including correct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spelling.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828164" y="2783077"/>
            <a:ext cx="3521710" cy="95503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813814" y="2768854"/>
            <a:ext cx="3550285" cy="983615"/>
          </a:xfrm>
          <a:custGeom>
            <a:avLst/>
            <a:gdLst/>
            <a:ahLst/>
            <a:cxnLst/>
            <a:rect l="l" t="t" r="r" b="b"/>
            <a:pathLst>
              <a:path w="3550285" h="983614">
                <a:moveTo>
                  <a:pt x="0" y="983615"/>
                </a:moveTo>
                <a:lnTo>
                  <a:pt x="3550285" y="983615"/>
                </a:lnTo>
                <a:lnTo>
                  <a:pt x="3550285" y="0"/>
                </a:lnTo>
                <a:lnTo>
                  <a:pt x="0" y="0"/>
                </a:lnTo>
                <a:lnTo>
                  <a:pt x="0" y="98361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0067" y="2478722"/>
            <a:ext cx="2110740" cy="71882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36523" y="2529078"/>
            <a:ext cx="1916430" cy="273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For 7 </a:t>
            </a:r>
            <a:r>
              <a:rPr sz="800" spc="-5" dirty="0">
                <a:latin typeface="Calibri"/>
                <a:cs typeface="Calibri"/>
              </a:rPr>
              <a:t>take </a:t>
            </a:r>
            <a:r>
              <a:rPr sz="800" dirty="0">
                <a:latin typeface="Calibri"/>
                <a:cs typeface="Calibri"/>
              </a:rPr>
              <a:t>away 4, </a:t>
            </a:r>
            <a:r>
              <a:rPr sz="800" spc="-5" dirty="0">
                <a:latin typeface="Calibri"/>
                <a:cs typeface="Calibri"/>
              </a:rPr>
              <a:t>the child </a:t>
            </a:r>
            <a:r>
              <a:rPr sz="800" dirty="0">
                <a:latin typeface="Calibri"/>
                <a:cs typeface="Calibri"/>
              </a:rPr>
              <a:t>would </a:t>
            </a:r>
            <a:r>
              <a:rPr sz="800" spc="-5" dirty="0">
                <a:latin typeface="Calibri"/>
                <a:cs typeface="Calibri"/>
              </a:rPr>
              <a:t>start</a:t>
            </a:r>
            <a:r>
              <a:rPr sz="800" spc="-4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on</a:t>
            </a:r>
            <a:endParaRPr sz="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85"/>
              </a:spcBef>
            </a:pPr>
            <a:r>
              <a:rPr sz="800" spc="-5" dirty="0">
                <a:latin typeface="Calibri"/>
                <a:cs typeface="Calibri"/>
              </a:rPr>
              <a:t>the numberline </a:t>
            </a:r>
            <a:r>
              <a:rPr sz="800" spc="5" dirty="0">
                <a:latin typeface="Calibri"/>
                <a:cs typeface="Calibri"/>
              </a:rPr>
              <a:t>at </a:t>
            </a:r>
            <a:r>
              <a:rPr sz="800" dirty="0">
                <a:latin typeface="Calibri"/>
                <a:cs typeface="Calibri"/>
              </a:rPr>
              <a:t>7 and </a:t>
            </a:r>
            <a:r>
              <a:rPr sz="800" spc="-5" dirty="0">
                <a:latin typeface="Calibri"/>
                <a:cs typeface="Calibri"/>
              </a:rPr>
              <a:t>count </a:t>
            </a:r>
            <a:r>
              <a:rPr sz="800" dirty="0">
                <a:latin typeface="Calibri"/>
                <a:cs typeface="Calibri"/>
              </a:rPr>
              <a:t>back 4 </a:t>
            </a:r>
            <a:r>
              <a:rPr sz="800" spc="-5" dirty="0">
                <a:latin typeface="Calibri"/>
                <a:cs typeface="Calibri"/>
              </a:rPr>
              <a:t>in</a:t>
            </a:r>
            <a:r>
              <a:rPr sz="800" spc="-7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ones.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50188" y="2796158"/>
            <a:ext cx="148717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This would </a:t>
            </a:r>
            <a:r>
              <a:rPr sz="800" dirty="0">
                <a:latin typeface="Calibri"/>
                <a:cs typeface="Calibri"/>
              </a:rPr>
              <a:t>give </a:t>
            </a:r>
            <a:r>
              <a:rPr sz="800" spc="-5" dirty="0">
                <a:latin typeface="Calibri"/>
                <a:cs typeface="Calibri"/>
              </a:rPr>
              <a:t>them the answer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3.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440362" y="2396807"/>
            <a:ext cx="1864995" cy="8001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604128" y="2434833"/>
            <a:ext cx="1539875" cy="687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1270" algn="ctr">
              <a:lnSpc>
                <a:spcPct val="109800"/>
              </a:lnSpc>
            </a:pPr>
            <a:r>
              <a:rPr sz="800" spc="-5" dirty="0">
                <a:latin typeface="Calibri"/>
                <a:cs typeface="Calibri"/>
              </a:rPr>
              <a:t>Hundred squares, number tracks,  counting objects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real </a:t>
            </a:r>
            <a:r>
              <a:rPr sz="800" spc="-10" dirty="0">
                <a:latin typeface="Calibri"/>
                <a:cs typeface="Calibri"/>
              </a:rPr>
              <a:t>life </a:t>
            </a:r>
            <a:r>
              <a:rPr sz="800" spc="-5" dirty="0">
                <a:latin typeface="Calibri"/>
                <a:cs typeface="Calibri"/>
              </a:rPr>
              <a:t>objects  should all </a:t>
            </a:r>
            <a:r>
              <a:rPr sz="800" dirty="0">
                <a:latin typeface="Calibri"/>
                <a:cs typeface="Calibri"/>
              </a:rPr>
              <a:t>be </a:t>
            </a:r>
            <a:r>
              <a:rPr sz="800" spc="-5" dirty="0">
                <a:latin typeface="Calibri"/>
                <a:cs typeface="Calibri"/>
              </a:rPr>
              <a:t>used </a:t>
            </a:r>
            <a:r>
              <a:rPr sz="800" dirty="0">
                <a:latin typeface="Calibri"/>
                <a:cs typeface="Calibri"/>
              </a:rPr>
              <a:t>as </a:t>
            </a:r>
            <a:r>
              <a:rPr sz="800" spc="-5" dirty="0">
                <a:latin typeface="Calibri"/>
                <a:cs typeface="Calibri"/>
              </a:rPr>
              <a:t>well to explore  subtraction in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variety of practical  contexts.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298315" y="4295775"/>
            <a:ext cx="2073910" cy="96964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283964" y="4281423"/>
            <a:ext cx="2102485" cy="998219"/>
          </a:xfrm>
          <a:custGeom>
            <a:avLst/>
            <a:gdLst/>
            <a:ahLst/>
            <a:cxnLst/>
            <a:rect l="l" t="t" r="r" b="b"/>
            <a:pathLst>
              <a:path w="2102485" h="998220">
                <a:moveTo>
                  <a:pt x="0" y="998220"/>
                </a:moveTo>
                <a:lnTo>
                  <a:pt x="2102485" y="998220"/>
                </a:lnTo>
                <a:lnTo>
                  <a:pt x="2102485" y="0"/>
                </a:lnTo>
                <a:lnTo>
                  <a:pt x="0" y="0"/>
                </a:lnTo>
                <a:lnTo>
                  <a:pt x="0" y="998220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222692" y="4402010"/>
            <a:ext cx="3174999" cy="71882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343913" y="4440920"/>
            <a:ext cx="2931795" cy="553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540" algn="ctr">
              <a:lnSpc>
                <a:spcPct val="109700"/>
              </a:lnSpc>
            </a:pP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answer problems such as </a:t>
            </a:r>
            <a:r>
              <a:rPr sz="800" dirty="0">
                <a:latin typeface="Calibri"/>
                <a:cs typeface="Calibri"/>
              </a:rPr>
              <a:t>how many </a:t>
            </a:r>
            <a:r>
              <a:rPr sz="800" spc="-5" dirty="0">
                <a:latin typeface="Calibri"/>
                <a:cs typeface="Calibri"/>
              </a:rPr>
              <a:t>more is </a:t>
            </a:r>
            <a:r>
              <a:rPr sz="800" dirty="0">
                <a:latin typeface="Calibri"/>
                <a:cs typeface="Calibri"/>
              </a:rPr>
              <a:t>7 </a:t>
            </a:r>
            <a:r>
              <a:rPr sz="800" spc="-5" dirty="0">
                <a:latin typeface="Calibri"/>
                <a:cs typeface="Calibri"/>
              </a:rPr>
              <a:t>than </a:t>
            </a:r>
            <a:r>
              <a:rPr sz="800" dirty="0">
                <a:latin typeface="Calibri"/>
                <a:cs typeface="Calibri"/>
              </a:rPr>
              <a:t>4 or what </a:t>
            </a:r>
            <a:r>
              <a:rPr sz="800" spc="-5" dirty="0">
                <a:latin typeface="Calibri"/>
                <a:cs typeface="Calibri"/>
              </a:rPr>
              <a:t>is the  difference between </a:t>
            </a:r>
            <a:r>
              <a:rPr sz="800" dirty="0">
                <a:latin typeface="Calibri"/>
                <a:cs typeface="Calibri"/>
              </a:rPr>
              <a:t>7 </a:t>
            </a:r>
            <a:r>
              <a:rPr sz="800" spc="-5" dirty="0">
                <a:latin typeface="Calibri"/>
                <a:cs typeface="Calibri"/>
              </a:rPr>
              <a:t>and </a:t>
            </a:r>
            <a:r>
              <a:rPr sz="800" dirty="0">
                <a:latin typeface="Calibri"/>
                <a:cs typeface="Calibri"/>
              </a:rPr>
              <a:t>4, </a:t>
            </a:r>
            <a:r>
              <a:rPr sz="800" spc="-5" dirty="0">
                <a:latin typeface="Calibri"/>
                <a:cs typeface="Calibri"/>
              </a:rPr>
              <a:t>cubes should be </a:t>
            </a:r>
            <a:r>
              <a:rPr sz="800" dirty="0">
                <a:latin typeface="Calibri"/>
                <a:cs typeface="Calibri"/>
              </a:rPr>
              <a:t>made </a:t>
            </a:r>
            <a:r>
              <a:rPr sz="800" spc="-5" dirty="0">
                <a:latin typeface="Calibri"/>
                <a:cs typeface="Calibri"/>
              </a:rPr>
              <a:t>into </a:t>
            </a:r>
            <a:r>
              <a:rPr sz="800" dirty="0">
                <a:latin typeface="Calibri"/>
                <a:cs typeface="Calibri"/>
              </a:rPr>
              <a:t>rods </a:t>
            </a:r>
            <a:r>
              <a:rPr sz="800" spc="-5" dirty="0">
                <a:latin typeface="Calibri"/>
                <a:cs typeface="Calibri"/>
              </a:rPr>
              <a:t>so  children </a:t>
            </a:r>
            <a:r>
              <a:rPr sz="800" dirty="0">
                <a:latin typeface="Calibri"/>
                <a:cs typeface="Calibri"/>
              </a:rPr>
              <a:t>can </a:t>
            </a:r>
            <a:r>
              <a:rPr sz="800" spc="-5" dirty="0">
                <a:latin typeface="Calibri"/>
                <a:cs typeface="Calibri"/>
              </a:rPr>
              <a:t>see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problem visually. This method </a:t>
            </a:r>
            <a:r>
              <a:rPr sz="800" dirty="0">
                <a:latin typeface="Calibri"/>
                <a:cs typeface="Calibri"/>
              </a:rPr>
              <a:t>can </a:t>
            </a:r>
            <a:r>
              <a:rPr sz="800" spc="-5" dirty="0">
                <a:latin typeface="Calibri"/>
                <a:cs typeface="Calibri"/>
              </a:rPr>
              <a:t>also be used to  answer ‘find the distance’</a:t>
            </a:r>
            <a:r>
              <a:rPr sz="800" spc="3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problems.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178367" y="5604192"/>
            <a:ext cx="3174999" cy="55498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275077" y="5641721"/>
            <a:ext cx="2978785" cy="420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080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Mental subtraction is equally important in year </a:t>
            </a:r>
            <a:r>
              <a:rPr sz="800" dirty="0">
                <a:latin typeface="Calibri"/>
                <a:cs typeface="Calibri"/>
              </a:rPr>
              <a:t>2 and </a:t>
            </a:r>
            <a:r>
              <a:rPr sz="800" spc="-5" dirty="0">
                <a:latin typeface="Calibri"/>
                <a:cs typeface="Calibri"/>
              </a:rPr>
              <a:t>children should  practice recalling subtraction facts up to and within </a:t>
            </a:r>
            <a:r>
              <a:rPr sz="800" dirty="0">
                <a:latin typeface="Calibri"/>
                <a:cs typeface="Calibri"/>
              </a:rPr>
              <a:t>10 and 20. In </a:t>
            </a:r>
            <a:r>
              <a:rPr sz="800" spc="-5" dirty="0">
                <a:latin typeface="Calibri"/>
                <a:cs typeface="Calibri"/>
              </a:rPr>
              <a:t>year </a:t>
            </a:r>
            <a:r>
              <a:rPr sz="800" dirty="0">
                <a:latin typeface="Calibri"/>
                <a:cs typeface="Calibri"/>
              </a:rPr>
              <a:t>1  </a:t>
            </a:r>
            <a:r>
              <a:rPr sz="800" spc="-5" dirty="0">
                <a:latin typeface="Calibri"/>
                <a:cs typeface="Calibri"/>
              </a:rPr>
              <a:t>children should </a:t>
            </a:r>
            <a:r>
              <a:rPr sz="800" dirty="0">
                <a:latin typeface="Calibri"/>
                <a:cs typeface="Calibri"/>
              </a:rPr>
              <a:t>also </a:t>
            </a:r>
            <a:r>
              <a:rPr sz="800" spc="-5" dirty="0">
                <a:latin typeface="Calibri"/>
                <a:cs typeface="Calibri"/>
              </a:rPr>
              <a:t>be taught about subtracting</a:t>
            </a:r>
            <a:r>
              <a:rPr sz="800" spc="2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zero.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48154" y="4227195"/>
            <a:ext cx="1507363" cy="7880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33804" y="4212844"/>
            <a:ext cx="1536065" cy="816610"/>
          </a:xfrm>
          <a:custGeom>
            <a:avLst/>
            <a:gdLst/>
            <a:ahLst/>
            <a:cxnLst/>
            <a:rect l="l" t="t" r="r" b="b"/>
            <a:pathLst>
              <a:path w="1536064" h="816610">
                <a:moveTo>
                  <a:pt x="0" y="816610"/>
                </a:moveTo>
                <a:lnTo>
                  <a:pt x="1535938" y="816610"/>
                </a:lnTo>
                <a:lnTo>
                  <a:pt x="1535938" y="0"/>
                </a:lnTo>
                <a:lnTo>
                  <a:pt x="0" y="0"/>
                </a:lnTo>
                <a:lnTo>
                  <a:pt x="0" y="81661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78479" y="9092183"/>
            <a:ext cx="1627632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058795" y="9027032"/>
            <a:ext cx="1665605" cy="567055"/>
          </a:xfrm>
          <a:prstGeom prst="rect">
            <a:avLst/>
          </a:prstGeom>
          <a:ln w="38099">
            <a:solidFill>
              <a:srgbClr val="6F2F9F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97155">
              <a:lnSpc>
                <a:spcPct val="100000"/>
              </a:lnSpc>
              <a:spcBef>
                <a:spcPts val="310"/>
              </a:spcBef>
            </a:pPr>
            <a:r>
              <a:rPr sz="2800" spc="105" dirty="0">
                <a:latin typeface="Calibri"/>
                <a:cs typeface="Calibri"/>
              </a:rPr>
              <a:t>Year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sz="2800" spc="35" dirty="0">
                <a:latin typeface="Calibri"/>
                <a:cs typeface="Calibri"/>
              </a:rPr>
              <a:t>Two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50163" y="6355079"/>
            <a:ext cx="6690359" cy="2482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21969" y="6281204"/>
            <a:ext cx="6746875" cy="263080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29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7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165100" marR="144145" algn="ctr">
              <a:lnSpc>
                <a:spcPct val="110000"/>
              </a:lnSpc>
            </a:pPr>
            <a:r>
              <a:rPr sz="1100" spc="-5" dirty="0">
                <a:latin typeface="Calibri"/>
                <a:cs typeface="Calibri"/>
              </a:rPr>
              <a:t>Equal </a:t>
            </a:r>
            <a:r>
              <a:rPr sz="1100" dirty="0">
                <a:latin typeface="Calibri"/>
                <a:cs typeface="Calibri"/>
              </a:rPr>
              <a:t>to, </a:t>
            </a:r>
            <a:r>
              <a:rPr sz="1100" spc="-5" dirty="0">
                <a:latin typeface="Calibri"/>
                <a:cs typeface="Calibri"/>
              </a:rPr>
              <a:t>take, take </a:t>
            </a:r>
            <a:r>
              <a:rPr sz="1100" dirty="0">
                <a:latin typeface="Calibri"/>
                <a:cs typeface="Calibri"/>
              </a:rPr>
              <a:t>away, </a:t>
            </a:r>
            <a:r>
              <a:rPr sz="1100" spc="-5" dirty="0">
                <a:latin typeface="Calibri"/>
                <a:cs typeface="Calibri"/>
              </a:rPr>
              <a:t>less, </a:t>
            </a:r>
            <a:r>
              <a:rPr sz="1100" dirty="0">
                <a:latin typeface="Calibri"/>
                <a:cs typeface="Calibri"/>
              </a:rPr>
              <a:t>minus, </a:t>
            </a:r>
            <a:r>
              <a:rPr sz="1100" spc="-5" dirty="0">
                <a:latin typeface="Calibri"/>
                <a:cs typeface="Calibri"/>
              </a:rPr>
              <a:t>subtract, leaves, distance between, difference </a:t>
            </a:r>
            <a:r>
              <a:rPr sz="1100" dirty="0">
                <a:latin typeface="Calibri"/>
                <a:cs typeface="Calibri"/>
              </a:rPr>
              <a:t>between, </a:t>
            </a:r>
            <a:r>
              <a:rPr sz="1100" spc="-5" dirty="0">
                <a:latin typeface="Calibri"/>
                <a:cs typeface="Calibri"/>
              </a:rPr>
              <a:t>how </a:t>
            </a:r>
            <a:r>
              <a:rPr sz="1100" dirty="0">
                <a:latin typeface="Calibri"/>
                <a:cs typeface="Calibri"/>
              </a:rPr>
              <a:t>many more,  how many </a:t>
            </a:r>
            <a:r>
              <a:rPr sz="1100" spc="-5" dirty="0">
                <a:latin typeface="Calibri"/>
                <a:cs typeface="Calibri"/>
              </a:rPr>
              <a:t>fewer/less than, most, </a:t>
            </a:r>
            <a:r>
              <a:rPr sz="1100" dirty="0">
                <a:latin typeface="Calibri"/>
                <a:cs typeface="Calibri"/>
              </a:rPr>
              <a:t>least, </a:t>
            </a:r>
            <a:r>
              <a:rPr sz="1100" spc="-5" dirty="0">
                <a:latin typeface="Calibri"/>
                <a:cs typeface="Calibri"/>
              </a:rPr>
              <a:t>count back, how </a:t>
            </a:r>
            <a:r>
              <a:rPr sz="1100" dirty="0">
                <a:latin typeface="Calibri"/>
                <a:cs typeface="Calibri"/>
              </a:rPr>
              <a:t>many </a:t>
            </a:r>
            <a:r>
              <a:rPr sz="1100" spc="-5" dirty="0">
                <a:latin typeface="Calibri"/>
                <a:cs typeface="Calibri"/>
              </a:rPr>
              <a:t>left, how </a:t>
            </a:r>
            <a:r>
              <a:rPr sz="1100" dirty="0">
                <a:latin typeface="Calibri"/>
                <a:cs typeface="Calibri"/>
              </a:rPr>
              <a:t>much </a:t>
            </a:r>
            <a:r>
              <a:rPr sz="1100" spc="-5" dirty="0">
                <a:latin typeface="Calibri"/>
                <a:cs typeface="Calibri"/>
              </a:rPr>
              <a:t>less is_?, </a:t>
            </a:r>
            <a:r>
              <a:rPr sz="1100" i="1" dirty="0">
                <a:latin typeface="Calibri"/>
                <a:cs typeface="Calibri"/>
              </a:rPr>
              <a:t>count </a:t>
            </a:r>
            <a:r>
              <a:rPr sz="1100" i="1" spc="-5" dirty="0">
                <a:latin typeface="Calibri"/>
                <a:cs typeface="Calibri"/>
              </a:rPr>
              <a:t>on, strategy,  </a:t>
            </a:r>
            <a:r>
              <a:rPr sz="1100" i="1" dirty="0">
                <a:latin typeface="Calibri"/>
                <a:cs typeface="Calibri"/>
              </a:rPr>
              <a:t>partition, </a:t>
            </a:r>
            <a:r>
              <a:rPr sz="1100" i="1" spc="-5" dirty="0">
                <a:latin typeface="Calibri"/>
                <a:cs typeface="Calibri"/>
              </a:rPr>
              <a:t>tens,</a:t>
            </a:r>
            <a:r>
              <a:rPr sz="1100" i="1" spc="-65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units</a:t>
            </a:r>
            <a:endParaRPr sz="11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12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Recognise the </a:t>
            </a:r>
            <a:r>
              <a:rPr sz="1100" spc="-5" dirty="0">
                <a:latin typeface="Calibri"/>
                <a:cs typeface="Calibri"/>
              </a:rPr>
              <a:t>place </a:t>
            </a:r>
            <a:r>
              <a:rPr sz="1100" dirty="0">
                <a:latin typeface="Calibri"/>
                <a:cs typeface="Calibri"/>
              </a:rPr>
              <a:t>value of </a:t>
            </a:r>
            <a:r>
              <a:rPr sz="1100" spc="-5" dirty="0">
                <a:latin typeface="Calibri"/>
                <a:cs typeface="Calibri"/>
              </a:rPr>
              <a:t>each digit </a:t>
            </a:r>
            <a:r>
              <a:rPr sz="1100" dirty="0">
                <a:latin typeface="Calibri"/>
                <a:cs typeface="Calibri"/>
              </a:rPr>
              <a:t>in a 2 </a:t>
            </a:r>
            <a:r>
              <a:rPr sz="1100" spc="-5" dirty="0">
                <a:latin typeface="Calibri"/>
                <a:cs typeface="Calibri"/>
              </a:rPr>
              <a:t>digit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number.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Recall and </a:t>
            </a:r>
            <a:r>
              <a:rPr sz="1100" spc="-5" dirty="0">
                <a:latin typeface="Calibri"/>
                <a:cs typeface="Calibri"/>
              </a:rPr>
              <a:t>use subtraction facts to </a:t>
            </a:r>
            <a:r>
              <a:rPr sz="1100" dirty="0">
                <a:latin typeface="Calibri"/>
                <a:cs typeface="Calibri"/>
              </a:rPr>
              <a:t>20 </a:t>
            </a:r>
            <a:r>
              <a:rPr sz="1100" spc="-5" dirty="0">
                <a:latin typeface="Calibri"/>
                <a:cs typeface="Calibri"/>
              </a:rPr>
              <a:t>fluently, use </a:t>
            </a:r>
            <a:r>
              <a:rPr sz="1100" dirty="0">
                <a:latin typeface="Calibri"/>
                <a:cs typeface="Calibri"/>
              </a:rPr>
              <a:t>to derive </a:t>
            </a:r>
            <a:r>
              <a:rPr sz="1100" spc="-5" dirty="0">
                <a:latin typeface="Calibri"/>
                <a:cs typeface="Calibri"/>
              </a:rPr>
              <a:t>related facts to</a:t>
            </a:r>
            <a:r>
              <a:rPr sz="1100" spc="5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100.</a:t>
            </a:r>
            <a:endParaRPr sz="1100">
              <a:latin typeface="Calibri"/>
              <a:cs typeface="Calibri"/>
            </a:endParaRPr>
          </a:p>
          <a:p>
            <a:pPr marL="548005" marR="298450" indent="-228600">
              <a:lnSpc>
                <a:spcPct val="110000"/>
              </a:lnSpc>
              <a:spcBef>
                <a:spcPts val="45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Subtract using objects, images, 100 squares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mentally including </a:t>
            </a:r>
            <a:r>
              <a:rPr sz="1100" dirty="0">
                <a:latin typeface="Calibri"/>
                <a:cs typeface="Calibri"/>
              </a:rPr>
              <a:t>a </a:t>
            </a:r>
            <a:r>
              <a:rPr sz="1100" spc="-5" dirty="0">
                <a:latin typeface="Calibri"/>
                <a:cs typeface="Calibri"/>
              </a:rPr>
              <a:t>two digit number </a:t>
            </a:r>
            <a:r>
              <a:rPr sz="1100" dirty="0">
                <a:latin typeface="Calibri"/>
                <a:cs typeface="Calibri"/>
              </a:rPr>
              <a:t>and ones, a </a:t>
            </a:r>
            <a:r>
              <a:rPr sz="1100" spc="-5" dirty="0">
                <a:latin typeface="Calibri"/>
                <a:cs typeface="Calibri"/>
              </a:rPr>
              <a:t>two  digit number </a:t>
            </a:r>
            <a:r>
              <a:rPr sz="1100" dirty="0">
                <a:latin typeface="Calibri"/>
                <a:cs typeface="Calibri"/>
              </a:rPr>
              <a:t>and 10s and </a:t>
            </a:r>
            <a:r>
              <a:rPr sz="1100" spc="-5" dirty="0">
                <a:latin typeface="Calibri"/>
                <a:cs typeface="Calibri"/>
              </a:rPr>
              <a:t>two </a:t>
            </a:r>
            <a:r>
              <a:rPr sz="1100" dirty="0">
                <a:latin typeface="Calibri"/>
                <a:cs typeface="Calibri"/>
              </a:rPr>
              <a:t>2 </a:t>
            </a:r>
            <a:r>
              <a:rPr sz="1100" spc="-5" dirty="0">
                <a:latin typeface="Calibri"/>
                <a:cs typeface="Calibri"/>
              </a:rPr>
              <a:t>digit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numbers.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Understand and </a:t>
            </a:r>
            <a:r>
              <a:rPr sz="1100" spc="-5" dirty="0">
                <a:latin typeface="Calibri"/>
                <a:cs typeface="Calibri"/>
              </a:rPr>
              <a:t>show that </a:t>
            </a:r>
            <a:r>
              <a:rPr sz="1100" dirty="0">
                <a:latin typeface="Calibri"/>
                <a:cs typeface="Calibri"/>
              </a:rPr>
              <a:t>subtraction calculations </a:t>
            </a:r>
            <a:r>
              <a:rPr sz="1100" spc="-5" dirty="0">
                <a:latin typeface="Calibri"/>
                <a:cs typeface="Calibri"/>
              </a:rPr>
              <a:t>cannot be done </a:t>
            </a:r>
            <a:r>
              <a:rPr sz="1100" dirty="0">
                <a:latin typeface="Calibri"/>
                <a:cs typeface="Calibri"/>
              </a:rPr>
              <a:t>in any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order.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Use </a:t>
            </a:r>
            <a:r>
              <a:rPr sz="1100" spc="-5" dirty="0">
                <a:latin typeface="Calibri"/>
                <a:cs typeface="Calibri"/>
              </a:rPr>
              <a:t>the </a:t>
            </a:r>
            <a:r>
              <a:rPr sz="1100" dirty="0">
                <a:latin typeface="Calibri"/>
                <a:cs typeface="Calibri"/>
              </a:rPr>
              <a:t>inverse </a:t>
            </a:r>
            <a:r>
              <a:rPr sz="1100" spc="-5" dirty="0">
                <a:latin typeface="Calibri"/>
                <a:cs typeface="Calibri"/>
              </a:rPr>
              <a:t>relationship  </a:t>
            </a:r>
            <a:r>
              <a:rPr sz="1100" dirty="0">
                <a:latin typeface="Calibri"/>
                <a:cs typeface="Calibri"/>
              </a:rPr>
              <a:t>between + and – to check </a:t>
            </a:r>
            <a:r>
              <a:rPr sz="1100" spc="-5" dirty="0">
                <a:latin typeface="Calibri"/>
                <a:cs typeface="Calibri"/>
              </a:rPr>
              <a:t>calculations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solve missing </a:t>
            </a:r>
            <a:r>
              <a:rPr sz="1100" dirty="0">
                <a:latin typeface="Calibri"/>
                <a:cs typeface="Calibri"/>
              </a:rPr>
              <a:t>number</a:t>
            </a:r>
            <a:r>
              <a:rPr sz="1100" spc="3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problems.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simple subtraction problems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context using written </a:t>
            </a:r>
            <a:r>
              <a:rPr sz="1100" dirty="0">
                <a:latin typeface="Calibri"/>
                <a:cs typeface="Calibri"/>
              </a:rPr>
              <a:t>and mental</a:t>
            </a:r>
            <a:r>
              <a:rPr sz="1100" spc="4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methods.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Read and </a:t>
            </a:r>
            <a:r>
              <a:rPr sz="1100" spc="-5" dirty="0">
                <a:latin typeface="Calibri"/>
                <a:cs typeface="Calibri"/>
              </a:rPr>
              <a:t>write numbers </a:t>
            </a:r>
            <a:r>
              <a:rPr sz="1100" dirty="0">
                <a:latin typeface="Calibri"/>
                <a:cs typeface="Calibri"/>
              </a:rPr>
              <a:t>to at </a:t>
            </a:r>
            <a:r>
              <a:rPr sz="1100" spc="-5" dirty="0">
                <a:latin typeface="Calibri"/>
                <a:cs typeface="Calibri"/>
              </a:rPr>
              <a:t>least 100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numerals and</a:t>
            </a:r>
            <a:r>
              <a:rPr sz="1100" dirty="0">
                <a:latin typeface="Calibri"/>
                <a:cs typeface="Calibri"/>
              </a:rPr>
              <a:t> words.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064510" y="448309"/>
            <a:ext cx="1664970" cy="571500"/>
          </a:xfrm>
          <a:custGeom>
            <a:avLst/>
            <a:gdLst/>
            <a:ahLst/>
            <a:cxnLst/>
            <a:rect l="l" t="t" r="r" b="b"/>
            <a:pathLst>
              <a:path w="1664970" h="571500">
                <a:moveTo>
                  <a:pt x="0" y="571500"/>
                </a:moveTo>
                <a:lnTo>
                  <a:pt x="1664969" y="571500"/>
                </a:lnTo>
                <a:lnTo>
                  <a:pt x="1664969" y="0"/>
                </a:lnTo>
                <a:lnTo>
                  <a:pt x="0" y="0"/>
                </a:lnTo>
                <a:lnTo>
                  <a:pt x="0" y="571500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083051" y="513587"/>
            <a:ext cx="1627631" cy="4419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183763" y="505459"/>
            <a:ext cx="1423035" cy="3581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55" dirty="0">
                <a:latin typeface="Calibri"/>
                <a:cs typeface="Calibri"/>
              </a:rPr>
              <a:t>Subtrac</a:t>
            </a:r>
            <a:r>
              <a:rPr sz="2200" spc="45" dirty="0">
                <a:latin typeface="Calibri"/>
                <a:cs typeface="Calibri"/>
              </a:rPr>
              <a:t>t</a:t>
            </a:r>
            <a:r>
              <a:rPr sz="2200" spc="35" dirty="0">
                <a:latin typeface="Calibri"/>
                <a:cs typeface="Calibri"/>
              </a:rPr>
              <a:t>i</a:t>
            </a:r>
            <a:r>
              <a:rPr sz="2200" spc="80" dirty="0">
                <a:latin typeface="Calibri"/>
                <a:cs typeface="Calibri"/>
              </a:rPr>
              <a:t>o</a:t>
            </a:r>
            <a:r>
              <a:rPr sz="2200" spc="55" dirty="0">
                <a:latin typeface="Calibri"/>
                <a:cs typeface="Calibri"/>
              </a:rPr>
              <a:t>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33400" y="1234439"/>
            <a:ext cx="6690359" cy="98297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05459" y="1159510"/>
            <a:ext cx="6746875" cy="113220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400" b="1" u="heavy" dirty="0">
                <a:latin typeface="Calibri"/>
                <a:cs typeface="Calibri"/>
              </a:rPr>
              <a:t>Focus: </a:t>
            </a:r>
            <a:r>
              <a:rPr sz="1400" b="1" u="heavy" spc="-5" dirty="0">
                <a:latin typeface="Calibri"/>
                <a:cs typeface="Calibri"/>
              </a:rPr>
              <a:t>Subtracting </a:t>
            </a:r>
            <a:r>
              <a:rPr sz="1400" b="1" u="heavy" dirty="0">
                <a:latin typeface="Calibri"/>
                <a:cs typeface="Calibri"/>
              </a:rPr>
              <a:t>with 2 </a:t>
            </a:r>
            <a:r>
              <a:rPr sz="1400" b="1" u="heavy" spc="-5" dirty="0">
                <a:latin typeface="Calibri"/>
                <a:cs typeface="Calibri"/>
              </a:rPr>
              <a:t>digit</a:t>
            </a:r>
            <a:r>
              <a:rPr sz="1400" b="1" u="heavy" spc="-75" dirty="0">
                <a:latin typeface="Calibri"/>
                <a:cs typeface="Calibri"/>
              </a:rPr>
              <a:t> </a:t>
            </a:r>
            <a:r>
              <a:rPr sz="1400" b="1" u="heavy" dirty="0">
                <a:latin typeface="Calibri"/>
                <a:cs typeface="Calibri"/>
              </a:rPr>
              <a:t>numbers</a:t>
            </a:r>
            <a:endParaRPr sz="1400">
              <a:latin typeface="Calibri"/>
              <a:cs typeface="Calibri"/>
            </a:endParaRPr>
          </a:p>
          <a:p>
            <a:pPr marL="161925" marR="147320" indent="8890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2 children will </a:t>
            </a:r>
            <a:r>
              <a:rPr sz="1400" spc="-5" dirty="0">
                <a:latin typeface="Calibri"/>
                <a:cs typeface="Calibri"/>
              </a:rPr>
              <a:t>start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use blank </a:t>
            </a:r>
            <a:r>
              <a:rPr sz="1400" dirty="0">
                <a:latin typeface="Calibri"/>
                <a:cs typeface="Calibri"/>
              </a:rPr>
              <a:t>numberlines to </a:t>
            </a:r>
            <a:r>
              <a:rPr sz="1400" spc="-5" dirty="0">
                <a:latin typeface="Calibri"/>
                <a:cs typeface="Calibri"/>
              </a:rPr>
              <a:t>subtract by </a:t>
            </a:r>
            <a:r>
              <a:rPr sz="1400" dirty="0">
                <a:latin typeface="Calibri"/>
                <a:cs typeface="Calibri"/>
              </a:rPr>
              <a:t>counting </a:t>
            </a:r>
            <a:r>
              <a:rPr sz="1400" spc="-5" dirty="0">
                <a:latin typeface="Calibri"/>
                <a:cs typeface="Calibri"/>
              </a:rPr>
              <a:t>back </a:t>
            </a:r>
            <a:r>
              <a:rPr sz="1400" dirty="0">
                <a:latin typeface="Calibri"/>
                <a:cs typeface="Calibri"/>
              </a:rPr>
              <a:t>which  will </a:t>
            </a:r>
            <a:r>
              <a:rPr sz="1400" spc="-5" dirty="0">
                <a:latin typeface="Calibri"/>
                <a:cs typeface="Calibri"/>
              </a:rPr>
              <a:t>greatly support </a:t>
            </a:r>
            <a:r>
              <a:rPr sz="1400" dirty="0">
                <a:latin typeface="Calibri"/>
                <a:cs typeface="Calibri"/>
              </a:rPr>
              <a:t>the </a:t>
            </a:r>
            <a:r>
              <a:rPr sz="1400" spc="-5" dirty="0">
                <a:latin typeface="Calibri"/>
                <a:cs typeface="Calibri"/>
              </a:rPr>
              <a:t>development </a:t>
            </a:r>
            <a:r>
              <a:rPr sz="1400" dirty="0">
                <a:latin typeface="Calibri"/>
                <a:cs typeface="Calibri"/>
              </a:rPr>
              <a:t>of mental subtraction skills. Base 10 is also a </a:t>
            </a:r>
            <a:r>
              <a:rPr sz="1400" spc="-25" dirty="0">
                <a:latin typeface="Calibri"/>
                <a:cs typeface="Calibri"/>
              </a:rPr>
              <a:t>super  </a:t>
            </a:r>
            <a:r>
              <a:rPr sz="1400" spc="-5" dirty="0">
                <a:latin typeface="Calibri"/>
                <a:cs typeface="Calibri"/>
              </a:rPr>
              <a:t>subtraction </a:t>
            </a:r>
            <a:r>
              <a:rPr sz="1400" dirty="0">
                <a:latin typeface="Calibri"/>
                <a:cs typeface="Calibri"/>
              </a:rPr>
              <a:t>tool </a:t>
            </a:r>
            <a:r>
              <a:rPr sz="1400" spc="-5" dirty="0">
                <a:latin typeface="Calibri"/>
                <a:cs typeface="Calibri"/>
              </a:rPr>
              <a:t>and should be used </a:t>
            </a:r>
            <a:r>
              <a:rPr sz="1400" dirty="0">
                <a:latin typeface="Calibri"/>
                <a:cs typeface="Calibri"/>
              </a:rPr>
              <a:t>alongside </a:t>
            </a:r>
            <a:r>
              <a:rPr sz="1400" spc="-5" dirty="0">
                <a:latin typeface="Calibri"/>
                <a:cs typeface="Calibri"/>
              </a:rPr>
              <a:t>blank numberline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methods.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05459" y="2483485"/>
            <a:ext cx="3070225" cy="777875"/>
          </a:xfrm>
          <a:custGeom>
            <a:avLst/>
            <a:gdLst/>
            <a:ahLst/>
            <a:cxnLst/>
            <a:rect l="l" t="t" r="r" b="b"/>
            <a:pathLst>
              <a:path w="3070225" h="777875">
                <a:moveTo>
                  <a:pt x="0" y="777875"/>
                </a:moveTo>
                <a:lnTo>
                  <a:pt x="3070225" y="777875"/>
                </a:lnTo>
                <a:lnTo>
                  <a:pt x="3070225" y="0"/>
                </a:lnTo>
                <a:lnTo>
                  <a:pt x="0" y="0"/>
                </a:lnTo>
                <a:lnTo>
                  <a:pt x="0" y="77787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19683" y="2543555"/>
            <a:ext cx="3041904" cy="6583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1123" y="2543555"/>
            <a:ext cx="2944367" cy="46177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18744" y="3066288"/>
            <a:ext cx="2871216" cy="29413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97483" y="3062858"/>
            <a:ext cx="129539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24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98600" y="3062858"/>
            <a:ext cx="129539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25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45527" y="3062858"/>
            <a:ext cx="129539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26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47730" y="3062858"/>
            <a:ext cx="129539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27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624809" y="3062858"/>
            <a:ext cx="129539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37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280240" y="3062858"/>
            <a:ext cx="129539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47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3486467" y="2358072"/>
            <a:ext cx="2728595" cy="66230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613530" y="2394843"/>
            <a:ext cx="2475865" cy="554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10100"/>
              </a:lnSpc>
            </a:pPr>
            <a:r>
              <a:rPr sz="800" dirty="0">
                <a:latin typeface="Calibri"/>
                <a:cs typeface="Calibri"/>
              </a:rPr>
              <a:t>For 47 – 23 = 24, </a:t>
            </a:r>
            <a:r>
              <a:rPr sz="800" spc="-5" dirty="0">
                <a:latin typeface="Calibri"/>
                <a:cs typeface="Calibri"/>
              </a:rPr>
              <a:t>children should start by partitioning the  tens number and subtracting that first by counting back in  tens. They will then subtract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units number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subtract  that by counting back in</a:t>
            </a:r>
            <a:r>
              <a:rPr sz="800" spc="-4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1s.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917440" y="3765169"/>
            <a:ext cx="2354325" cy="100901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903089" y="3750817"/>
            <a:ext cx="2383155" cy="1037590"/>
          </a:xfrm>
          <a:custGeom>
            <a:avLst/>
            <a:gdLst/>
            <a:ahLst/>
            <a:cxnLst/>
            <a:rect l="l" t="t" r="r" b="b"/>
            <a:pathLst>
              <a:path w="2383154" h="1037589">
                <a:moveTo>
                  <a:pt x="0" y="1037589"/>
                </a:moveTo>
                <a:lnTo>
                  <a:pt x="2382901" y="1037589"/>
                </a:lnTo>
                <a:lnTo>
                  <a:pt x="2382901" y="0"/>
                </a:lnTo>
                <a:lnTo>
                  <a:pt x="0" y="0"/>
                </a:lnTo>
                <a:lnTo>
                  <a:pt x="0" y="1037589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890327" y="3153473"/>
            <a:ext cx="2181860" cy="7689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4012819" y="3190875"/>
            <a:ext cx="1938655" cy="554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3810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Once children develop their confidence of  counting back they will be able to select more  efficient </a:t>
            </a:r>
            <a:r>
              <a:rPr sz="800" dirty="0">
                <a:latin typeface="Calibri"/>
                <a:cs typeface="Calibri"/>
              </a:rPr>
              <a:t>jumps </a:t>
            </a:r>
            <a:r>
              <a:rPr sz="800" spc="-5" dirty="0">
                <a:latin typeface="Calibri"/>
                <a:cs typeface="Calibri"/>
              </a:rPr>
              <a:t>to solve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problem and will not  have to partition the tens and units</a:t>
            </a:r>
            <a:r>
              <a:rPr sz="800" spc="1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numbers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741545" y="3739515"/>
            <a:ext cx="480059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separately.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3187445" y="3200273"/>
            <a:ext cx="1778000" cy="1392555"/>
          </a:xfrm>
          <a:custGeom>
            <a:avLst/>
            <a:gdLst/>
            <a:ahLst/>
            <a:cxnLst/>
            <a:rect l="l" t="t" r="r" b="b"/>
            <a:pathLst>
              <a:path w="1778000" h="1392554">
                <a:moveTo>
                  <a:pt x="73659" y="0"/>
                </a:moveTo>
                <a:lnTo>
                  <a:pt x="0" y="97154"/>
                </a:lnTo>
                <a:lnTo>
                  <a:pt x="1643888" y="1343787"/>
                </a:lnTo>
                <a:lnTo>
                  <a:pt x="1607058" y="1392301"/>
                </a:lnTo>
                <a:lnTo>
                  <a:pt x="1777873" y="1368805"/>
                </a:lnTo>
                <a:lnTo>
                  <a:pt x="1761068" y="1246631"/>
                </a:lnTo>
                <a:lnTo>
                  <a:pt x="1717548" y="1246631"/>
                </a:lnTo>
                <a:lnTo>
                  <a:pt x="73659" y="0"/>
                </a:lnTo>
                <a:close/>
              </a:path>
              <a:path w="1778000" h="1392554">
                <a:moveTo>
                  <a:pt x="1754378" y="1197990"/>
                </a:moveTo>
                <a:lnTo>
                  <a:pt x="1717548" y="1246631"/>
                </a:lnTo>
                <a:lnTo>
                  <a:pt x="1761068" y="1246631"/>
                </a:lnTo>
                <a:lnTo>
                  <a:pt x="1754378" y="119799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187445" y="3200273"/>
            <a:ext cx="1778000" cy="1392555"/>
          </a:xfrm>
          <a:custGeom>
            <a:avLst/>
            <a:gdLst/>
            <a:ahLst/>
            <a:cxnLst/>
            <a:rect l="l" t="t" r="r" b="b"/>
            <a:pathLst>
              <a:path w="1778000" h="1392554">
                <a:moveTo>
                  <a:pt x="1607058" y="1392301"/>
                </a:moveTo>
                <a:lnTo>
                  <a:pt x="1643888" y="1343787"/>
                </a:lnTo>
                <a:lnTo>
                  <a:pt x="0" y="97154"/>
                </a:lnTo>
                <a:lnTo>
                  <a:pt x="73659" y="0"/>
                </a:lnTo>
                <a:lnTo>
                  <a:pt x="1717548" y="1246631"/>
                </a:lnTo>
                <a:lnTo>
                  <a:pt x="1754378" y="1197990"/>
                </a:lnTo>
                <a:lnTo>
                  <a:pt x="1777873" y="1368805"/>
                </a:lnTo>
                <a:lnTo>
                  <a:pt x="1607058" y="1392301"/>
                </a:lnTo>
                <a:close/>
              </a:path>
            </a:pathLst>
          </a:custGeom>
          <a:ln w="127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03872" y="3507676"/>
            <a:ext cx="2181860" cy="76898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604519" y="3546332"/>
            <a:ext cx="1981200" cy="687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635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Once confident </a:t>
            </a:r>
            <a:r>
              <a:rPr sz="800" dirty="0">
                <a:latin typeface="Calibri"/>
                <a:cs typeface="Calibri"/>
              </a:rPr>
              <a:t>with </a:t>
            </a:r>
            <a:r>
              <a:rPr sz="800" spc="-5" dirty="0">
                <a:latin typeface="Calibri"/>
                <a:cs typeface="Calibri"/>
              </a:rPr>
              <a:t>efficient jumps, children  are ready </a:t>
            </a: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subtract by bridging through </a:t>
            </a:r>
            <a:r>
              <a:rPr sz="800" dirty="0">
                <a:latin typeface="Calibri"/>
                <a:cs typeface="Calibri"/>
              </a:rPr>
              <a:t>10,  </a:t>
            </a:r>
            <a:r>
              <a:rPr sz="800" spc="-5" dirty="0">
                <a:latin typeface="Calibri"/>
                <a:cs typeface="Calibri"/>
              </a:rPr>
              <a:t>again partitioning is very important </a:t>
            </a:r>
            <a:r>
              <a:rPr sz="800" dirty="0">
                <a:latin typeface="Calibri"/>
                <a:cs typeface="Calibri"/>
              </a:rPr>
              <a:t>here </a:t>
            </a:r>
            <a:r>
              <a:rPr sz="800" spc="-5" dirty="0">
                <a:latin typeface="Calibri"/>
                <a:cs typeface="Calibri"/>
              </a:rPr>
              <a:t>and  the children </a:t>
            </a:r>
            <a:r>
              <a:rPr sz="800" dirty="0">
                <a:latin typeface="Calibri"/>
                <a:cs typeface="Calibri"/>
              </a:rPr>
              <a:t>will </a:t>
            </a:r>
            <a:r>
              <a:rPr sz="800" spc="-5" dirty="0">
                <a:latin typeface="Calibri"/>
                <a:cs typeface="Calibri"/>
              </a:rPr>
              <a:t>need </a:t>
            </a: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be </a:t>
            </a:r>
            <a:r>
              <a:rPr sz="800" dirty="0">
                <a:latin typeface="Calibri"/>
                <a:cs typeface="Calibri"/>
              </a:rPr>
              <a:t>very </a:t>
            </a:r>
            <a:r>
              <a:rPr sz="800" spc="-5" dirty="0">
                <a:latin typeface="Calibri"/>
                <a:cs typeface="Calibri"/>
              </a:rPr>
              <a:t>confident with  partitioning in different</a:t>
            </a:r>
            <a:r>
              <a:rPr sz="800" spc="-2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ways.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142360" y="4623434"/>
            <a:ext cx="1792605" cy="377190"/>
          </a:xfrm>
          <a:custGeom>
            <a:avLst/>
            <a:gdLst/>
            <a:ahLst/>
            <a:cxnLst/>
            <a:rect l="l" t="t" r="r" b="b"/>
            <a:pathLst>
              <a:path w="1792604" h="377189">
                <a:moveTo>
                  <a:pt x="80644" y="189484"/>
                </a:moveTo>
                <a:lnTo>
                  <a:pt x="0" y="296290"/>
                </a:lnTo>
                <a:lnTo>
                  <a:pt x="106806" y="376809"/>
                </a:lnTo>
                <a:lnTo>
                  <a:pt x="100330" y="330073"/>
                </a:lnTo>
                <a:lnTo>
                  <a:pt x="771420" y="236347"/>
                </a:lnTo>
                <a:lnTo>
                  <a:pt x="87249" y="236347"/>
                </a:lnTo>
                <a:lnTo>
                  <a:pt x="80644" y="189484"/>
                </a:lnTo>
                <a:close/>
              </a:path>
              <a:path w="1792604" h="377189">
                <a:moveTo>
                  <a:pt x="1779524" y="0"/>
                </a:moveTo>
                <a:lnTo>
                  <a:pt x="87249" y="236347"/>
                </a:lnTo>
                <a:lnTo>
                  <a:pt x="771420" y="236347"/>
                </a:lnTo>
                <a:lnTo>
                  <a:pt x="1792604" y="93725"/>
                </a:lnTo>
                <a:lnTo>
                  <a:pt x="1779524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142360" y="4623434"/>
            <a:ext cx="1792605" cy="377190"/>
          </a:xfrm>
          <a:custGeom>
            <a:avLst/>
            <a:gdLst/>
            <a:ahLst/>
            <a:cxnLst/>
            <a:rect l="l" t="t" r="r" b="b"/>
            <a:pathLst>
              <a:path w="1792604" h="377189">
                <a:moveTo>
                  <a:pt x="106806" y="376809"/>
                </a:moveTo>
                <a:lnTo>
                  <a:pt x="100330" y="330073"/>
                </a:lnTo>
                <a:lnTo>
                  <a:pt x="1792604" y="93725"/>
                </a:lnTo>
                <a:lnTo>
                  <a:pt x="1779524" y="0"/>
                </a:lnTo>
                <a:lnTo>
                  <a:pt x="87249" y="236347"/>
                </a:lnTo>
                <a:lnTo>
                  <a:pt x="80644" y="189484"/>
                </a:lnTo>
                <a:lnTo>
                  <a:pt x="0" y="296290"/>
                </a:lnTo>
                <a:lnTo>
                  <a:pt x="106806" y="376809"/>
                </a:lnTo>
                <a:close/>
              </a:path>
            </a:pathLst>
          </a:custGeom>
          <a:ln w="127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092065" y="5428107"/>
            <a:ext cx="1762760" cy="75755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077714" y="5413883"/>
            <a:ext cx="1791335" cy="786130"/>
          </a:xfrm>
          <a:custGeom>
            <a:avLst/>
            <a:gdLst/>
            <a:ahLst/>
            <a:cxnLst/>
            <a:rect l="l" t="t" r="r" b="b"/>
            <a:pathLst>
              <a:path w="1791334" h="786129">
                <a:moveTo>
                  <a:pt x="0" y="786129"/>
                </a:moveTo>
                <a:lnTo>
                  <a:pt x="1791335" y="786129"/>
                </a:lnTo>
                <a:lnTo>
                  <a:pt x="1791335" y="0"/>
                </a:lnTo>
                <a:lnTo>
                  <a:pt x="0" y="0"/>
                </a:lnTo>
                <a:lnTo>
                  <a:pt x="0" y="786129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62926" y="5039233"/>
            <a:ext cx="4448810" cy="804483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677580" y="5099577"/>
            <a:ext cx="4153535" cy="6873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45" algn="ctr">
              <a:lnSpc>
                <a:spcPct val="100000"/>
              </a:lnSpc>
            </a:pPr>
            <a:r>
              <a:rPr sz="800" b="1" u="sng" spc="-5" dirty="0">
                <a:latin typeface="Calibri"/>
                <a:cs typeface="Calibri"/>
              </a:rPr>
              <a:t>Counting </a:t>
            </a:r>
            <a:r>
              <a:rPr sz="800" b="1" u="sng" dirty="0">
                <a:latin typeface="Calibri"/>
                <a:cs typeface="Calibri"/>
              </a:rPr>
              <a:t>on </a:t>
            </a:r>
            <a:r>
              <a:rPr sz="800" b="1" u="sng" spc="-5" dirty="0">
                <a:latin typeface="Calibri"/>
                <a:cs typeface="Calibri"/>
              </a:rPr>
              <a:t>as </a:t>
            </a:r>
            <a:r>
              <a:rPr sz="800" b="1" u="sng" dirty="0">
                <a:latin typeface="Calibri"/>
                <a:cs typeface="Calibri"/>
              </a:rPr>
              <a:t>a mental</a:t>
            </a:r>
            <a:r>
              <a:rPr sz="800" b="1" u="sng" spc="-65" dirty="0">
                <a:latin typeface="Calibri"/>
                <a:cs typeface="Calibri"/>
              </a:rPr>
              <a:t> </a:t>
            </a:r>
            <a:r>
              <a:rPr sz="800" b="1" u="sng" dirty="0">
                <a:latin typeface="Calibri"/>
                <a:cs typeface="Calibri"/>
              </a:rPr>
              <a:t>method</a:t>
            </a:r>
            <a:endParaRPr sz="800" dirty="0">
              <a:latin typeface="Calibri"/>
              <a:cs typeface="Calibri"/>
            </a:endParaRPr>
          </a:p>
          <a:p>
            <a:pPr marL="12065" marR="5080" algn="ctr">
              <a:lnSpc>
                <a:spcPts val="1060"/>
              </a:lnSpc>
              <a:spcBef>
                <a:spcPts val="35"/>
              </a:spcBef>
            </a:pPr>
            <a:r>
              <a:rPr sz="800" spc="-5" dirty="0">
                <a:latin typeface="Calibri"/>
                <a:cs typeface="Calibri"/>
              </a:rPr>
              <a:t>Counting on is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super mental method! </a:t>
            </a: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especially </a:t>
            </a:r>
            <a:r>
              <a:rPr sz="800" dirty="0">
                <a:latin typeface="Calibri"/>
                <a:cs typeface="Calibri"/>
              </a:rPr>
              <a:t>useful </a:t>
            </a:r>
            <a:r>
              <a:rPr sz="800" spc="-5" dirty="0">
                <a:latin typeface="Calibri"/>
                <a:cs typeface="Calibri"/>
              </a:rPr>
              <a:t>for finding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difference problems </a:t>
            </a:r>
            <a:r>
              <a:rPr sz="800" dirty="0">
                <a:latin typeface="Calibri"/>
                <a:cs typeface="Calibri"/>
              </a:rPr>
              <a:t>and  </a:t>
            </a:r>
            <a:r>
              <a:rPr sz="800" spc="-5" dirty="0">
                <a:latin typeface="Calibri"/>
                <a:cs typeface="Calibri"/>
              </a:rPr>
              <a:t>numbers that are </a:t>
            </a:r>
            <a:r>
              <a:rPr sz="800" dirty="0">
                <a:latin typeface="Calibri"/>
                <a:cs typeface="Calibri"/>
              </a:rPr>
              <a:t>close </a:t>
            </a:r>
            <a:r>
              <a:rPr sz="800" spc="-5" dirty="0">
                <a:latin typeface="Calibri"/>
                <a:cs typeface="Calibri"/>
              </a:rPr>
              <a:t>together. </a:t>
            </a: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important that children understand </a:t>
            </a:r>
            <a:r>
              <a:rPr sz="800" dirty="0">
                <a:latin typeface="Calibri"/>
                <a:cs typeface="Calibri"/>
              </a:rPr>
              <a:t>that </a:t>
            </a:r>
            <a:r>
              <a:rPr sz="800" spc="-5" dirty="0">
                <a:latin typeface="Calibri"/>
                <a:cs typeface="Calibri"/>
              </a:rPr>
              <a:t>although they </a:t>
            </a:r>
            <a:r>
              <a:rPr sz="800" dirty="0">
                <a:latin typeface="Calibri"/>
                <a:cs typeface="Calibri"/>
              </a:rPr>
              <a:t>are  </a:t>
            </a:r>
            <a:r>
              <a:rPr sz="800" spc="-5" dirty="0">
                <a:latin typeface="Calibri"/>
                <a:cs typeface="Calibri"/>
              </a:rPr>
              <a:t>counting on, they </a:t>
            </a:r>
            <a:r>
              <a:rPr sz="800" dirty="0">
                <a:latin typeface="Calibri"/>
                <a:cs typeface="Calibri"/>
              </a:rPr>
              <a:t>are </a:t>
            </a:r>
            <a:r>
              <a:rPr sz="800" spc="-5" dirty="0">
                <a:latin typeface="Calibri"/>
                <a:cs typeface="Calibri"/>
              </a:rPr>
              <a:t>finding the difference which is</a:t>
            </a:r>
            <a:r>
              <a:rPr sz="800" spc="5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subtraction</a:t>
            </a:r>
            <a:r>
              <a:rPr sz="800" spc="-5" dirty="0" smtClean="0">
                <a:latin typeface="Calibri"/>
                <a:cs typeface="Calibri"/>
              </a:rPr>
              <a:t>!</a:t>
            </a:r>
            <a:endParaRPr lang="en-US" sz="800" spc="-5" dirty="0" smtClean="0">
              <a:latin typeface="Calibri"/>
              <a:cs typeface="Calibri"/>
            </a:endParaRPr>
          </a:p>
          <a:p>
            <a:pPr marL="12065" marR="5080" algn="ctr">
              <a:lnSpc>
                <a:spcPts val="1060"/>
              </a:lnSpc>
              <a:spcBef>
                <a:spcPts val="35"/>
              </a:spcBef>
            </a:pPr>
            <a:r>
              <a:rPr lang="en-US" sz="800" spc="-5" dirty="0" smtClean="0">
                <a:latin typeface="Calibri"/>
                <a:cs typeface="Calibri"/>
              </a:rPr>
              <a:t>Always keep the first number the same. </a:t>
            </a:r>
            <a:endParaRPr sz="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42359" y="4311650"/>
            <a:ext cx="2251710" cy="666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628135" y="4297298"/>
            <a:ext cx="2280285" cy="695325"/>
          </a:xfrm>
          <a:custGeom>
            <a:avLst/>
            <a:gdLst/>
            <a:ahLst/>
            <a:cxnLst/>
            <a:rect l="l" t="t" r="r" b="b"/>
            <a:pathLst>
              <a:path w="2280285" h="695325">
                <a:moveTo>
                  <a:pt x="0" y="695325"/>
                </a:moveTo>
                <a:lnTo>
                  <a:pt x="2280285" y="695325"/>
                </a:lnTo>
                <a:lnTo>
                  <a:pt x="2280285" y="0"/>
                </a:lnTo>
                <a:lnTo>
                  <a:pt x="0" y="0"/>
                </a:lnTo>
                <a:lnTo>
                  <a:pt x="0" y="69532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82775" y="2838323"/>
            <a:ext cx="2488311" cy="736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68423" y="2824098"/>
            <a:ext cx="2517140" cy="765175"/>
          </a:xfrm>
          <a:custGeom>
            <a:avLst/>
            <a:gdLst/>
            <a:ahLst/>
            <a:cxnLst/>
            <a:rect l="l" t="t" r="r" b="b"/>
            <a:pathLst>
              <a:path w="2517140" h="765175">
                <a:moveTo>
                  <a:pt x="0" y="765175"/>
                </a:moveTo>
                <a:lnTo>
                  <a:pt x="2516886" y="765175"/>
                </a:lnTo>
                <a:lnTo>
                  <a:pt x="2516886" y="0"/>
                </a:lnTo>
                <a:lnTo>
                  <a:pt x="0" y="0"/>
                </a:lnTo>
                <a:lnTo>
                  <a:pt x="0" y="76517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034283" y="9111995"/>
            <a:ext cx="1696212" cy="437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113532" y="501395"/>
            <a:ext cx="1626108" cy="4419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094354" y="436880"/>
            <a:ext cx="1664970" cy="57150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13030">
              <a:lnSpc>
                <a:spcPct val="100000"/>
              </a:lnSpc>
              <a:spcBef>
                <a:spcPts val="295"/>
              </a:spcBef>
            </a:pPr>
            <a:r>
              <a:rPr sz="2200" spc="55" dirty="0">
                <a:latin typeface="Calibri"/>
                <a:cs typeface="Calibri"/>
              </a:rPr>
              <a:t>Subtraction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60831" y="6106667"/>
            <a:ext cx="6690359" cy="26990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32765" y="6031763"/>
            <a:ext cx="6746875" cy="284734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0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14604" algn="ctr">
              <a:lnSpc>
                <a:spcPct val="100000"/>
              </a:lnSpc>
              <a:spcBef>
                <a:spcPts val="120"/>
              </a:spcBef>
            </a:pPr>
            <a:r>
              <a:rPr sz="1100" spc="-5" dirty="0">
                <a:latin typeface="Calibri"/>
                <a:cs typeface="Calibri"/>
              </a:rPr>
              <a:t>Equal </a:t>
            </a:r>
            <a:r>
              <a:rPr sz="1100" dirty="0">
                <a:latin typeface="Calibri"/>
                <a:cs typeface="Calibri"/>
              </a:rPr>
              <a:t>to, take, take away, </a:t>
            </a:r>
            <a:r>
              <a:rPr sz="1100" spc="-5" dirty="0">
                <a:latin typeface="Calibri"/>
                <a:cs typeface="Calibri"/>
              </a:rPr>
              <a:t>less, </a:t>
            </a:r>
            <a:r>
              <a:rPr sz="1100" dirty="0">
                <a:latin typeface="Calibri"/>
                <a:cs typeface="Calibri"/>
              </a:rPr>
              <a:t>minus, </a:t>
            </a:r>
            <a:r>
              <a:rPr sz="1100" spc="-5" dirty="0">
                <a:latin typeface="Calibri"/>
                <a:cs typeface="Calibri"/>
              </a:rPr>
              <a:t>subtract, leaves, distance between, difference </a:t>
            </a:r>
            <a:r>
              <a:rPr sz="1100" dirty="0">
                <a:latin typeface="Calibri"/>
                <a:cs typeface="Calibri"/>
              </a:rPr>
              <a:t>between, </a:t>
            </a:r>
            <a:r>
              <a:rPr sz="1100" spc="-5" dirty="0">
                <a:latin typeface="Calibri"/>
                <a:cs typeface="Calibri"/>
              </a:rPr>
              <a:t>how </a:t>
            </a:r>
            <a:r>
              <a:rPr sz="1100" dirty="0">
                <a:latin typeface="Calibri"/>
                <a:cs typeface="Calibri"/>
              </a:rPr>
              <a:t>many</a:t>
            </a:r>
            <a:r>
              <a:rPr sz="1100" spc="10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more,</a:t>
            </a:r>
            <a:endParaRPr sz="1100">
              <a:latin typeface="Calibri"/>
              <a:cs typeface="Calibri"/>
            </a:endParaRPr>
          </a:p>
          <a:p>
            <a:pPr marL="1537335" marR="305435" indent="-1225550">
              <a:lnSpc>
                <a:spcPct val="110000"/>
              </a:lnSpc>
            </a:pPr>
            <a:r>
              <a:rPr sz="1100" dirty="0">
                <a:latin typeface="Calibri"/>
                <a:cs typeface="Calibri"/>
              </a:rPr>
              <a:t>how many </a:t>
            </a:r>
            <a:r>
              <a:rPr sz="1100" spc="-5" dirty="0">
                <a:latin typeface="Calibri"/>
                <a:cs typeface="Calibri"/>
              </a:rPr>
              <a:t>fewer/less </a:t>
            </a:r>
            <a:r>
              <a:rPr sz="1100" dirty="0">
                <a:latin typeface="Calibri"/>
                <a:cs typeface="Calibri"/>
              </a:rPr>
              <a:t>than, </a:t>
            </a:r>
            <a:r>
              <a:rPr sz="1100" spc="-5" dirty="0">
                <a:latin typeface="Calibri"/>
                <a:cs typeface="Calibri"/>
              </a:rPr>
              <a:t>most, least, count back, how </a:t>
            </a:r>
            <a:r>
              <a:rPr sz="1100" dirty="0">
                <a:latin typeface="Calibri"/>
                <a:cs typeface="Calibri"/>
              </a:rPr>
              <a:t>many </a:t>
            </a:r>
            <a:r>
              <a:rPr sz="1100" spc="-5" dirty="0">
                <a:latin typeface="Calibri"/>
                <a:cs typeface="Calibri"/>
              </a:rPr>
              <a:t>left, how </a:t>
            </a:r>
            <a:r>
              <a:rPr sz="1100" dirty="0">
                <a:latin typeface="Calibri"/>
                <a:cs typeface="Calibri"/>
              </a:rPr>
              <a:t>much </a:t>
            </a:r>
            <a:r>
              <a:rPr sz="1100" spc="-5" dirty="0">
                <a:latin typeface="Calibri"/>
                <a:cs typeface="Calibri"/>
              </a:rPr>
              <a:t>less is_?, count </a:t>
            </a:r>
            <a:r>
              <a:rPr sz="1100" dirty="0">
                <a:latin typeface="Calibri"/>
                <a:cs typeface="Calibri"/>
              </a:rPr>
              <a:t>on, </a:t>
            </a:r>
            <a:r>
              <a:rPr sz="1100" spc="-5" dirty="0">
                <a:latin typeface="Calibri"/>
                <a:cs typeface="Calibri"/>
              </a:rPr>
              <a:t>strategy,  </a:t>
            </a:r>
            <a:r>
              <a:rPr sz="1100" dirty="0">
                <a:latin typeface="Calibri"/>
                <a:cs typeface="Calibri"/>
              </a:rPr>
              <a:t>partition, </a:t>
            </a:r>
            <a:r>
              <a:rPr sz="1100" spc="-5" dirty="0">
                <a:latin typeface="Calibri"/>
                <a:cs typeface="Calibri"/>
              </a:rPr>
              <a:t>tens, units, </a:t>
            </a:r>
            <a:r>
              <a:rPr sz="1100" i="1" spc="-5" dirty="0">
                <a:latin typeface="Calibri"/>
                <a:cs typeface="Calibri"/>
              </a:rPr>
              <a:t>exchange, decrease, hundreds, value,</a:t>
            </a:r>
            <a:r>
              <a:rPr sz="1100" i="1" spc="70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digit</a:t>
            </a:r>
            <a:endParaRPr sz="11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13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Subtract mentally: </a:t>
            </a:r>
            <a:r>
              <a:rPr sz="1100" dirty="0">
                <a:latin typeface="Calibri"/>
                <a:cs typeface="Calibri"/>
              </a:rPr>
              <a:t>a 3 </a:t>
            </a:r>
            <a:r>
              <a:rPr sz="1100" spc="-5" dirty="0">
                <a:latin typeface="Calibri"/>
                <a:cs typeface="Calibri"/>
              </a:rPr>
              <a:t>digit number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1s, </a:t>
            </a:r>
            <a:r>
              <a:rPr sz="1100" dirty="0">
                <a:latin typeface="Calibri"/>
                <a:cs typeface="Calibri"/>
              </a:rPr>
              <a:t>a 3 </a:t>
            </a:r>
            <a:r>
              <a:rPr sz="1100" spc="-5" dirty="0">
                <a:latin typeface="Calibri"/>
                <a:cs typeface="Calibri"/>
              </a:rPr>
              <a:t>digit number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10s </a:t>
            </a:r>
            <a:r>
              <a:rPr sz="1100" dirty="0">
                <a:latin typeface="Calibri"/>
                <a:cs typeface="Calibri"/>
              </a:rPr>
              <a:t>and a 3 </a:t>
            </a:r>
            <a:r>
              <a:rPr sz="1100" spc="-5" dirty="0">
                <a:latin typeface="Calibri"/>
                <a:cs typeface="Calibri"/>
              </a:rPr>
              <a:t>digit number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8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100s.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Estimate answers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use the inverse to</a:t>
            </a:r>
            <a:r>
              <a:rPr sz="1100" dirty="0">
                <a:latin typeface="Calibri"/>
                <a:cs typeface="Calibri"/>
              </a:rPr>
              <a:t> check.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problems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different contexts, including </a:t>
            </a:r>
            <a:r>
              <a:rPr sz="1100" dirty="0">
                <a:latin typeface="Calibri"/>
                <a:cs typeface="Calibri"/>
              </a:rPr>
              <a:t>missing </a:t>
            </a:r>
            <a:r>
              <a:rPr sz="1100" spc="-5" dirty="0">
                <a:latin typeface="Calibri"/>
                <a:cs typeface="Calibri"/>
              </a:rPr>
              <a:t>number</a:t>
            </a:r>
            <a:r>
              <a:rPr sz="1100" spc="4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problems.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Find </a:t>
            </a:r>
            <a:r>
              <a:rPr sz="1100" dirty="0">
                <a:latin typeface="Calibri"/>
                <a:cs typeface="Calibri"/>
              </a:rPr>
              <a:t>10 or </a:t>
            </a:r>
            <a:r>
              <a:rPr sz="1100" spc="-5" dirty="0">
                <a:latin typeface="Calibri"/>
                <a:cs typeface="Calibri"/>
              </a:rPr>
              <a:t>100 more </a:t>
            </a:r>
            <a:r>
              <a:rPr sz="1100" dirty="0">
                <a:latin typeface="Calibri"/>
                <a:cs typeface="Calibri"/>
              </a:rPr>
              <a:t>or </a:t>
            </a:r>
            <a:r>
              <a:rPr sz="1100" spc="-5" dirty="0">
                <a:latin typeface="Calibri"/>
                <a:cs typeface="Calibri"/>
              </a:rPr>
              <a:t>less </a:t>
            </a:r>
            <a:r>
              <a:rPr sz="1100" dirty="0">
                <a:latin typeface="Calibri"/>
                <a:cs typeface="Calibri"/>
              </a:rPr>
              <a:t>than a </a:t>
            </a:r>
            <a:r>
              <a:rPr sz="1100" spc="-5" dirty="0">
                <a:latin typeface="Calibri"/>
                <a:cs typeface="Calibri"/>
              </a:rPr>
              <a:t>given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number.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Recognise the </a:t>
            </a:r>
            <a:r>
              <a:rPr sz="1100" spc="-5" dirty="0">
                <a:latin typeface="Calibri"/>
                <a:cs typeface="Calibri"/>
              </a:rPr>
              <a:t>place </a:t>
            </a:r>
            <a:r>
              <a:rPr sz="1100" dirty="0">
                <a:latin typeface="Calibri"/>
                <a:cs typeface="Calibri"/>
              </a:rPr>
              <a:t>value </a:t>
            </a:r>
            <a:r>
              <a:rPr sz="1100" spc="-10" dirty="0">
                <a:latin typeface="Calibri"/>
                <a:cs typeface="Calibri"/>
              </a:rPr>
              <a:t>in </a:t>
            </a:r>
            <a:r>
              <a:rPr sz="1100" dirty="0">
                <a:latin typeface="Calibri"/>
                <a:cs typeface="Calibri"/>
              </a:rPr>
              <a:t>a 3 </a:t>
            </a:r>
            <a:r>
              <a:rPr sz="1100" spc="-5" dirty="0">
                <a:latin typeface="Calibri"/>
                <a:cs typeface="Calibri"/>
              </a:rPr>
              <a:t>digit number, 100s, 10s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Solving </a:t>
            </a:r>
            <a:r>
              <a:rPr sz="1100" spc="-5" dirty="0">
                <a:latin typeface="Calibri"/>
                <a:cs typeface="Calibri"/>
              </a:rPr>
              <a:t>finding </a:t>
            </a:r>
            <a:r>
              <a:rPr sz="1100" dirty="0">
                <a:latin typeface="Calibri"/>
                <a:cs typeface="Calibri"/>
              </a:rPr>
              <a:t>the </a:t>
            </a:r>
            <a:r>
              <a:rPr sz="1100" spc="-5" dirty="0">
                <a:latin typeface="Calibri"/>
                <a:cs typeface="Calibri"/>
              </a:rPr>
              <a:t>difference problems using counting</a:t>
            </a:r>
            <a:r>
              <a:rPr sz="1100" spc="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on.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Reading and writing </a:t>
            </a:r>
            <a:r>
              <a:rPr sz="1100" spc="-5" dirty="0">
                <a:latin typeface="Calibri"/>
                <a:cs typeface="Calibri"/>
              </a:rPr>
              <a:t>numbers </a:t>
            </a:r>
            <a:r>
              <a:rPr sz="1100" dirty="0">
                <a:latin typeface="Calibri"/>
                <a:cs typeface="Calibri"/>
              </a:rPr>
              <a:t>up </a:t>
            </a:r>
            <a:r>
              <a:rPr sz="1100" spc="-5" dirty="0">
                <a:latin typeface="Calibri"/>
                <a:cs typeface="Calibri"/>
              </a:rPr>
              <a:t>to </a:t>
            </a:r>
            <a:r>
              <a:rPr sz="1100" dirty="0">
                <a:latin typeface="Calibri"/>
                <a:cs typeface="Calibri"/>
              </a:rPr>
              <a:t>1000 in </a:t>
            </a:r>
            <a:r>
              <a:rPr sz="1100" spc="-5" dirty="0">
                <a:latin typeface="Calibri"/>
                <a:cs typeface="Calibri"/>
              </a:rPr>
              <a:t>numerals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-6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words.</a:t>
            </a:r>
            <a:endParaRPr sz="1100">
              <a:latin typeface="Calibri"/>
              <a:cs typeface="Calibri"/>
            </a:endParaRPr>
          </a:p>
          <a:p>
            <a:pPr marL="548005" marR="226060" indent="-228600">
              <a:lnSpc>
                <a:spcPct val="110000"/>
              </a:lnSpc>
              <a:spcBef>
                <a:spcPts val="55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200" dirty="0">
                <a:latin typeface="Calibri"/>
                <a:cs typeface="Calibri"/>
              </a:rPr>
              <a:t>Practise </a:t>
            </a:r>
            <a:r>
              <a:rPr sz="1200" spc="-5" dirty="0">
                <a:latin typeface="Calibri"/>
                <a:cs typeface="Calibri"/>
              </a:rPr>
              <a:t>and develop mental strategies including subtracting </a:t>
            </a:r>
            <a:r>
              <a:rPr sz="1200" dirty="0">
                <a:latin typeface="Calibri"/>
                <a:cs typeface="Calibri"/>
              </a:rPr>
              <a:t>near </a:t>
            </a:r>
            <a:r>
              <a:rPr sz="1200" spc="-5" dirty="0">
                <a:latin typeface="Calibri"/>
                <a:cs typeface="Calibri"/>
              </a:rPr>
              <a:t>multiples of </a:t>
            </a:r>
            <a:r>
              <a:rPr sz="1200" dirty="0">
                <a:latin typeface="Calibri"/>
                <a:cs typeface="Calibri"/>
              </a:rPr>
              <a:t>10 </a:t>
            </a:r>
            <a:r>
              <a:rPr sz="1200" spc="-5" dirty="0">
                <a:latin typeface="Calibri"/>
                <a:cs typeface="Calibri"/>
              </a:rPr>
              <a:t>and adjusting,  counting on</a:t>
            </a:r>
            <a:r>
              <a:rPr sz="1200" spc="-8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etc.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60831" y="1193291"/>
            <a:ext cx="6690359" cy="124358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32765" y="1118869"/>
            <a:ext cx="6746875" cy="1201226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Subtracting </a:t>
            </a:r>
            <a:r>
              <a:rPr sz="1400" b="1" u="heavy" dirty="0">
                <a:latin typeface="Calibri"/>
                <a:cs typeface="Calibri"/>
              </a:rPr>
              <a:t>with 2 </a:t>
            </a:r>
            <a:r>
              <a:rPr sz="1400" b="1" u="heavy" spc="-5" dirty="0">
                <a:latin typeface="Calibri"/>
                <a:cs typeface="Calibri"/>
              </a:rPr>
              <a:t>and </a:t>
            </a:r>
            <a:r>
              <a:rPr sz="1400" b="1" u="heavy" dirty="0">
                <a:latin typeface="Calibri"/>
                <a:cs typeface="Calibri"/>
              </a:rPr>
              <a:t>3 digit</a:t>
            </a:r>
            <a:r>
              <a:rPr sz="1400" b="1" u="heavy" spc="-40" dirty="0">
                <a:latin typeface="Calibri"/>
                <a:cs typeface="Calibri"/>
              </a:rPr>
              <a:t> </a:t>
            </a:r>
            <a:r>
              <a:rPr sz="1400" b="1" u="heavy" dirty="0">
                <a:latin typeface="Calibri"/>
                <a:cs typeface="Calibri"/>
              </a:rPr>
              <a:t>numbers</a:t>
            </a:r>
            <a:endParaRPr sz="1400" dirty="0">
              <a:latin typeface="Calibri"/>
              <a:cs typeface="Calibri"/>
            </a:endParaRPr>
          </a:p>
          <a:p>
            <a:pPr marL="133350" marR="113030" indent="2540" algn="ctr">
              <a:lnSpc>
                <a:spcPct val="109800"/>
              </a:lnSpc>
            </a:pPr>
            <a:r>
              <a:rPr sz="1400" dirty="0">
                <a:latin typeface="Calibri"/>
                <a:cs typeface="Calibri"/>
              </a:rPr>
              <a:t>Children will </a:t>
            </a:r>
            <a:r>
              <a:rPr sz="1400" spc="-5" dirty="0">
                <a:latin typeface="Calibri"/>
                <a:cs typeface="Calibri"/>
              </a:rPr>
              <a:t>consolidate their </a:t>
            </a:r>
            <a:r>
              <a:rPr sz="1400" dirty="0">
                <a:latin typeface="Calibri"/>
                <a:cs typeface="Calibri"/>
              </a:rPr>
              <a:t>knowledge of counting </a:t>
            </a:r>
            <a:r>
              <a:rPr sz="1400" spc="-5" dirty="0">
                <a:latin typeface="Calibri"/>
                <a:cs typeface="Calibri"/>
              </a:rPr>
              <a:t>back </a:t>
            </a:r>
            <a:r>
              <a:rPr sz="1400" dirty="0">
                <a:latin typeface="Calibri"/>
                <a:cs typeface="Calibri"/>
              </a:rPr>
              <a:t>and counting on </a:t>
            </a:r>
            <a:r>
              <a:rPr sz="1400" spc="-5" dirty="0">
                <a:latin typeface="Calibri"/>
                <a:cs typeface="Calibri"/>
              </a:rPr>
              <a:t>using </a:t>
            </a:r>
            <a:r>
              <a:rPr sz="1400" dirty="0">
                <a:latin typeface="Calibri"/>
                <a:cs typeface="Calibri"/>
              </a:rPr>
              <a:t>a blank  </a:t>
            </a:r>
            <a:r>
              <a:rPr sz="1400" spc="-5" dirty="0">
                <a:latin typeface="Calibri"/>
                <a:cs typeface="Calibri"/>
              </a:rPr>
              <a:t>numberline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subtract. They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use these methods both </a:t>
            </a:r>
            <a:r>
              <a:rPr sz="1400" dirty="0">
                <a:latin typeface="Calibri"/>
                <a:cs typeface="Calibri"/>
              </a:rPr>
              <a:t>written </a:t>
            </a:r>
            <a:r>
              <a:rPr sz="1400" spc="-5" dirty="0">
                <a:latin typeface="Calibri"/>
                <a:cs typeface="Calibri"/>
              </a:rPr>
              <a:t>and mentally. Once  </a:t>
            </a:r>
            <a:r>
              <a:rPr sz="1400" dirty="0">
                <a:latin typeface="Calibri"/>
                <a:cs typeface="Calibri"/>
              </a:rPr>
              <a:t>children become </a:t>
            </a:r>
            <a:r>
              <a:rPr sz="1400" spc="-5" dirty="0">
                <a:latin typeface="Calibri"/>
                <a:cs typeface="Calibri"/>
              </a:rPr>
              <a:t>fully confident </a:t>
            </a:r>
            <a:r>
              <a:rPr sz="1400" dirty="0">
                <a:latin typeface="Calibri"/>
                <a:cs typeface="Calibri"/>
              </a:rPr>
              <a:t>they will </a:t>
            </a:r>
            <a:r>
              <a:rPr sz="1400" spc="-5" dirty="0">
                <a:latin typeface="Calibri"/>
                <a:cs typeface="Calibri"/>
              </a:rPr>
              <a:t>be </a:t>
            </a:r>
            <a:r>
              <a:rPr sz="1400" dirty="0">
                <a:latin typeface="Calibri"/>
                <a:cs typeface="Calibri"/>
              </a:rPr>
              <a:t>ready to move on </a:t>
            </a:r>
            <a:r>
              <a:rPr sz="1400" spc="5" dirty="0">
                <a:latin typeface="Calibri"/>
                <a:cs typeface="Calibri"/>
              </a:rPr>
              <a:t>to </a:t>
            </a:r>
            <a:r>
              <a:rPr sz="1400" dirty="0">
                <a:latin typeface="Calibri"/>
                <a:cs typeface="Calibri"/>
              </a:rPr>
              <a:t>the </a:t>
            </a:r>
            <a:r>
              <a:rPr sz="1400" spc="-10" dirty="0">
                <a:latin typeface="Calibri"/>
                <a:cs typeface="Calibri"/>
              </a:rPr>
              <a:t>partitioning </a:t>
            </a:r>
            <a:r>
              <a:rPr sz="1400" spc="-5" dirty="0">
                <a:latin typeface="Calibri"/>
                <a:cs typeface="Calibri"/>
              </a:rPr>
              <a:t>column  method of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subtraction</a:t>
            </a:r>
            <a:r>
              <a:rPr sz="1400" spc="-5" dirty="0" smtClean="0">
                <a:latin typeface="Calibri"/>
                <a:cs typeface="Calibri"/>
              </a:rPr>
              <a:t>.</a:t>
            </a:r>
            <a:r>
              <a:rPr lang="en-US" sz="1400" spc="-5" dirty="0" smtClean="0">
                <a:latin typeface="Calibri"/>
                <a:cs typeface="Calibri"/>
              </a:rPr>
              <a:t> Children will also be introduced to the traditional column method. 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32117" y="2601912"/>
            <a:ext cx="1946910" cy="67817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23748" y="2650997"/>
            <a:ext cx="1762125" cy="274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Children will continue to subtract on </a:t>
            </a:r>
            <a:r>
              <a:rPr sz="800" dirty="0">
                <a:latin typeface="Calibri"/>
                <a:cs typeface="Calibri"/>
              </a:rPr>
              <a:t>a</a:t>
            </a:r>
            <a:endParaRPr sz="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latin typeface="Calibri"/>
                <a:cs typeface="Calibri"/>
              </a:rPr>
              <a:t>numberline using efficient </a:t>
            </a:r>
            <a:r>
              <a:rPr sz="800" dirty="0">
                <a:latin typeface="Calibri"/>
                <a:cs typeface="Calibri"/>
              </a:rPr>
              <a:t>jumps </a:t>
            </a:r>
            <a:r>
              <a:rPr sz="800" spc="-5" dirty="0">
                <a:latin typeface="Calibri"/>
                <a:cs typeface="Calibri"/>
              </a:rPr>
              <a:t>and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now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25272" y="2907411"/>
            <a:ext cx="1762125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9370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apply these to </a:t>
            </a:r>
            <a:r>
              <a:rPr sz="800" dirty="0">
                <a:latin typeface="Calibri"/>
                <a:cs typeface="Calibri"/>
              </a:rPr>
              <a:t>3 </a:t>
            </a:r>
            <a:r>
              <a:rPr sz="800" spc="-5" dirty="0">
                <a:latin typeface="Calibri"/>
                <a:cs typeface="Calibri"/>
              </a:rPr>
              <a:t>digit number </a:t>
            </a:r>
            <a:r>
              <a:rPr sz="800" dirty="0">
                <a:latin typeface="Calibri"/>
                <a:cs typeface="Calibri"/>
              </a:rPr>
              <a:t>problems.  </a:t>
            </a:r>
            <a:r>
              <a:rPr sz="800" spc="-5" dirty="0">
                <a:latin typeface="Calibri"/>
                <a:cs typeface="Calibri"/>
              </a:rPr>
              <a:t>Here is </a:t>
            </a:r>
            <a:r>
              <a:rPr sz="800" dirty="0">
                <a:latin typeface="Calibri"/>
                <a:cs typeface="Calibri"/>
              </a:rPr>
              <a:t>an </a:t>
            </a:r>
            <a:r>
              <a:rPr sz="800" spc="-5" dirty="0">
                <a:latin typeface="Calibri"/>
                <a:cs typeface="Calibri"/>
              </a:rPr>
              <a:t>efficient example of </a:t>
            </a:r>
            <a:r>
              <a:rPr sz="800" dirty="0">
                <a:latin typeface="Calibri"/>
                <a:cs typeface="Calibri"/>
              </a:rPr>
              <a:t>340 –</a:t>
            </a:r>
            <a:r>
              <a:rPr sz="800" spc="-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127=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746942" y="2559367"/>
            <a:ext cx="2614929" cy="5276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4893945" y="2595890"/>
            <a:ext cx="2322830" cy="421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10200"/>
              </a:lnSpc>
            </a:pPr>
            <a:r>
              <a:rPr sz="800" spc="-5" dirty="0">
                <a:latin typeface="Calibri"/>
                <a:cs typeface="Calibri"/>
              </a:rPr>
              <a:t>Counting on will also </a:t>
            </a:r>
            <a:r>
              <a:rPr sz="800" spc="5" dirty="0">
                <a:latin typeface="Calibri"/>
                <a:cs typeface="Calibri"/>
              </a:rPr>
              <a:t>be </a:t>
            </a:r>
            <a:r>
              <a:rPr sz="800" spc="-5" dirty="0">
                <a:latin typeface="Calibri"/>
                <a:cs typeface="Calibri"/>
              </a:rPr>
              <a:t>used </a:t>
            </a:r>
            <a:r>
              <a:rPr sz="800" dirty="0">
                <a:latin typeface="Calibri"/>
                <a:cs typeface="Calibri"/>
              </a:rPr>
              <a:t>for </a:t>
            </a:r>
            <a:r>
              <a:rPr sz="800" spc="-5" dirty="0">
                <a:latin typeface="Calibri"/>
                <a:cs typeface="Calibri"/>
              </a:rPr>
              <a:t>problems greater than  </a:t>
            </a:r>
            <a:r>
              <a:rPr sz="800" dirty="0">
                <a:latin typeface="Calibri"/>
                <a:cs typeface="Calibri"/>
              </a:rPr>
              <a:t>100 </a:t>
            </a:r>
            <a:r>
              <a:rPr sz="800" spc="-5" dirty="0">
                <a:latin typeface="Calibri"/>
                <a:cs typeface="Calibri"/>
              </a:rPr>
              <a:t>using efficient jumps, the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of </a:t>
            </a:r>
            <a:r>
              <a:rPr sz="800" dirty="0">
                <a:latin typeface="Calibri"/>
                <a:cs typeface="Calibri"/>
              </a:rPr>
              <a:t>100 </a:t>
            </a:r>
            <a:r>
              <a:rPr sz="800" spc="-5" dirty="0">
                <a:latin typeface="Calibri"/>
                <a:cs typeface="Calibri"/>
              </a:rPr>
              <a:t>square can  support children’s understanding of </a:t>
            </a:r>
            <a:r>
              <a:rPr sz="800" dirty="0">
                <a:latin typeface="Calibri"/>
                <a:cs typeface="Calibri"/>
              </a:rPr>
              <a:t>this</a:t>
            </a:r>
            <a:r>
              <a:rPr sz="800" spc="5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method.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912995" y="3038220"/>
            <a:ext cx="2210435" cy="81724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898771" y="3023997"/>
            <a:ext cx="2239010" cy="845819"/>
          </a:xfrm>
          <a:custGeom>
            <a:avLst/>
            <a:gdLst/>
            <a:ahLst/>
            <a:cxnLst/>
            <a:rect l="l" t="t" r="r" b="b"/>
            <a:pathLst>
              <a:path w="2239009" h="845820">
                <a:moveTo>
                  <a:pt x="0" y="845819"/>
                </a:moveTo>
                <a:lnTo>
                  <a:pt x="2239009" y="845819"/>
                </a:lnTo>
                <a:lnTo>
                  <a:pt x="2239009" y="0"/>
                </a:lnTo>
                <a:lnTo>
                  <a:pt x="0" y="0"/>
                </a:lnTo>
                <a:lnTo>
                  <a:pt x="0" y="845819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76250" y="3998721"/>
            <a:ext cx="1091565" cy="95503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61962" y="3984371"/>
            <a:ext cx="1120140" cy="983615"/>
          </a:xfrm>
          <a:custGeom>
            <a:avLst/>
            <a:gdLst/>
            <a:ahLst/>
            <a:cxnLst/>
            <a:rect l="l" t="t" r="r" b="b"/>
            <a:pathLst>
              <a:path w="1120140" h="983614">
                <a:moveTo>
                  <a:pt x="0" y="983614"/>
                </a:moveTo>
                <a:lnTo>
                  <a:pt x="1120140" y="983614"/>
                </a:lnTo>
                <a:lnTo>
                  <a:pt x="1120140" y="0"/>
                </a:lnTo>
                <a:lnTo>
                  <a:pt x="0" y="0"/>
                </a:lnTo>
                <a:lnTo>
                  <a:pt x="0" y="98361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781357" y="4034599"/>
            <a:ext cx="1509395" cy="187896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906261" y="4071747"/>
            <a:ext cx="1263015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0160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Through practical subtraction  children should be</a:t>
            </a:r>
            <a:r>
              <a:rPr sz="800" spc="-3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introduced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870828" y="4340336"/>
            <a:ext cx="1333500" cy="553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27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to exchanging. Base </a:t>
            </a:r>
            <a:r>
              <a:rPr sz="800" dirty="0">
                <a:latin typeface="Calibri"/>
                <a:cs typeface="Calibri"/>
              </a:rPr>
              <a:t>10 </a:t>
            </a:r>
            <a:r>
              <a:rPr sz="800" spc="-5" dirty="0">
                <a:latin typeface="Calibri"/>
                <a:cs typeface="Calibri"/>
              </a:rPr>
              <a:t>is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vital  tool </a:t>
            </a:r>
            <a:r>
              <a:rPr sz="800" dirty="0">
                <a:latin typeface="Calibri"/>
                <a:cs typeface="Calibri"/>
              </a:rPr>
              <a:t>here as </a:t>
            </a:r>
            <a:r>
              <a:rPr sz="800" spc="-5" dirty="0">
                <a:latin typeface="Calibri"/>
                <a:cs typeface="Calibri"/>
              </a:rPr>
              <a:t>is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solid</a:t>
            </a:r>
            <a:r>
              <a:rPr sz="800" spc="-6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grounding  with partitioning in different  ways. </a:t>
            </a: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important</a:t>
            </a:r>
            <a:r>
              <a:rPr sz="800" spc="-3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children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904738" y="4875148"/>
            <a:ext cx="1265555" cy="955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7620" indent="635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realize that the value has not  changed, </a:t>
            </a:r>
            <a:r>
              <a:rPr sz="800" dirty="0">
                <a:latin typeface="Calibri"/>
                <a:cs typeface="Calibri"/>
              </a:rPr>
              <a:t>we </a:t>
            </a:r>
            <a:r>
              <a:rPr sz="800" spc="-5" dirty="0">
                <a:latin typeface="Calibri"/>
                <a:cs typeface="Calibri"/>
              </a:rPr>
              <a:t>have just  partitioned in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different</a:t>
            </a:r>
            <a:r>
              <a:rPr sz="800" spc="-3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way.</a:t>
            </a:r>
            <a:endParaRPr sz="800">
              <a:latin typeface="Calibri"/>
              <a:cs typeface="Calibri"/>
            </a:endParaRPr>
          </a:p>
          <a:p>
            <a:pPr marL="12065" marR="5080" indent="-635" algn="ctr">
              <a:lnSpc>
                <a:spcPct val="109600"/>
              </a:lnSpc>
            </a:pPr>
            <a:r>
              <a:rPr sz="800" dirty="0">
                <a:latin typeface="Calibri"/>
                <a:cs typeface="Calibri"/>
              </a:rPr>
              <a:t>As </a:t>
            </a:r>
            <a:r>
              <a:rPr sz="800" spc="-5" dirty="0">
                <a:latin typeface="Calibri"/>
                <a:cs typeface="Calibri"/>
              </a:rPr>
              <a:t>you </a:t>
            </a:r>
            <a:r>
              <a:rPr sz="800" dirty="0">
                <a:latin typeface="Calibri"/>
                <a:cs typeface="Calibri"/>
              </a:rPr>
              <a:t>can </a:t>
            </a:r>
            <a:r>
              <a:rPr sz="800" spc="-5" dirty="0">
                <a:latin typeface="Calibri"/>
                <a:cs typeface="Calibri"/>
              </a:rPr>
              <a:t>see </a:t>
            </a:r>
            <a:r>
              <a:rPr sz="800" dirty="0">
                <a:latin typeface="Calibri"/>
                <a:cs typeface="Calibri"/>
              </a:rPr>
              <a:t>here </a:t>
            </a:r>
            <a:r>
              <a:rPr sz="800" spc="-5" dirty="0">
                <a:latin typeface="Calibri"/>
                <a:cs typeface="Calibri"/>
              </a:rPr>
              <a:t>for </a:t>
            </a:r>
            <a:r>
              <a:rPr sz="800" dirty="0">
                <a:latin typeface="Calibri"/>
                <a:cs typeface="Calibri"/>
              </a:rPr>
              <a:t>72 –  47, </a:t>
            </a:r>
            <a:r>
              <a:rPr sz="800" spc="-5" dirty="0">
                <a:latin typeface="Calibri"/>
                <a:cs typeface="Calibri"/>
              </a:rPr>
              <a:t>before subtracting </a:t>
            </a:r>
            <a:r>
              <a:rPr sz="800" dirty="0">
                <a:latin typeface="Calibri"/>
                <a:cs typeface="Calibri"/>
              </a:rPr>
              <a:t>7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units, 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tens row will </a:t>
            </a:r>
            <a:r>
              <a:rPr sz="800" dirty="0">
                <a:latin typeface="Calibri"/>
                <a:cs typeface="Calibri"/>
              </a:rPr>
              <a:t>need </a:t>
            </a:r>
            <a:r>
              <a:rPr sz="800" spc="-5" dirty="0">
                <a:latin typeface="Calibri"/>
                <a:cs typeface="Calibri"/>
              </a:rPr>
              <a:t>to be  exchanged for </a:t>
            </a:r>
            <a:r>
              <a:rPr sz="800" dirty="0">
                <a:latin typeface="Calibri"/>
                <a:cs typeface="Calibri"/>
              </a:rPr>
              <a:t>10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units.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268853" y="3959733"/>
            <a:ext cx="2355215" cy="480695"/>
          </a:xfrm>
          <a:custGeom>
            <a:avLst/>
            <a:gdLst/>
            <a:ahLst/>
            <a:cxnLst/>
            <a:rect l="l" t="t" r="r" b="b"/>
            <a:pathLst>
              <a:path w="2355215" h="480695">
                <a:moveTo>
                  <a:pt x="17652" y="0"/>
                </a:moveTo>
                <a:lnTo>
                  <a:pt x="0" y="171195"/>
                </a:lnTo>
                <a:lnTo>
                  <a:pt x="2174875" y="394969"/>
                </a:lnTo>
                <a:lnTo>
                  <a:pt x="2166112" y="480567"/>
                </a:lnTo>
                <a:lnTo>
                  <a:pt x="2354834" y="327025"/>
                </a:lnTo>
                <a:lnTo>
                  <a:pt x="2270886" y="223774"/>
                </a:lnTo>
                <a:lnTo>
                  <a:pt x="2192528" y="223774"/>
                </a:lnTo>
                <a:lnTo>
                  <a:pt x="17652" y="0"/>
                </a:lnTo>
                <a:close/>
              </a:path>
              <a:path w="2355215" h="480695">
                <a:moveTo>
                  <a:pt x="2201291" y="138175"/>
                </a:moveTo>
                <a:lnTo>
                  <a:pt x="2192528" y="223774"/>
                </a:lnTo>
                <a:lnTo>
                  <a:pt x="2270886" y="223774"/>
                </a:lnTo>
                <a:lnTo>
                  <a:pt x="2201291" y="138175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268853" y="3959733"/>
            <a:ext cx="2355215" cy="480695"/>
          </a:xfrm>
          <a:custGeom>
            <a:avLst/>
            <a:gdLst/>
            <a:ahLst/>
            <a:cxnLst/>
            <a:rect l="l" t="t" r="r" b="b"/>
            <a:pathLst>
              <a:path w="2355215" h="480695">
                <a:moveTo>
                  <a:pt x="2201291" y="138175"/>
                </a:moveTo>
                <a:lnTo>
                  <a:pt x="2192528" y="223774"/>
                </a:lnTo>
                <a:lnTo>
                  <a:pt x="17652" y="0"/>
                </a:lnTo>
                <a:lnTo>
                  <a:pt x="0" y="171195"/>
                </a:lnTo>
                <a:lnTo>
                  <a:pt x="2174875" y="394969"/>
                </a:lnTo>
                <a:lnTo>
                  <a:pt x="2166112" y="480567"/>
                </a:lnTo>
                <a:lnTo>
                  <a:pt x="2354834" y="327025"/>
                </a:lnTo>
                <a:lnTo>
                  <a:pt x="2201291" y="138175"/>
                </a:lnTo>
                <a:close/>
              </a:path>
            </a:pathLst>
          </a:custGeom>
          <a:ln w="127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756535" y="5103114"/>
            <a:ext cx="1610360" cy="80517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742310" y="5088890"/>
            <a:ext cx="1638935" cy="833755"/>
          </a:xfrm>
          <a:custGeom>
            <a:avLst/>
            <a:gdLst/>
            <a:ahLst/>
            <a:cxnLst/>
            <a:rect l="l" t="t" r="r" b="b"/>
            <a:pathLst>
              <a:path w="1638935" h="833754">
                <a:moveTo>
                  <a:pt x="0" y="833754"/>
                </a:moveTo>
                <a:lnTo>
                  <a:pt x="1638935" y="833754"/>
                </a:lnTo>
                <a:lnTo>
                  <a:pt x="1638935" y="0"/>
                </a:lnTo>
                <a:lnTo>
                  <a:pt x="0" y="0"/>
                </a:lnTo>
                <a:lnTo>
                  <a:pt x="0" y="83375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408932" y="5416041"/>
            <a:ext cx="1365885" cy="461645"/>
          </a:xfrm>
          <a:custGeom>
            <a:avLst/>
            <a:gdLst/>
            <a:ahLst/>
            <a:cxnLst/>
            <a:rect l="l" t="t" r="r" b="b"/>
            <a:pathLst>
              <a:path w="1365885" h="461645">
                <a:moveTo>
                  <a:pt x="139826" y="122682"/>
                </a:moveTo>
                <a:lnTo>
                  <a:pt x="0" y="321945"/>
                </a:lnTo>
                <a:lnTo>
                  <a:pt x="199262" y="461645"/>
                </a:lnTo>
                <a:lnTo>
                  <a:pt x="184403" y="376936"/>
                </a:lnTo>
                <a:lnTo>
                  <a:pt x="1149689" y="207391"/>
                </a:lnTo>
                <a:lnTo>
                  <a:pt x="154685" y="207391"/>
                </a:lnTo>
                <a:lnTo>
                  <a:pt x="139826" y="122682"/>
                </a:lnTo>
                <a:close/>
              </a:path>
              <a:path w="1365885" h="461645">
                <a:moveTo>
                  <a:pt x="1336039" y="0"/>
                </a:moveTo>
                <a:lnTo>
                  <a:pt x="154685" y="207391"/>
                </a:lnTo>
                <a:lnTo>
                  <a:pt x="1149689" y="207391"/>
                </a:lnTo>
                <a:lnTo>
                  <a:pt x="1365884" y="169418"/>
                </a:lnTo>
                <a:lnTo>
                  <a:pt x="1336039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408932" y="5416041"/>
            <a:ext cx="1365885" cy="461645"/>
          </a:xfrm>
          <a:custGeom>
            <a:avLst/>
            <a:gdLst/>
            <a:ahLst/>
            <a:cxnLst/>
            <a:rect l="l" t="t" r="r" b="b"/>
            <a:pathLst>
              <a:path w="1365885" h="461645">
                <a:moveTo>
                  <a:pt x="199262" y="461645"/>
                </a:moveTo>
                <a:lnTo>
                  <a:pt x="184403" y="376936"/>
                </a:lnTo>
                <a:lnTo>
                  <a:pt x="1365884" y="169418"/>
                </a:lnTo>
                <a:lnTo>
                  <a:pt x="1336039" y="0"/>
                </a:lnTo>
                <a:lnTo>
                  <a:pt x="154685" y="207391"/>
                </a:lnTo>
                <a:lnTo>
                  <a:pt x="139826" y="122682"/>
                </a:lnTo>
                <a:lnTo>
                  <a:pt x="0" y="321945"/>
                </a:lnTo>
                <a:lnTo>
                  <a:pt x="199262" y="461645"/>
                </a:lnTo>
                <a:close/>
              </a:path>
            </a:pathLst>
          </a:custGeom>
          <a:ln w="12699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05802" y="5099621"/>
            <a:ext cx="2151380" cy="54165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827328" y="5137277"/>
            <a:ext cx="1908810" cy="420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7305" algn="just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Children </a:t>
            </a:r>
            <a:r>
              <a:rPr sz="800" dirty="0">
                <a:latin typeface="Calibri"/>
                <a:cs typeface="Calibri"/>
              </a:rPr>
              <a:t>who </a:t>
            </a:r>
            <a:r>
              <a:rPr sz="800" spc="-5" dirty="0">
                <a:latin typeface="Calibri"/>
                <a:cs typeface="Calibri"/>
              </a:rPr>
              <a:t>are secure with the concept </a:t>
            </a:r>
            <a:r>
              <a:rPr sz="800" dirty="0">
                <a:latin typeface="Calibri"/>
                <a:cs typeface="Calibri"/>
              </a:rPr>
              <a:t>of  ‘exchanging’ </a:t>
            </a:r>
            <a:r>
              <a:rPr sz="800" spc="-5" dirty="0">
                <a:latin typeface="Calibri"/>
                <a:cs typeface="Calibri"/>
              </a:rPr>
              <a:t>should now be able to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the  partitioning column method to subtract any</a:t>
            </a:r>
            <a:r>
              <a:rPr sz="800" dirty="0">
                <a:latin typeface="Calibri"/>
                <a:cs typeface="Calibri"/>
              </a:rPr>
              <a:t> 2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427797" y="3761549"/>
            <a:ext cx="1946910" cy="95059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1574038" y="3811142"/>
            <a:ext cx="165481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Children will </a:t>
            </a:r>
            <a:r>
              <a:rPr sz="800" dirty="0">
                <a:latin typeface="Calibri"/>
                <a:cs typeface="Calibri"/>
              </a:rPr>
              <a:t>now </a:t>
            </a:r>
            <a:r>
              <a:rPr sz="800" spc="-5" dirty="0">
                <a:latin typeface="Calibri"/>
                <a:cs typeface="Calibri"/>
              </a:rPr>
              <a:t>have the mental</a:t>
            </a:r>
            <a:r>
              <a:rPr sz="800" spc="-1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skills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595374" y="3933428"/>
            <a:ext cx="1612265" cy="687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3175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required to approach the partitioning  column method of subtraction. </a:t>
            </a:r>
            <a:r>
              <a:rPr sz="800" dirty="0">
                <a:latin typeface="Calibri"/>
                <a:cs typeface="Calibri"/>
              </a:rPr>
              <a:t>At </a:t>
            </a:r>
            <a:r>
              <a:rPr sz="800" spc="-5" dirty="0">
                <a:latin typeface="Calibri"/>
                <a:cs typeface="Calibri"/>
              </a:rPr>
              <a:t>first  they should attempt this where no  exchanging is required. Here </a:t>
            </a:r>
            <a:r>
              <a:rPr sz="800" dirty="0">
                <a:latin typeface="Calibri"/>
                <a:cs typeface="Calibri"/>
              </a:rPr>
              <a:t>is an  </a:t>
            </a:r>
            <a:r>
              <a:rPr sz="800" spc="-5" dirty="0">
                <a:latin typeface="Calibri"/>
                <a:cs typeface="Calibri"/>
              </a:rPr>
              <a:t>example for </a:t>
            </a:r>
            <a:r>
              <a:rPr sz="800" dirty="0">
                <a:latin typeface="Calibri"/>
                <a:cs typeface="Calibri"/>
              </a:rPr>
              <a:t>89 – 35 =</a:t>
            </a:r>
            <a:r>
              <a:rPr sz="800" spc="-7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54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662940" y="3212592"/>
            <a:ext cx="301752" cy="74980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9"/>
          <p:cNvSpPr txBox="1"/>
          <p:nvPr/>
        </p:nvSpPr>
        <p:spPr>
          <a:xfrm>
            <a:off x="3016418" y="9148336"/>
            <a:ext cx="1970405" cy="470642"/>
          </a:xfrm>
          <a:prstGeom prst="rect">
            <a:avLst/>
          </a:prstGeom>
          <a:ln w="38099">
            <a:solidFill>
              <a:srgbClr val="6F2F9F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97155">
              <a:lnSpc>
                <a:spcPct val="100000"/>
              </a:lnSpc>
              <a:spcBef>
                <a:spcPts val="310"/>
              </a:spcBef>
            </a:pPr>
            <a:r>
              <a:rPr sz="2800" spc="105" dirty="0">
                <a:latin typeface="Calibri"/>
                <a:cs typeface="Calibri"/>
              </a:rPr>
              <a:t>Year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lang="en-GB" sz="2800" spc="35" dirty="0" smtClean="0">
                <a:latin typeface="Calibri"/>
                <a:cs typeface="Calibri"/>
              </a:rPr>
              <a:t>Three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17520" y="9063228"/>
            <a:ext cx="1733550" cy="567055"/>
          </a:xfrm>
          <a:custGeom>
            <a:avLst/>
            <a:gdLst/>
            <a:ahLst/>
            <a:cxnLst/>
            <a:rect l="l" t="t" r="r" b="b"/>
            <a:pathLst>
              <a:path w="1733550" h="567054">
                <a:moveTo>
                  <a:pt x="0" y="567055"/>
                </a:moveTo>
                <a:lnTo>
                  <a:pt x="1733550" y="567055"/>
                </a:lnTo>
                <a:lnTo>
                  <a:pt x="1733550" y="0"/>
                </a:lnTo>
                <a:lnTo>
                  <a:pt x="0" y="0"/>
                </a:lnTo>
                <a:lnTo>
                  <a:pt x="0" y="567055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37332" y="9128759"/>
            <a:ext cx="1694688" cy="4373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157854" y="9121647"/>
            <a:ext cx="1454785" cy="42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130" dirty="0">
                <a:latin typeface="Calibri"/>
                <a:cs typeface="Calibri"/>
              </a:rPr>
              <a:t>Four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101339" y="492251"/>
            <a:ext cx="1627632" cy="441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093719" y="283737"/>
            <a:ext cx="1664970" cy="57150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112395">
              <a:lnSpc>
                <a:spcPct val="100000"/>
              </a:lnSpc>
              <a:spcBef>
                <a:spcPts val="290"/>
              </a:spcBef>
            </a:pPr>
            <a:r>
              <a:rPr sz="2200" spc="55" dirty="0">
                <a:latin typeface="Calibri"/>
                <a:cs typeface="Calibri"/>
              </a:rPr>
              <a:t>Subtraction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60831" y="1207008"/>
            <a:ext cx="6690359" cy="12009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10857" y="1008607"/>
            <a:ext cx="6746875" cy="1215076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Subtracting </a:t>
            </a:r>
            <a:r>
              <a:rPr sz="1400" b="1" u="heavy" dirty="0">
                <a:latin typeface="Calibri"/>
                <a:cs typeface="Calibri"/>
              </a:rPr>
              <a:t>with </a:t>
            </a:r>
            <a:r>
              <a:rPr sz="1400" b="1" u="heavy" spc="-5" dirty="0">
                <a:latin typeface="Calibri"/>
                <a:cs typeface="Calibri"/>
              </a:rPr>
              <a:t>numbers </a:t>
            </a:r>
            <a:r>
              <a:rPr sz="1400" b="1" u="heavy" spc="-10" dirty="0">
                <a:latin typeface="Calibri"/>
                <a:cs typeface="Calibri"/>
              </a:rPr>
              <a:t>up </a:t>
            </a:r>
            <a:r>
              <a:rPr sz="1400" b="1" u="heavy" dirty="0">
                <a:latin typeface="Calibri"/>
                <a:cs typeface="Calibri"/>
              </a:rPr>
              <a:t>to 4</a:t>
            </a:r>
            <a:r>
              <a:rPr sz="1400" b="1" u="heavy" spc="35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digits</a:t>
            </a:r>
            <a:endParaRPr sz="1400" dirty="0">
              <a:latin typeface="Calibri"/>
              <a:cs typeface="Calibri"/>
            </a:endParaRPr>
          </a:p>
          <a:p>
            <a:pPr marL="101600" marR="95250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consolidate their knowledge of the </a:t>
            </a:r>
            <a:r>
              <a:rPr sz="1400" dirty="0">
                <a:latin typeface="Calibri"/>
                <a:cs typeface="Calibri"/>
              </a:rPr>
              <a:t>partitioning </a:t>
            </a:r>
            <a:r>
              <a:rPr sz="1400" spc="-5" dirty="0">
                <a:latin typeface="Calibri"/>
                <a:cs typeface="Calibri"/>
              </a:rPr>
              <a:t>column method </a:t>
            </a:r>
            <a:r>
              <a:rPr sz="1400" dirty="0">
                <a:latin typeface="Calibri"/>
                <a:cs typeface="Calibri"/>
              </a:rPr>
              <a:t>for  </a:t>
            </a:r>
            <a:r>
              <a:rPr sz="1400" spc="-5" dirty="0">
                <a:latin typeface="Calibri"/>
                <a:cs typeface="Calibri"/>
              </a:rPr>
              <a:t>subtraction </a:t>
            </a:r>
            <a:r>
              <a:rPr sz="1400" dirty="0">
                <a:latin typeface="Calibri"/>
                <a:cs typeface="Calibri"/>
              </a:rPr>
              <a:t>with 4 digit </a:t>
            </a:r>
            <a:r>
              <a:rPr sz="1400" spc="-5" dirty="0">
                <a:latin typeface="Calibri"/>
                <a:cs typeface="Calibri"/>
              </a:rPr>
              <a:t>numbers including those </a:t>
            </a:r>
            <a:r>
              <a:rPr sz="1400" dirty="0">
                <a:latin typeface="Calibri"/>
                <a:cs typeface="Calibri"/>
              </a:rPr>
              <a:t>where </a:t>
            </a:r>
            <a:r>
              <a:rPr sz="1400" spc="-5" dirty="0">
                <a:latin typeface="Calibri"/>
                <a:cs typeface="Calibri"/>
              </a:rPr>
              <a:t>exchanging </a:t>
            </a:r>
            <a:r>
              <a:rPr sz="1400" dirty="0">
                <a:latin typeface="Calibri"/>
                <a:cs typeface="Calibri"/>
              </a:rPr>
              <a:t>is </a:t>
            </a:r>
            <a:r>
              <a:rPr sz="1400" spc="-5" dirty="0">
                <a:latin typeface="Calibri"/>
                <a:cs typeface="Calibri"/>
              </a:rPr>
              <a:t>required. Once</a:t>
            </a:r>
            <a:r>
              <a:rPr sz="1400" spc="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they</a:t>
            </a:r>
            <a:endParaRPr sz="1400" dirty="0">
              <a:latin typeface="Calibri"/>
              <a:cs typeface="Calibri"/>
            </a:endParaRPr>
          </a:p>
          <a:p>
            <a:pPr marL="262890" marR="255904" algn="ctr">
              <a:lnSpc>
                <a:spcPts val="1839"/>
              </a:lnSpc>
              <a:spcBef>
                <a:spcPts val="5"/>
              </a:spcBef>
            </a:pPr>
            <a:r>
              <a:rPr sz="1400" dirty="0">
                <a:latin typeface="Calibri"/>
                <a:cs typeface="Calibri"/>
              </a:rPr>
              <a:t>are </a:t>
            </a:r>
            <a:r>
              <a:rPr sz="1400" spc="-5" dirty="0">
                <a:latin typeface="Calibri"/>
                <a:cs typeface="Calibri"/>
              </a:rPr>
              <a:t>secure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this </a:t>
            </a:r>
            <a:r>
              <a:rPr sz="1400" dirty="0">
                <a:latin typeface="Calibri"/>
                <a:cs typeface="Calibri"/>
              </a:rPr>
              <a:t>they will </a:t>
            </a:r>
            <a:r>
              <a:rPr sz="1400" spc="-5" dirty="0">
                <a:latin typeface="Calibri"/>
                <a:cs typeface="Calibri"/>
              </a:rPr>
              <a:t>move 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the compact (traditional) method of column  subtraction</a:t>
            </a:r>
            <a:r>
              <a:rPr sz="1400" spc="-5" dirty="0" smtClean="0">
                <a:latin typeface="Calibri"/>
                <a:cs typeface="Calibri"/>
              </a:rPr>
              <a:t>.</a:t>
            </a:r>
            <a:r>
              <a:rPr lang="en-US" sz="1400" spc="-5" dirty="0" smtClean="0">
                <a:latin typeface="Calibri"/>
                <a:cs typeface="Calibri"/>
              </a:rPr>
              <a:t> 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60831" y="5996940"/>
            <a:ext cx="6690359" cy="28620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32130" y="5922543"/>
            <a:ext cx="6746875" cy="301053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30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165735" marR="143510" algn="ctr">
              <a:lnSpc>
                <a:spcPct val="109700"/>
              </a:lnSpc>
            </a:pPr>
            <a:r>
              <a:rPr sz="1100" spc="-5" dirty="0">
                <a:latin typeface="Calibri"/>
                <a:cs typeface="Calibri"/>
              </a:rPr>
              <a:t>Equal </a:t>
            </a:r>
            <a:r>
              <a:rPr sz="1100" dirty="0">
                <a:latin typeface="Calibri"/>
                <a:cs typeface="Calibri"/>
              </a:rPr>
              <a:t>to, </a:t>
            </a:r>
            <a:r>
              <a:rPr sz="1100" spc="-5" dirty="0">
                <a:latin typeface="Calibri"/>
                <a:cs typeface="Calibri"/>
              </a:rPr>
              <a:t>take, take </a:t>
            </a:r>
            <a:r>
              <a:rPr sz="1100" dirty="0">
                <a:latin typeface="Calibri"/>
                <a:cs typeface="Calibri"/>
              </a:rPr>
              <a:t>away, </a:t>
            </a:r>
            <a:r>
              <a:rPr sz="1100" spc="-5" dirty="0">
                <a:latin typeface="Calibri"/>
                <a:cs typeface="Calibri"/>
              </a:rPr>
              <a:t>less, </a:t>
            </a:r>
            <a:r>
              <a:rPr sz="1100" dirty="0">
                <a:latin typeface="Calibri"/>
                <a:cs typeface="Calibri"/>
              </a:rPr>
              <a:t>minus, </a:t>
            </a:r>
            <a:r>
              <a:rPr sz="1100" spc="-5" dirty="0">
                <a:latin typeface="Calibri"/>
                <a:cs typeface="Calibri"/>
              </a:rPr>
              <a:t>subtract, leaves, distance between, difference </a:t>
            </a:r>
            <a:r>
              <a:rPr sz="1100" dirty="0">
                <a:latin typeface="Calibri"/>
                <a:cs typeface="Calibri"/>
              </a:rPr>
              <a:t>between, </a:t>
            </a:r>
            <a:r>
              <a:rPr sz="1100" spc="-5" dirty="0">
                <a:latin typeface="Calibri"/>
                <a:cs typeface="Calibri"/>
              </a:rPr>
              <a:t>how </a:t>
            </a:r>
            <a:r>
              <a:rPr sz="1100" dirty="0">
                <a:latin typeface="Calibri"/>
                <a:cs typeface="Calibri"/>
              </a:rPr>
              <a:t>many more,  how many </a:t>
            </a:r>
            <a:r>
              <a:rPr sz="1100" spc="-5" dirty="0">
                <a:latin typeface="Calibri"/>
                <a:cs typeface="Calibri"/>
              </a:rPr>
              <a:t>fewer/less </a:t>
            </a:r>
            <a:r>
              <a:rPr sz="1100" dirty="0">
                <a:latin typeface="Calibri"/>
                <a:cs typeface="Calibri"/>
              </a:rPr>
              <a:t>than, </a:t>
            </a:r>
            <a:r>
              <a:rPr sz="1100" spc="-5" dirty="0">
                <a:latin typeface="Calibri"/>
                <a:cs typeface="Calibri"/>
              </a:rPr>
              <a:t>most, least, count back, how </a:t>
            </a:r>
            <a:r>
              <a:rPr sz="1100" dirty="0">
                <a:latin typeface="Calibri"/>
                <a:cs typeface="Calibri"/>
              </a:rPr>
              <a:t>many </a:t>
            </a:r>
            <a:r>
              <a:rPr sz="1100" spc="-5" dirty="0">
                <a:latin typeface="Calibri"/>
                <a:cs typeface="Calibri"/>
              </a:rPr>
              <a:t>left, how </a:t>
            </a:r>
            <a:r>
              <a:rPr sz="1100" dirty="0">
                <a:latin typeface="Calibri"/>
                <a:cs typeface="Calibri"/>
              </a:rPr>
              <a:t>much </a:t>
            </a:r>
            <a:r>
              <a:rPr sz="1100" spc="-5" dirty="0">
                <a:latin typeface="Calibri"/>
                <a:cs typeface="Calibri"/>
              </a:rPr>
              <a:t>less is_?, count </a:t>
            </a:r>
            <a:r>
              <a:rPr sz="1100" dirty="0">
                <a:latin typeface="Calibri"/>
                <a:cs typeface="Calibri"/>
              </a:rPr>
              <a:t>on, </a:t>
            </a:r>
            <a:r>
              <a:rPr sz="1100" spc="-5" dirty="0">
                <a:latin typeface="Calibri"/>
                <a:cs typeface="Calibri"/>
              </a:rPr>
              <a:t>strategy,  </a:t>
            </a:r>
            <a:r>
              <a:rPr sz="1100" dirty="0">
                <a:latin typeface="Calibri"/>
                <a:cs typeface="Calibri"/>
              </a:rPr>
              <a:t>partition, </a:t>
            </a:r>
            <a:r>
              <a:rPr sz="1100" spc="-5" dirty="0">
                <a:latin typeface="Calibri"/>
                <a:cs typeface="Calibri"/>
              </a:rPr>
              <a:t>tens, units, exchange, decrease, hundreds, value, digit,</a:t>
            </a:r>
            <a:r>
              <a:rPr sz="1100" spc="105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inverse.</a:t>
            </a:r>
            <a:endParaRPr sz="1100">
              <a:latin typeface="Calibri"/>
              <a:cs typeface="Calibri"/>
            </a:endParaRPr>
          </a:p>
          <a:p>
            <a:pPr marL="2540" algn="ctr">
              <a:lnSpc>
                <a:spcPct val="100000"/>
              </a:lnSpc>
              <a:spcBef>
                <a:spcPts val="13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Subtract by </a:t>
            </a:r>
            <a:r>
              <a:rPr sz="1100" dirty="0">
                <a:latin typeface="Calibri"/>
                <a:cs typeface="Calibri"/>
              </a:rPr>
              <a:t>counting on </a:t>
            </a:r>
            <a:r>
              <a:rPr sz="1100" spc="-5" dirty="0">
                <a:latin typeface="Calibri"/>
                <a:cs typeface="Calibri"/>
              </a:rPr>
              <a:t>where numbers are close together </a:t>
            </a:r>
            <a:r>
              <a:rPr sz="1100" dirty="0">
                <a:latin typeface="Calibri"/>
                <a:cs typeface="Calibri"/>
              </a:rPr>
              <a:t>or </a:t>
            </a:r>
            <a:r>
              <a:rPr sz="1100" spc="-5" dirty="0">
                <a:latin typeface="Calibri"/>
                <a:cs typeface="Calibri"/>
              </a:rPr>
              <a:t>they </a:t>
            </a:r>
            <a:r>
              <a:rPr sz="1100" dirty="0">
                <a:latin typeface="Calibri"/>
                <a:cs typeface="Calibri"/>
              </a:rPr>
              <a:t>are </a:t>
            </a:r>
            <a:r>
              <a:rPr sz="1100" spc="-5" dirty="0">
                <a:latin typeface="Calibri"/>
                <a:cs typeface="Calibri"/>
              </a:rPr>
              <a:t>near to multiples </a:t>
            </a:r>
            <a:r>
              <a:rPr sz="1100" dirty="0">
                <a:latin typeface="Calibri"/>
                <a:cs typeface="Calibri"/>
              </a:rPr>
              <a:t>of </a:t>
            </a:r>
            <a:r>
              <a:rPr sz="1100" spc="-5" dirty="0">
                <a:latin typeface="Calibri"/>
                <a:cs typeface="Calibri"/>
              </a:rPr>
              <a:t>10, 100</a:t>
            </a:r>
            <a:r>
              <a:rPr sz="1100" spc="14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etc.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Children select </a:t>
            </a:r>
            <a:r>
              <a:rPr sz="1100" dirty="0">
                <a:latin typeface="Calibri"/>
                <a:cs typeface="Calibri"/>
              </a:rPr>
              <a:t>a </a:t>
            </a:r>
            <a:r>
              <a:rPr sz="1100" spc="-5" dirty="0">
                <a:latin typeface="Calibri"/>
                <a:cs typeface="Calibri"/>
              </a:rPr>
              <a:t>mental, </a:t>
            </a:r>
            <a:r>
              <a:rPr sz="1100" dirty="0">
                <a:latin typeface="Calibri"/>
                <a:cs typeface="Calibri"/>
              </a:rPr>
              <a:t>written or </a:t>
            </a:r>
            <a:r>
              <a:rPr sz="1100" spc="-5" dirty="0">
                <a:latin typeface="Calibri"/>
                <a:cs typeface="Calibri"/>
              </a:rPr>
              <a:t>jotting </a:t>
            </a:r>
            <a:r>
              <a:rPr sz="1100" dirty="0">
                <a:latin typeface="Calibri"/>
                <a:cs typeface="Calibri"/>
              </a:rPr>
              <a:t>method </a:t>
            </a:r>
            <a:r>
              <a:rPr sz="1100" spc="-5" dirty="0">
                <a:latin typeface="Calibri"/>
                <a:cs typeface="Calibri"/>
              </a:rPr>
              <a:t>depending </a:t>
            </a:r>
            <a:r>
              <a:rPr sz="1100" dirty="0">
                <a:latin typeface="Calibri"/>
                <a:cs typeface="Calibri"/>
              </a:rPr>
              <a:t>on what the </a:t>
            </a:r>
            <a:r>
              <a:rPr sz="1100" spc="-5" dirty="0">
                <a:latin typeface="Calibri"/>
                <a:cs typeface="Calibri"/>
              </a:rPr>
              <a:t>problem</a:t>
            </a:r>
            <a:r>
              <a:rPr sz="1100" spc="5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requires.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Children estimate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use the inverse </a:t>
            </a:r>
            <a:r>
              <a:rPr sz="1100" dirty="0">
                <a:latin typeface="Calibri"/>
                <a:cs typeface="Calibri"/>
              </a:rPr>
              <a:t>operation </a:t>
            </a:r>
            <a:r>
              <a:rPr sz="1100" spc="-5" dirty="0">
                <a:latin typeface="Calibri"/>
                <a:cs typeface="Calibri"/>
              </a:rPr>
              <a:t>to </a:t>
            </a:r>
            <a:r>
              <a:rPr sz="1100" dirty="0">
                <a:latin typeface="Calibri"/>
                <a:cs typeface="Calibri"/>
              </a:rPr>
              <a:t>check a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problem.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Children solve </a:t>
            </a:r>
            <a:r>
              <a:rPr sz="1100" dirty="0">
                <a:latin typeface="Calibri"/>
                <a:cs typeface="Calibri"/>
              </a:rPr>
              <a:t>2 </a:t>
            </a:r>
            <a:r>
              <a:rPr sz="1100" spc="-5" dirty="0">
                <a:latin typeface="Calibri"/>
                <a:cs typeface="Calibri"/>
              </a:rPr>
              <a:t>step </a:t>
            </a:r>
            <a:r>
              <a:rPr sz="1100" dirty="0">
                <a:latin typeface="Calibri"/>
                <a:cs typeface="Calibri"/>
              </a:rPr>
              <a:t>problems involving + and </a:t>
            </a:r>
            <a:r>
              <a:rPr sz="1100" spc="-5" dirty="0">
                <a:latin typeface="Calibri"/>
                <a:cs typeface="Calibri"/>
              </a:rPr>
              <a:t>-, picking </a:t>
            </a:r>
            <a:r>
              <a:rPr sz="1100" dirty="0">
                <a:latin typeface="Calibri"/>
                <a:cs typeface="Calibri"/>
              </a:rPr>
              <a:t>the </a:t>
            </a:r>
            <a:r>
              <a:rPr sz="1100" spc="-5" dirty="0">
                <a:latin typeface="Calibri"/>
                <a:cs typeface="Calibri"/>
              </a:rPr>
              <a:t>correct </a:t>
            </a:r>
            <a:r>
              <a:rPr sz="1100" dirty="0">
                <a:latin typeface="Calibri"/>
                <a:cs typeface="Calibri"/>
              </a:rPr>
              <a:t>operation </a:t>
            </a:r>
            <a:r>
              <a:rPr sz="1100" spc="-5" dirty="0">
                <a:latin typeface="Calibri"/>
                <a:cs typeface="Calibri"/>
              </a:rPr>
              <a:t>and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method.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Children solve simple money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measure problems </a:t>
            </a:r>
            <a:r>
              <a:rPr sz="1100" dirty="0">
                <a:latin typeface="Calibri"/>
                <a:cs typeface="Calibri"/>
              </a:rPr>
              <a:t>with </a:t>
            </a:r>
            <a:r>
              <a:rPr sz="1100" spc="-5" dirty="0">
                <a:latin typeface="Calibri"/>
                <a:cs typeface="Calibri"/>
              </a:rPr>
              <a:t>fractions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decimals.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Find </a:t>
            </a:r>
            <a:r>
              <a:rPr sz="1100" dirty="0">
                <a:latin typeface="Calibri"/>
                <a:cs typeface="Calibri"/>
              </a:rPr>
              <a:t>1000 more or </a:t>
            </a:r>
            <a:r>
              <a:rPr sz="1100" spc="-5" dirty="0">
                <a:latin typeface="Calibri"/>
                <a:cs typeface="Calibri"/>
              </a:rPr>
              <a:t>1000 less </a:t>
            </a:r>
            <a:r>
              <a:rPr sz="1100" dirty="0">
                <a:latin typeface="Calibri"/>
                <a:cs typeface="Calibri"/>
              </a:rPr>
              <a:t>than a </a:t>
            </a:r>
            <a:r>
              <a:rPr sz="1100" spc="-5" dirty="0">
                <a:latin typeface="Calibri"/>
                <a:cs typeface="Calibri"/>
              </a:rPr>
              <a:t>given</a:t>
            </a:r>
            <a:r>
              <a:rPr sz="1100" spc="-4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number.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Count </a:t>
            </a:r>
            <a:r>
              <a:rPr sz="1100" dirty="0">
                <a:latin typeface="Calibri"/>
                <a:cs typeface="Calibri"/>
              </a:rPr>
              <a:t>backwards through </a:t>
            </a:r>
            <a:r>
              <a:rPr sz="1100" spc="-5" dirty="0">
                <a:latin typeface="Calibri"/>
                <a:cs typeface="Calibri"/>
              </a:rPr>
              <a:t>zero including negative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numbers.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Recognise </a:t>
            </a:r>
            <a:r>
              <a:rPr sz="1100" dirty="0">
                <a:latin typeface="Calibri"/>
                <a:cs typeface="Calibri"/>
              </a:rPr>
              <a:t>the place value of </a:t>
            </a:r>
            <a:r>
              <a:rPr sz="1100" spc="-5" dirty="0">
                <a:latin typeface="Calibri"/>
                <a:cs typeface="Calibri"/>
              </a:rPr>
              <a:t>each digit </a:t>
            </a:r>
            <a:r>
              <a:rPr sz="1100" dirty="0">
                <a:latin typeface="Calibri"/>
                <a:cs typeface="Calibri"/>
              </a:rPr>
              <a:t>in a 4 </a:t>
            </a:r>
            <a:r>
              <a:rPr sz="1100" spc="-5" dirty="0">
                <a:latin typeface="Calibri"/>
                <a:cs typeface="Calibri"/>
              </a:rPr>
              <a:t>digit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number.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5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Round any </a:t>
            </a:r>
            <a:r>
              <a:rPr sz="1100" spc="-5" dirty="0">
                <a:latin typeface="Calibri"/>
                <a:cs typeface="Calibri"/>
              </a:rPr>
              <a:t>number </a:t>
            </a:r>
            <a:r>
              <a:rPr sz="1100" dirty="0">
                <a:latin typeface="Calibri"/>
                <a:cs typeface="Calibri"/>
              </a:rPr>
              <a:t>to the nearest </a:t>
            </a:r>
            <a:r>
              <a:rPr sz="1100" spc="-5" dirty="0">
                <a:latin typeface="Calibri"/>
                <a:cs typeface="Calibri"/>
              </a:rPr>
              <a:t>10, 100 or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1000.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number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practical problems that involve increasingly large positive</a:t>
            </a:r>
            <a:r>
              <a:rPr sz="1100" spc="10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integers.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405629" y="2647188"/>
            <a:ext cx="2872104" cy="122809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91278" y="2632964"/>
            <a:ext cx="2900680" cy="1256665"/>
          </a:xfrm>
          <a:custGeom>
            <a:avLst/>
            <a:gdLst/>
            <a:ahLst/>
            <a:cxnLst/>
            <a:rect l="l" t="t" r="r" b="b"/>
            <a:pathLst>
              <a:path w="2900679" h="1256664">
                <a:moveTo>
                  <a:pt x="0" y="1256665"/>
                </a:moveTo>
                <a:lnTo>
                  <a:pt x="2900679" y="1256665"/>
                </a:lnTo>
                <a:lnTo>
                  <a:pt x="2900679" y="0"/>
                </a:lnTo>
                <a:lnTo>
                  <a:pt x="0" y="0"/>
                </a:lnTo>
                <a:lnTo>
                  <a:pt x="0" y="125666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59777" y="2574607"/>
            <a:ext cx="3747770" cy="73279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26388" y="2611252"/>
            <a:ext cx="3415029" cy="554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 algn="ctr">
              <a:lnSpc>
                <a:spcPct val="110100"/>
              </a:lnSpc>
            </a:pPr>
            <a:r>
              <a:rPr sz="800" spc="-5" dirty="0">
                <a:latin typeface="Calibri"/>
                <a:cs typeface="Calibri"/>
              </a:rPr>
              <a:t>Children will consolidate their learning of the partitioning column method of  subtraction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exchanging by solving calculations </a:t>
            </a:r>
            <a:r>
              <a:rPr sz="800" dirty="0">
                <a:latin typeface="Calibri"/>
                <a:cs typeface="Calibri"/>
              </a:rPr>
              <a:t>with more </a:t>
            </a:r>
            <a:r>
              <a:rPr sz="800" spc="-5" dirty="0">
                <a:latin typeface="Calibri"/>
                <a:cs typeface="Calibri"/>
              </a:rPr>
              <a:t>complex numbers.  Place value counters </a:t>
            </a:r>
            <a:r>
              <a:rPr sz="800" dirty="0">
                <a:latin typeface="Calibri"/>
                <a:cs typeface="Calibri"/>
              </a:rPr>
              <a:t>will </a:t>
            </a:r>
            <a:r>
              <a:rPr sz="800" spc="-5" dirty="0">
                <a:latin typeface="Calibri"/>
                <a:cs typeface="Calibri"/>
              </a:rPr>
              <a:t>come in </a:t>
            </a:r>
            <a:r>
              <a:rPr sz="800" dirty="0">
                <a:latin typeface="Calibri"/>
                <a:cs typeface="Calibri"/>
              </a:rPr>
              <a:t>handy </a:t>
            </a:r>
            <a:r>
              <a:rPr sz="800" spc="-5" dirty="0">
                <a:latin typeface="Calibri"/>
                <a:cs typeface="Calibri"/>
              </a:rPr>
              <a:t>here </a:t>
            </a:r>
            <a:r>
              <a:rPr sz="800" dirty="0">
                <a:latin typeface="Calibri"/>
                <a:cs typeface="Calibri"/>
              </a:rPr>
              <a:t>when </a:t>
            </a:r>
            <a:r>
              <a:rPr sz="800" spc="-5" dirty="0">
                <a:latin typeface="Calibri"/>
                <a:cs typeface="Calibri"/>
              </a:rPr>
              <a:t>building children’s confidence.  Money can also </a:t>
            </a:r>
            <a:r>
              <a:rPr sz="800" dirty="0">
                <a:latin typeface="Calibri"/>
                <a:cs typeface="Calibri"/>
              </a:rPr>
              <a:t>be </a:t>
            </a:r>
            <a:r>
              <a:rPr sz="800" spc="-5" dirty="0">
                <a:latin typeface="Calibri"/>
                <a:cs typeface="Calibri"/>
              </a:rPr>
              <a:t>partitioned for subtraction </a:t>
            </a:r>
            <a:r>
              <a:rPr sz="800" dirty="0">
                <a:latin typeface="Calibri"/>
                <a:cs typeface="Calibri"/>
              </a:rPr>
              <a:t>e.g. £1 + 30 + 5 - £1 + 10 + 2</a:t>
            </a:r>
            <a:r>
              <a:rPr sz="800" spc="3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=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820795" y="4385817"/>
            <a:ext cx="1875789" cy="127698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806571" y="4371466"/>
            <a:ext cx="1904364" cy="1305560"/>
          </a:xfrm>
          <a:custGeom>
            <a:avLst/>
            <a:gdLst/>
            <a:ahLst/>
            <a:cxnLst/>
            <a:rect l="l" t="t" r="r" b="b"/>
            <a:pathLst>
              <a:path w="1904364" h="1305560">
                <a:moveTo>
                  <a:pt x="0" y="1305560"/>
                </a:moveTo>
                <a:lnTo>
                  <a:pt x="1904364" y="1305560"/>
                </a:lnTo>
                <a:lnTo>
                  <a:pt x="1904364" y="0"/>
                </a:lnTo>
                <a:lnTo>
                  <a:pt x="0" y="0"/>
                </a:lnTo>
                <a:lnTo>
                  <a:pt x="0" y="130556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213350" y="3561969"/>
            <a:ext cx="477520" cy="900430"/>
          </a:xfrm>
          <a:custGeom>
            <a:avLst/>
            <a:gdLst/>
            <a:ahLst/>
            <a:cxnLst/>
            <a:rect l="l" t="t" r="r" b="b"/>
            <a:pathLst>
              <a:path w="477520" h="900429">
                <a:moveTo>
                  <a:pt x="477520" y="661669"/>
                </a:moveTo>
                <a:lnTo>
                  <a:pt x="0" y="661669"/>
                </a:lnTo>
                <a:lnTo>
                  <a:pt x="238760" y="900429"/>
                </a:lnTo>
                <a:lnTo>
                  <a:pt x="477520" y="661669"/>
                </a:lnTo>
                <a:close/>
              </a:path>
              <a:path w="477520" h="900429">
                <a:moveTo>
                  <a:pt x="358139" y="0"/>
                </a:moveTo>
                <a:lnTo>
                  <a:pt x="119379" y="0"/>
                </a:lnTo>
                <a:lnTo>
                  <a:pt x="119379" y="661669"/>
                </a:lnTo>
                <a:lnTo>
                  <a:pt x="358139" y="661669"/>
                </a:lnTo>
                <a:lnTo>
                  <a:pt x="358139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213350" y="3561969"/>
            <a:ext cx="477520" cy="900430"/>
          </a:xfrm>
          <a:custGeom>
            <a:avLst/>
            <a:gdLst/>
            <a:ahLst/>
            <a:cxnLst/>
            <a:rect l="l" t="t" r="r" b="b"/>
            <a:pathLst>
              <a:path w="477520" h="900429">
                <a:moveTo>
                  <a:pt x="477520" y="661669"/>
                </a:moveTo>
                <a:lnTo>
                  <a:pt x="358139" y="661669"/>
                </a:lnTo>
                <a:lnTo>
                  <a:pt x="358139" y="0"/>
                </a:lnTo>
                <a:lnTo>
                  <a:pt x="119379" y="0"/>
                </a:lnTo>
                <a:lnTo>
                  <a:pt x="119379" y="661669"/>
                </a:lnTo>
                <a:lnTo>
                  <a:pt x="0" y="661669"/>
                </a:lnTo>
                <a:lnTo>
                  <a:pt x="238760" y="900429"/>
                </a:lnTo>
                <a:lnTo>
                  <a:pt x="477520" y="661669"/>
                </a:lnTo>
                <a:close/>
              </a:path>
            </a:pathLst>
          </a:custGeom>
          <a:ln w="127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38517" y="3557841"/>
            <a:ext cx="3175635" cy="10896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955344" y="3594735"/>
            <a:ext cx="2940685" cy="955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320" marR="12065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Once confident children are ready to </a:t>
            </a:r>
            <a:r>
              <a:rPr sz="800" dirty="0">
                <a:latin typeface="Calibri"/>
                <a:cs typeface="Calibri"/>
              </a:rPr>
              <a:t>move </a:t>
            </a:r>
            <a:r>
              <a:rPr sz="800" spc="-5" dirty="0">
                <a:latin typeface="Calibri"/>
                <a:cs typeface="Calibri"/>
              </a:rPr>
              <a:t>on to the </a:t>
            </a:r>
            <a:r>
              <a:rPr sz="800" dirty="0">
                <a:latin typeface="Calibri"/>
                <a:cs typeface="Calibri"/>
              </a:rPr>
              <a:t>compact </a:t>
            </a:r>
            <a:r>
              <a:rPr sz="800" spc="-5" dirty="0">
                <a:latin typeface="Calibri"/>
                <a:cs typeface="Calibri"/>
              </a:rPr>
              <a:t>method  of subtraction. Encourage children to complete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calculation in the  partitioning column methods and then model compact method. See if  children </a:t>
            </a:r>
            <a:r>
              <a:rPr sz="800" dirty="0">
                <a:latin typeface="Calibri"/>
                <a:cs typeface="Calibri"/>
              </a:rPr>
              <a:t>can </a:t>
            </a:r>
            <a:r>
              <a:rPr sz="800" spc="-5" dirty="0">
                <a:latin typeface="Calibri"/>
                <a:cs typeface="Calibri"/>
              </a:rPr>
              <a:t>see how they are linked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discuss which is</a:t>
            </a:r>
            <a:r>
              <a:rPr sz="800" spc="6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simpler.</a:t>
            </a:r>
            <a:endParaRPr sz="800">
              <a:latin typeface="Calibri"/>
              <a:cs typeface="Calibri"/>
            </a:endParaRPr>
          </a:p>
          <a:p>
            <a:pPr marL="12065" marR="5080" algn="ctr">
              <a:lnSpc>
                <a:spcPct val="109400"/>
              </a:lnSpc>
              <a:spcBef>
                <a:spcPts val="5"/>
              </a:spcBef>
            </a:pPr>
            <a:r>
              <a:rPr sz="800" spc="-5" dirty="0">
                <a:latin typeface="Calibri"/>
                <a:cs typeface="Calibri"/>
              </a:rPr>
              <a:t>Although this is </a:t>
            </a:r>
            <a:r>
              <a:rPr sz="800" dirty="0">
                <a:latin typeface="Calibri"/>
                <a:cs typeface="Calibri"/>
              </a:rPr>
              <a:t>seen as </a:t>
            </a:r>
            <a:r>
              <a:rPr sz="800" spc="-5" dirty="0">
                <a:latin typeface="Calibri"/>
                <a:cs typeface="Calibri"/>
              </a:rPr>
              <a:t>the ‘easiest’ method it does </a:t>
            </a:r>
            <a:r>
              <a:rPr sz="800" dirty="0">
                <a:latin typeface="Calibri"/>
                <a:cs typeface="Calibri"/>
              </a:rPr>
              <a:t>not mean </a:t>
            </a:r>
            <a:r>
              <a:rPr sz="800" spc="-5" dirty="0">
                <a:latin typeface="Calibri"/>
                <a:cs typeface="Calibri"/>
              </a:rPr>
              <a:t>that </a:t>
            </a: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 necessarily the </a:t>
            </a:r>
            <a:r>
              <a:rPr sz="800" dirty="0">
                <a:latin typeface="Calibri"/>
                <a:cs typeface="Calibri"/>
              </a:rPr>
              <a:t>best </a:t>
            </a:r>
            <a:r>
              <a:rPr sz="800" spc="-5" dirty="0">
                <a:latin typeface="Calibri"/>
                <a:cs typeface="Calibri"/>
              </a:rPr>
              <a:t>method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they need to carefully select the best  method for the problem they are</a:t>
            </a:r>
            <a:r>
              <a:rPr sz="800" spc="-2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solving.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15055" y="487680"/>
            <a:ext cx="1627632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096260" y="411797"/>
            <a:ext cx="1664970" cy="58356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48260" rIns="0" bIns="0" rtlCol="0">
            <a:spAutoFit/>
          </a:bodyPr>
          <a:lstStyle/>
          <a:p>
            <a:pPr marL="113030">
              <a:lnSpc>
                <a:spcPct val="100000"/>
              </a:lnSpc>
              <a:spcBef>
                <a:spcPts val="380"/>
              </a:spcBef>
            </a:pPr>
            <a:r>
              <a:rPr sz="2200" spc="55" dirty="0">
                <a:latin typeface="Calibri"/>
                <a:cs typeface="Calibri"/>
              </a:rPr>
              <a:t>Subtraction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38855" y="9108947"/>
            <a:ext cx="1694688" cy="4373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19425" y="9044178"/>
            <a:ext cx="1733550" cy="567055"/>
          </a:xfrm>
          <a:prstGeom prst="rect">
            <a:avLst/>
          </a:prstGeom>
          <a:ln w="38099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83515">
              <a:lnSpc>
                <a:spcPct val="100000"/>
              </a:lnSpc>
              <a:spcBef>
                <a:spcPts val="305"/>
              </a:spcBef>
            </a:pPr>
            <a:r>
              <a:rPr sz="2600" spc="100" dirty="0">
                <a:latin typeface="Calibri"/>
                <a:cs typeface="Calibri"/>
              </a:rPr>
              <a:t>Year </a:t>
            </a:r>
            <a:r>
              <a:rPr sz="2600" spc="75" dirty="0">
                <a:latin typeface="Calibri"/>
                <a:cs typeface="Calibri"/>
              </a:rPr>
              <a:t>Five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47116" y="6242303"/>
            <a:ext cx="6621780" cy="25618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18794" y="6168174"/>
            <a:ext cx="6678295" cy="271018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 dirty="0">
              <a:latin typeface="Calibri"/>
              <a:cs typeface="Calibri"/>
            </a:endParaRPr>
          </a:p>
          <a:p>
            <a:pPr marL="132080" marR="123825" algn="ctr">
              <a:lnSpc>
                <a:spcPct val="109700"/>
              </a:lnSpc>
              <a:spcBef>
                <a:spcPts val="5"/>
              </a:spcBef>
            </a:pPr>
            <a:r>
              <a:rPr sz="1100" spc="-5" dirty="0">
                <a:latin typeface="Calibri"/>
                <a:cs typeface="Calibri"/>
              </a:rPr>
              <a:t>Equal </a:t>
            </a:r>
            <a:r>
              <a:rPr sz="1100" dirty="0">
                <a:latin typeface="Calibri"/>
                <a:cs typeface="Calibri"/>
              </a:rPr>
              <a:t>to, </a:t>
            </a:r>
            <a:r>
              <a:rPr sz="1100" spc="-5" dirty="0">
                <a:latin typeface="Calibri"/>
                <a:cs typeface="Calibri"/>
              </a:rPr>
              <a:t>take, take away, less, minus, subtract, leaves, distance between, difference </a:t>
            </a:r>
            <a:r>
              <a:rPr sz="1100" dirty="0">
                <a:latin typeface="Calibri"/>
                <a:cs typeface="Calibri"/>
              </a:rPr>
              <a:t>between, </a:t>
            </a:r>
            <a:r>
              <a:rPr sz="1100" spc="-5" dirty="0">
                <a:latin typeface="Calibri"/>
                <a:cs typeface="Calibri"/>
              </a:rPr>
              <a:t>how </a:t>
            </a:r>
            <a:r>
              <a:rPr sz="1100" dirty="0">
                <a:latin typeface="Calibri"/>
                <a:cs typeface="Calibri"/>
              </a:rPr>
              <a:t>many more,  how many </a:t>
            </a:r>
            <a:r>
              <a:rPr sz="1100" spc="-5" dirty="0">
                <a:latin typeface="Calibri"/>
                <a:cs typeface="Calibri"/>
              </a:rPr>
              <a:t>fewer/less than, most, least, count back, how </a:t>
            </a:r>
            <a:r>
              <a:rPr sz="1100" dirty="0">
                <a:latin typeface="Calibri"/>
                <a:cs typeface="Calibri"/>
              </a:rPr>
              <a:t>many </a:t>
            </a:r>
            <a:r>
              <a:rPr sz="1100" spc="-5" dirty="0">
                <a:latin typeface="Calibri"/>
                <a:cs typeface="Calibri"/>
              </a:rPr>
              <a:t>left, how </a:t>
            </a:r>
            <a:r>
              <a:rPr sz="1100" dirty="0">
                <a:latin typeface="Calibri"/>
                <a:cs typeface="Calibri"/>
              </a:rPr>
              <a:t>much </a:t>
            </a:r>
            <a:r>
              <a:rPr sz="1100" spc="-5" dirty="0">
                <a:latin typeface="Calibri"/>
                <a:cs typeface="Calibri"/>
              </a:rPr>
              <a:t>less is_?, count </a:t>
            </a:r>
            <a:r>
              <a:rPr sz="1100" dirty="0">
                <a:latin typeface="Calibri"/>
                <a:cs typeface="Calibri"/>
              </a:rPr>
              <a:t>on, </a:t>
            </a:r>
            <a:r>
              <a:rPr sz="1100" spc="-5" dirty="0">
                <a:latin typeface="Calibri"/>
                <a:cs typeface="Calibri"/>
              </a:rPr>
              <a:t>strategy,  partition, </a:t>
            </a:r>
            <a:r>
              <a:rPr sz="1100" dirty="0">
                <a:latin typeface="Calibri"/>
                <a:cs typeface="Calibri"/>
              </a:rPr>
              <a:t>tens, </a:t>
            </a:r>
            <a:r>
              <a:rPr sz="1100" spc="-5" dirty="0">
                <a:latin typeface="Calibri"/>
                <a:cs typeface="Calibri"/>
              </a:rPr>
              <a:t>units, exchange, </a:t>
            </a:r>
            <a:r>
              <a:rPr sz="1100" dirty="0">
                <a:latin typeface="Calibri"/>
                <a:cs typeface="Calibri"/>
              </a:rPr>
              <a:t>decrease, </a:t>
            </a:r>
            <a:r>
              <a:rPr sz="1100" spc="-5" dirty="0">
                <a:latin typeface="Calibri"/>
                <a:cs typeface="Calibri"/>
              </a:rPr>
              <a:t>hundreds, </a:t>
            </a:r>
            <a:r>
              <a:rPr sz="1100" dirty="0">
                <a:latin typeface="Calibri"/>
                <a:cs typeface="Calibri"/>
              </a:rPr>
              <a:t>value, </a:t>
            </a:r>
            <a:r>
              <a:rPr sz="1100" spc="-5" dirty="0">
                <a:latin typeface="Calibri"/>
                <a:cs typeface="Calibri"/>
              </a:rPr>
              <a:t>digit, </a:t>
            </a:r>
            <a:r>
              <a:rPr sz="1100" dirty="0">
                <a:latin typeface="Calibri"/>
                <a:cs typeface="Calibri"/>
              </a:rPr>
              <a:t>inverse, </a:t>
            </a:r>
            <a:r>
              <a:rPr sz="1100" i="1" spc="-5" dirty="0">
                <a:latin typeface="Calibri"/>
                <a:cs typeface="Calibri"/>
              </a:rPr>
              <a:t>tenths, hundredths, </a:t>
            </a:r>
            <a:r>
              <a:rPr sz="1100" i="1" dirty="0">
                <a:latin typeface="Calibri"/>
                <a:cs typeface="Calibri"/>
              </a:rPr>
              <a:t>decimal </a:t>
            </a:r>
            <a:r>
              <a:rPr sz="1100" i="1" spc="-5" dirty="0">
                <a:latin typeface="Calibri"/>
                <a:cs typeface="Calibri"/>
              </a:rPr>
              <a:t>place,  </a:t>
            </a:r>
            <a:r>
              <a:rPr sz="1100" i="1" dirty="0">
                <a:latin typeface="Calibri"/>
                <a:cs typeface="Calibri"/>
              </a:rPr>
              <a:t>decimal</a:t>
            </a:r>
            <a:endParaRPr sz="11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 dirty="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Subtract mentally with increasingly large</a:t>
            </a:r>
            <a:r>
              <a:rPr sz="1100" spc="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numbers</a:t>
            </a:r>
            <a:r>
              <a:rPr sz="1100" dirty="0" smtClean="0">
                <a:latin typeface="Calibri"/>
                <a:cs typeface="Calibri"/>
              </a:rPr>
              <a:t>.</a:t>
            </a:r>
            <a:endParaRPr lang="en-US" sz="1100" dirty="0" smtClean="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lang="en-US" sz="1100" dirty="0" smtClean="0">
                <a:latin typeface="Calibri"/>
                <a:cs typeface="Calibri"/>
              </a:rPr>
              <a:t>Subtract whole numbers with more than 4 digits. Including using formal written methods.</a:t>
            </a:r>
            <a:endParaRPr sz="1100" dirty="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Use </a:t>
            </a:r>
            <a:r>
              <a:rPr sz="1100" spc="-5" dirty="0">
                <a:latin typeface="Calibri"/>
                <a:cs typeface="Calibri"/>
              </a:rPr>
              <a:t>rounding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estimation to check answers to</a:t>
            </a:r>
            <a:r>
              <a:rPr sz="1100" spc="7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calculations.</a:t>
            </a:r>
            <a:endParaRPr sz="1100" dirty="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Solve addition and </a:t>
            </a:r>
            <a:r>
              <a:rPr sz="1100" spc="-5" dirty="0">
                <a:latin typeface="Calibri"/>
                <a:cs typeface="Calibri"/>
              </a:rPr>
              <a:t>subtraction multi step problems, deciding </a:t>
            </a:r>
            <a:r>
              <a:rPr sz="1100" dirty="0">
                <a:latin typeface="Calibri"/>
                <a:cs typeface="Calibri"/>
              </a:rPr>
              <a:t>which operations </a:t>
            </a:r>
            <a:r>
              <a:rPr sz="1100" spc="-5" dirty="0">
                <a:latin typeface="Calibri"/>
                <a:cs typeface="Calibri"/>
              </a:rPr>
              <a:t>to use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why.</a:t>
            </a: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Read, </a:t>
            </a:r>
            <a:r>
              <a:rPr sz="1100" spc="-5" dirty="0">
                <a:latin typeface="Calibri"/>
                <a:cs typeface="Calibri"/>
              </a:rPr>
              <a:t>write, </a:t>
            </a:r>
            <a:r>
              <a:rPr sz="1100" dirty="0">
                <a:latin typeface="Calibri"/>
                <a:cs typeface="Calibri"/>
              </a:rPr>
              <a:t>order and </a:t>
            </a:r>
            <a:r>
              <a:rPr sz="1100" spc="-5" dirty="0">
                <a:latin typeface="Calibri"/>
                <a:cs typeface="Calibri"/>
              </a:rPr>
              <a:t>compare </a:t>
            </a:r>
            <a:r>
              <a:rPr sz="1100" dirty="0">
                <a:latin typeface="Calibri"/>
                <a:cs typeface="Calibri"/>
              </a:rPr>
              <a:t>numbers </a:t>
            </a:r>
            <a:r>
              <a:rPr sz="1100" spc="-5" dirty="0">
                <a:latin typeface="Calibri"/>
                <a:cs typeface="Calibri"/>
              </a:rPr>
              <a:t>to </a:t>
            </a:r>
            <a:r>
              <a:rPr sz="1100" dirty="0">
                <a:latin typeface="Calibri"/>
                <a:cs typeface="Calibri"/>
              </a:rPr>
              <a:t>at least 1 million and </a:t>
            </a:r>
            <a:r>
              <a:rPr sz="1100" spc="-5" dirty="0">
                <a:latin typeface="Calibri"/>
                <a:cs typeface="Calibri"/>
              </a:rPr>
              <a:t>understand </a:t>
            </a:r>
            <a:r>
              <a:rPr sz="1100" dirty="0">
                <a:latin typeface="Calibri"/>
                <a:cs typeface="Calibri"/>
              </a:rPr>
              <a:t>the value of each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digit.</a:t>
            </a:r>
            <a:endParaRPr sz="1100" dirty="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Count forwards </a:t>
            </a:r>
            <a:r>
              <a:rPr sz="1100" dirty="0">
                <a:latin typeface="Calibri"/>
                <a:cs typeface="Calibri"/>
              </a:rPr>
              <a:t>or </a:t>
            </a:r>
            <a:r>
              <a:rPr sz="1100" spc="-5" dirty="0">
                <a:latin typeface="Calibri"/>
                <a:cs typeface="Calibri"/>
              </a:rPr>
              <a:t>backwards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steps </a:t>
            </a:r>
            <a:r>
              <a:rPr sz="1100" dirty="0">
                <a:latin typeface="Calibri"/>
                <a:cs typeface="Calibri"/>
              </a:rPr>
              <a:t>of </a:t>
            </a:r>
            <a:r>
              <a:rPr sz="1100" spc="-5" dirty="0">
                <a:latin typeface="Calibri"/>
                <a:cs typeface="Calibri"/>
              </a:rPr>
              <a:t>powers </a:t>
            </a:r>
            <a:r>
              <a:rPr sz="1100" dirty="0">
                <a:latin typeface="Calibri"/>
                <a:cs typeface="Calibri"/>
              </a:rPr>
              <a:t>of 10 </a:t>
            </a:r>
            <a:r>
              <a:rPr sz="1100" spc="-5" dirty="0">
                <a:latin typeface="Calibri"/>
                <a:cs typeface="Calibri"/>
              </a:rPr>
              <a:t>up </a:t>
            </a:r>
            <a:r>
              <a:rPr sz="1100" dirty="0">
                <a:latin typeface="Calibri"/>
                <a:cs typeface="Calibri"/>
              </a:rPr>
              <a:t>to 1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million.</a:t>
            </a: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Understand </a:t>
            </a:r>
            <a:r>
              <a:rPr sz="1100" spc="-5" dirty="0">
                <a:latin typeface="Calibri"/>
                <a:cs typeface="Calibri"/>
              </a:rPr>
              <a:t>negative numbers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context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count forwards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backwards through</a:t>
            </a:r>
            <a:r>
              <a:rPr sz="1100" spc="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0.</a:t>
            </a:r>
          </a:p>
          <a:p>
            <a:pPr marL="548640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Round any </a:t>
            </a:r>
            <a:r>
              <a:rPr sz="1100" spc="-5" dirty="0">
                <a:latin typeface="Calibri"/>
                <a:cs typeface="Calibri"/>
              </a:rPr>
              <a:t>number up </a:t>
            </a:r>
            <a:r>
              <a:rPr sz="1100" dirty="0">
                <a:latin typeface="Calibri"/>
                <a:cs typeface="Calibri"/>
              </a:rPr>
              <a:t>to 1 million to the </a:t>
            </a:r>
            <a:r>
              <a:rPr sz="1100" spc="-5" dirty="0">
                <a:latin typeface="Calibri"/>
                <a:cs typeface="Calibri"/>
              </a:rPr>
              <a:t>nearest 10, 100, 1000, </a:t>
            </a:r>
            <a:r>
              <a:rPr sz="1100" dirty="0">
                <a:latin typeface="Calibri"/>
                <a:cs typeface="Calibri"/>
              </a:rPr>
              <a:t>10 </a:t>
            </a:r>
            <a:r>
              <a:rPr sz="1100" spc="-5" dirty="0">
                <a:latin typeface="Calibri"/>
                <a:cs typeface="Calibri"/>
              </a:rPr>
              <a:t>000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100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000.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47116" y="1234439"/>
            <a:ext cx="6690359" cy="9966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18794" y="1159510"/>
            <a:ext cx="6746875" cy="978088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17145" rIns="0" bIns="0" rtlCol="0">
            <a:spAutoFit/>
          </a:bodyPr>
          <a:lstStyle/>
          <a:p>
            <a:pPr marL="231140" marR="223520" indent="618490">
              <a:lnSpc>
                <a:spcPct val="109600"/>
              </a:lnSpc>
              <a:spcBef>
                <a:spcPts val="135"/>
              </a:spcBef>
            </a:pPr>
            <a:r>
              <a:rPr sz="1400" b="1" u="heavy" spc="-5" dirty="0">
                <a:latin typeface="Calibri"/>
                <a:cs typeface="Calibri"/>
              </a:rPr>
              <a:t>Focus: Subtracting </a:t>
            </a:r>
            <a:r>
              <a:rPr sz="1400" b="1" u="heavy" dirty="0">
                <a:latin typeface="Calibri"/>
                <a:cs typeface="Calibri"/>
              </a:rPr>
              <a:t>with </a:t>
            </a:r>
            <a:r>
              <a:rPr sz="1400" b="1" u="heavy" spc="-5" dirty="0">
                <a:latin typeface="Calibri"/>
                <a:cs typeface="Calibri"/>
              </a:rPr>
              <a:t>numbers beyond </a:t>
            </a:r>
            <a:r>
              <a:rPr sz="1400" b="1" u="heavy" dirty="0">
                <a:latin typeface="Calibri"/>
                <a:cs typeface="Calibri"/>
              </a:rPr>
              <a:t>4 digits </a:t>
            </a:r>
            <a:r>
              <a:rPr sz="1400" b="1" u="heavy" spc="-5" dirty="0">
                <a:latin typeface="Calibri"/>
                <a:cs typeface="Calibri"/>
              </a:rPr>
              <a:t>including decimals </a:t>
            </a:r>
            <a:endParaRPr lang="en-GB" sz="1400" b="1" u="heavy" spc="-5" dirty="0" smtClean="0">
              <a:latin typeface="Calibri"/>
              <a:cs typeface="Calibri"/>
            </a:endParaRPr>
          </a:p>
          <a:p>
            <a:pPr marL="231140" marR="223520" indent="618490">
              <a:lnSpc>
                <a:spcPct val="109600"/>
              </a:lnSpc>
              <a:spcBef>
                <a:spcPts val="135"/>
              </a:spcBef>
            </a:pPr>
            <a:r>
              <a:rPr sz="1400" spc="-5" dirty="0" smtClean="0">
                <a:latin typeface="Calibri"/>
                <a:cs typeface="Calibri"/>
              </a:rPr>
              <a:t>Children  </a:t>
            </a:r>
            <a:r>
              <a:rPr sz="1400" dirty="0">
                <a:latin typeface="Calibri"/>
                <a:cs typeface="Calibri"/>
              </a:rPr>
              <a:t>in year 5 will </a:t>
            </a:r>
            <a:r>
              <a:rPr sz="1400" spc="-5" dirty="0">
                <a:latin typeface="Calibri"/>
                <a:cs typeface="Calibri"/>
              </a:rPr>
              <a:t>continue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use the compact column method of subtraction </a:t>
            </a:r>
            <a:r>
              <a:rPr sz="1400" dirty="0">
                <a:latin typeface="Calibri"/>
                <a:cs typeface="Calibri"/>
              </a:rPr>
              <a:t>to solve  </a:t>
            </a:r>
            <a:r>
              <a:rPr sz="1400" spc="-5" dirty="0">
                <a:latin typeface="Calibri"/>
                <a:cs typeface="Calibri"/>
              </a:rPr>
              <a:t>problems including those </a:t>
            </a:r>
            <a:r>
              <a:rPr sz="1400" dirty="0">
                <a:latin typeface="Calibri"/>
                <a:cs typeface="Calibri"/>
              </a:rPr>
              <a:t>where </a:t>
            </a:r>
            <a:r>
              <a:rPr sz="1400" spc="-5" dirty="0">
                <a:latin typeface="Calibri"/>
                <a:cs typeface="Calibri"/>
              </a:rPr>
              <a:t>exchanging </a:t>
            </a:r>
            <a:r>
              <a:rPr sz="1400" dirty="0">
                <a:latin typeface="Calibri"/>
                <a:cs typeface="Calibri"/>
              </a:rPr>
              <a:t>is </a:t>
            </a:r>
            <a:r>
              <a:rPr sz="1400" spc="-5" dirty="0">
                <a:latin typeface="Calibri"/>
                <a:cs typeface="Calibri"/>
              </a:rPr>
              <a:t>required. They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subtract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 smtClean="0">
                <a:latin typeface="Calibri"/>
                <a:cs typeface="Calibri"/>
              </a:rPr>
              <a:t>larger</a:t>
            </a:r>
            <a:r>
              <a:rPr lang="en-GB" sz="1400" dirty="0" smtClean="0">
                <a:latin typeface="Calibri"/>
                <a:cs typeface="Calibri"/>
              </a:rPr>
              <a:t> </a:t>
            </a:r>
            <a:r>
              <a:rPr sz="1400" spc="-5" dirty="0" smtClean="0">
                <a:latin typeface="Calibri"/>
                <a:cs typeface="Calibri"/>
              </a:rPr>
              <a:t>integers </a:t>
            </a:r>
            <a:r>
              <a:rPr sz="1400" spc="-5" dirty="0">
                <a:latin typeface="Calibri"/>
                <a:cs typeface="Calibri"/>
              </a:rPr>
              <a:t>and begin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subtract decimal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amounts.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914400" y="2579370"/>
            <a:ext cx="2065908" cy="115950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00112" y="2565145"/>
            <a:ext cx="2094864" cy="1188085"/>
          </a:xfrm>
          <a:custGeom>
            <a:avLst/>
            <a:gdLst/>
            <a:ahLst/>
            <a:cxnLst/>
            <a:rect l="l" t="t" r="r" b="b"/>
            <a:pathLst>
              <a:path w="2094864" h="1188085">
                <a:moveTo>
                  <a:pt x="0" y="1188084"/>
                </a:moveTo>
                <a:lnTo>
                  <a:pt x="2094483" y="1188084"/>
                </a:lnTo>
                <a:lnTo>
                  <a:pt x="2094483" y="0"/>
                </a:lnTo>
                <a:lnTo>
                  <a:pt x="0" y="0"/>
                </a:lnTo>
                <a:lnTo>
                  <a:pt x="0" y="1188084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847022" y="2424112"/>
            <a:ext cx="2397760" cy="56895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985642" y="2474214"/>
            <a:ext cx="2120900" cy="4070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Children will </a:t>
            </a:r>
            <a:r>
              <a:rPr sz="800" dirty="0">
                <a:latin typeface="Calibri"/>
                <a:cs typeface="Calibri"/>
              </a:rPr>
              <a:t>come </a:t>
            </a:r>
            <a:r>
              <a:rPr sz="800" spc="-5" dirty="0">
                <a:latin typeface="Calibri"/>
                <a:cs typeface="Calibri"/>
              </a:rPr>
              <a:t>across </a:t>
            </a:r>
            <a:r>
              <a:rPr sz="800" dirty="0">
                <a:latin typeface="Calibri"/>
                <a:cs typeface="Calibri"/>
              </a:rPr>
              <a:t>problems</a:t>
            </a:r>
            <a:r>
              <a:rPr sz="800" spc="-3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where</a:t>
            </a:r>
            <a:endParaRPr sz="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85"/>
              </a:spcBef>
            </a:pPr>
            <a:r>
              <a:rPr sz="800" spc="-5" dirty="0">
                <a:latin typeface="Calibri"/>
                <a:cs typeface="Calibri"/>
              </a:rPr>
              <a:t>exchanging will need to take place several times</a:t>
            </a:r>
            <a:r>
              <a:rPr sz="800" spc="1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to</a:t>
            </a:r>
            <a:endParaRPr sz="8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800" spc="-5" dirty="0">
                <a:latin typeface="Calibri"/>
                <a:cs typeface="Calibri"/>
              </a:rPr>
              <a:t>complete the</a:t>
            </a:r>
            <a:r>
              <a:rPr sz="800" spc="-5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problem.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488815" y="4679696"/>
            <a:ext cx="2140585" cy="109156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474464" y="4665345"/>
            <a:ext cx="2169160" cy="1120140"/>
          </a:xfrm>
          <a:custGeom>
            <a:avLst/>
            <a:gdLst/>
            <a:ahLst/>
            <a:cxnLst/>
            <a:rect l="l" t="t" r="r" b="b"/>
            <a:pathLst>
              <a:path w="2169159" h="1120139">
                <a:moveTo>
                  <a:pt x="0" y="1120139"/>
                </a:moveTo>
                <a:lnTo>
                  <a:pt x="2169160" y="1120139"/>
                </a:lnTo>
                <a:lnTo>
                  <a:pt x="2169160" y="0"/>
                </a:lnTo>
                <a:lnTo>
                  <a:pt x="0" y="0"/>
                </a:lnTo>
                <a:lnTo>
                  <a:pt x="0" y="1120139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919287" y="4170997"/>
            <a:ext cx="2724785" cy="85471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549582" y="3229038"/>
            <a:ext cx="1646554" cy="81470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076957" y="3267440"/>
            <a:ext cx="5031105" cy="1628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73145" marR="508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Where there is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space in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column  it is important that children </a:t>
            </a:r>
            <a:r>
              <a:rPr sz="800" dirty="0">
                <a:latin typeface="Calibri"/>
                <a:cs typeface="Calibri"/>
              </a:rPr>
              <a:t>add a  </a:t>
            </a:r>
            <a:r>
              <a:rPr sz="800" spc="-5" dirty="0">
                <a:latin typeface="Calibri"/>
                <a:cs typeface="Calibri"/>
              </a:rPr>
              <a:t>zero so they understand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value 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know </a:t>
            </a:r>
            <a:r>
              <a:rPr sz="800" dirty="0">
                <a:latin typeface="Calibri"/>
                <a:cs typeface="Calibri"/>
              </a:rPr>
              <a:t>what </a:t>
            </a:r>
            <a:r>
              <a:rPr sz="800" spc="-5" dirty="0">
                <a:latin typeface="Calibri"/>
                <a:cs typeface="Calibri"/>
              </a:rPr>
              <a:t>to subtract in that  column.</a:t>
            </a:r>
            <a:endParaRPr sz="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50">
              <a:latin typeface="Times New Roman"/>
              <a:cs typeface="Times New Roman"/>
            </a:endParaRPr>
          </a:p>
          <a:p>
            <a:pPr marL="12065" marR="2626360" indent="-1905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Once confident </a:t>
            </a:r>
            <a:r>
              <a:rPr sz="800" dirty="0">
                <a:latin typeface="Calibri"/>
                <a:cs typeface="Calibri"/>
              </a:rPr>
              <a:t>with </a:t>
            </a:r>
            <a:r>
              <a:rPr sz="800" spc="-5" dirty="0">
                <a:latin typeface="Calibri"/>
                <a:cs typeface="Calibri"/>
              </a:rPr>
              <a:t>large integers, children </a:t>
            </a:r>
            <a:r>
              <a:rPr sz="800" dirty="0">
                <a:latin typeface="Calibri"/>
                <a:cs typeface="Calibri"/>
              </a:rPr>
              <a:t>will </a:t>
            </a:r>
            <a:r>
              <a:rPr sz="800" spc="-5" dirty="0">
                <a:latin typeface="Calibri"/>
                <a:cs typeface="Calibri"/>
              </a:rPr>
              <a:t>now be  ready to move onto decimal numbers including lots in </a:t>
            </a:r>
            <a:r>
              <a:rPr sz="800" dirty="0">
                <a:latin typeface="Calibri"/>
                <a:cs typeface="Calibri"/>
              </a:rPr>
              <a:t>the  </a:t>
            </a:r>
            <a:r>
              <a:rPr sz="800" spc="-5" dirty="0">
                <a:latin typeface="Calibri"/>
                <a:cs typeface="Calibri"/>
              </a:rPr>
              <a:t>context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measures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money. Just </a:t>
            </a:r>
            <a:r>
              <a:rPr sz="800" spc="-10" dirty="0">
                <a:latin typeface="Calibri"/>
                <a:cs typeface="Calibri"/>
              </a:rPr>
              <a:t>like </a:t>
            </a:r>
            <a:r>
              <a:rPr sz="800" spc="-5" dirty="0">
                <a:latin typeface="Calibri"/>
                <a:cs typeface="Calibri"/>
              </a:rPr>
              <a:t>addition, </a:t>
            </a: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 important that the children line up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decimal point and  understand </a:t>
            </a:r>
            <a:r>
              <a:rPr sz="800" dirty="0">
                <a:latin typeface="Calibri"/>
                <a:cs typeface="Calibri"/>
              </a:rPr>
              <a:t>why </a:t>
            </a:r>
            <a:r>
              <a:rPr sz="800" spc="-5" dirty="0">
                <a:latin typeface="Calibri"/>
                <a:cs typeface="Calibri"/>
              </a:rPr>
              <a:t>they are doing</a:t>
            </a:r>
            <a:r>
              <a:rPr sz="800" spc="-2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this.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878835" y="3215639"/>
            <a:ext cx="1362456" cy="100736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35300" y="9046082"/>
            <a:ext cx="1733550" cy="567055"/>
          </a:xfrm>
          <a:custGeom>
            <a:avLst/>
            <a:gdLst/>
            <a:ahLst/>
            <a:cxnLst/>
            <a:rect l="l" t="t" r="r" b="b"/>
            <a:pathLst>
              <a:path w="1733550" h="567054">
                <a:moveTo>
                  <a:pt x="0" y="567055"/>
                </a:moveTo>
                <a:lnTo>
                  <a:pt x="1733550" y="567055"/>
                </a:lnTo>
                <a:lnTo>
                  <a:pt x="1733550" y="0"/>
                </a:lnTo>
                <a:lnTo>
                  <a:pt x="0" y="0"/>
                </a:lnTo>
                <a:lnTo>
                  <a:pt x="0" y="567055"/>
                </a:lnTo>
                <a:close/>
              </a:path>
            </a:pathLst>
          </a:custGeom>
          <a:ln w="38099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54095" y="9110471"/>
            <a:ext cx="1696211" cy="4373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301110" y="9103359"/>
            <a:ext cx="1202055" cy="42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0" dirty="0">
                <a:latin typeface="Calibri"/>
                <a:cs typeface="Calibri"/>
              </a:rPr>
              <a:t> </a:t>
            </a:r>
            <a:r>
              <a:rPr sz="2600" spc="150" dirty="0">
                <a:latin typeface="Calibri"/>
                <a:cs typeface="Calibri"/>
              </a:rPr>
              <a:t>Six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47116" y="6283452"/>
            <a:ext cx="6621780" cy="25069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18794" y="6209449"/>
            <a:ext cx="6678295" cy="2654935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132080" marR="126364" algn="ctr">
              <a:lnSpc>
                <a:spcPct val="109700"/>
              </a:lnSpc>
              <a:spcBef>
                <a:spcPts val="5"/>
              </a:spcBef>
            </a:pPr>
            <a:r>
              <a:rPr sz="1100" spc="-5" dirty="0">
                <a:latin typeface="Calibri"/>
                <a:cs typeface="Calibri"/>
              </a:rPr>
              <a:t>Equal </a:t>
            </a:r>
            <a:r>
              <a:rPr sz="1100" dirty="0">
                <a:latin typeface="Calibri"/>
                <a:cs typeface="Calibri"/>
              </a:rPr>
              <a:t>to, </a:t>
            </a:r>
            <a:r>
              <a:rPr sz="1100" spc="-5" dirty="0">
                <a:latin typeface="Calibri"/>
                <a:cs typeface="Calibri"/>
              </a:rPr>
              <a:t>take, take away, less, minus, subtract, leaves, distance between, difference </a:t>
            </a:r>
            <a:r>
              <a:rPr sz="1100" dirty="0">
                <a:latin typeface="Calibri"/>
                <a:cs typeface="Calibri"/>
              </a:rPr>
              <a:t>between, </a:t>
            </a:r>
            <a:r>
              <a:rPr sz="1100" spc="-5" dirty="0">
                <a:latin typeface="Calibri"/>
                <a:cs typeface="Calibri"/>
              </a:rPr>
              <a:t>how </a:t>
            </a:r>
            <a:r>
              <a:rPr sz="1100" dirty="0">
                <a:latin typeface="Calibri"/>
                <a:cs typeface="Calibri"/>
              </a:rPr>
              <a:t>many more,  how many </a:t>
            </a:r>
            <a:r>
              <a:rPr sz="1100" spc="-5" dirty="0">
                <a:latin typeface="Calibri"/>
                <a:cs typeface="Calibri"/>
              </a:rPr>
              <a:t>fewer/less than, most, least, count back, how </a:t>
            </a:r>
            <a:r>
              <a:rPr sz="1100" dirty="0">
                <a:latin typeface="Calibri"/>
                <a:cs typeface="Calibri"/>
              </a:rPr>
              <a:t>many </a:t>
            </a:r>
            <a:r>
              <a:rPr sz="1100" spc="-5" dirty="0">
                <a:latin typeface="Calibri"/>
                <a:cs typeface="Calibri"/>
              </a:rPr>
              <a:t>left, how </a:t>
            </a:r>
            <a:r>
              <a:rPr sz="1100" dirty="0">
                <a:latin typeface="Calibri"/>
                <a:cs typeface="Calibri"/>
              </a:rPr>
              <a:t>much </a:t>
            </a:r>
            <a:r>
              <a:rPr sz="1100" spc="-5" dirty="0">
                <a:latin typeface="Calibri"/>
                <a:cs typeface="Calibri"/>
              </a:rPr>
              <a:t>less </a:t>
            </a:r>
            <a:r>
              <a:rPr sz="1100" dirty="0">
                <a:latin typeface="Calibri"/>
                <a:cs typeface="Calibri"/>
              </a:rPr>
              <a:t>is_?, </a:t>
            </a:r>
            <a:r>
              <a:rPr sz="1100" spc="-5" dirty="0">
                <a:latin typeface="Calibri"/>
                <a:cs typeface="Calibri"/>
              </a:rPr>
              <a:t>count </a:t>
            </a:r>
            <a:r>
              <a:rPr sz="1100" dirty="0">
                <a:latin typeface="Calibri"/>
                <a:cs typeface="Calibri"/>
              </a:rPr>
              <a:t>on, </a:t>
            </a:r>
            <a:r>
              <a:rPr sz="1100" spc="-5" dirty="0">
                <a:latin typeface="Calibri"/>
                <a:cs typeface="Calibri"/>
              </a:rPr>
              <a:t>strategy,  partition, </a:t>
            </a:r>
            <a:r>
              <a:rPr sz="1100" dirty="0">
                <a:latin typeface="Calibri"/>
                <a:cs typeface="Calibri"/>
              </a:rPr>
              <a:t>tens, </a:t>
            </a:r>
            <a:r>
              <a:rPr sz="1100" spc="-5" dirty="0">
                <a:latin typeface="Calibri"/>
                <a:cs typeface="Calibri"/>
              </a:rPr>
              <a:t>units, exchange, </a:t>
            </a:r>
            <a:r>
              <a:rPr sz="1100" dirty="0">
                <a:latin typeface="Calibri"/>
                <a:cs typeface="Calibri"/>
              </a:rPr>
              <a:t>decrease, </a:t>
            </a:r>
            <a:r>
              <a:rPr sz="1100" spc="-5" dirty="0">
                <a:latin typeface="Calibri"/>
                <a:cs typeface="Calibri"/>
              </a:rPr>
              <a:t>hundreds, </a:t>
            </a:r>
            <a:r>
              <a:rPr sz="1100" dirty="0">
                <a:latin typeface="Calibri"/>
                <a:cs typeface="Calibri"/>
              </a:rPr>
              <a:t>value, </a:t>
            </a:r>
            <a:r>
              <a:rPr sz="1100" spc="-5" dirty="0">
                <a:latin typeface="Calibri"/>
                <a:cs typeface="Calibri"/>
              </a:rPr>
              <a:t>digit, </a:t>
            </a:r>
            <a:r>
              <a:rPr sz="1100" dirty="0">
                <a:latin typeface="Calibri"/>
                <a:cs typeface="Calibri"/>
              </a:rPr>
              <a:t>inverse, </a:t>
            </a:r>
            <a:r>
              <a:rPr sz="1100" spc="-5" dirty="0">
                <a:latin typeface="Calibri"/>
                <a:cs typeface="Calibri"/>
              </a:rPr>
              <a:t>tenths, hundredths, </a:t>
            </a:r>
            <a:r>
              <a:rPr sz="1100" dirty="0">
                <a:latin typeface="Calibri"/>
                <a:cs typeface="Calibri"/>
              </a:rPr>
              <a:t>decimal </a:t>
            </a:r>
            <a:r>
              <a:rPr sz="1100" spc="-5" dirty="0">
                <a:latin typeface="Calibri"/>
                <a:cs typeface="Calibri"/>
              </a:rPr>
              <a:t>place,  </a:t>
            </a:r>
            <a:r>
              <a:rPr sz="1100" dirty="0">
                <a:latin typeface="Calibri"/>
                <a:cs typeface="Calibri"/>
              </a:rPr>
              <a:t>decimal</a:t>
            </a:r>
            <a:endParaRPr sz="1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640" marR="377825" indent="-228600">
              <a:lnSpc>
                <a:spcPct val="110000"/>
              </a:lnSpc>
              <a:spcBef>
                <a:spcPts val="6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Solve addition and </a:t>
            </a:r>
            <a:r>
              <a:rPr sz="1100" spc="-5" dirty="0">
                <a:latin typeface="Calibri"/>
                <a:cs typeface="Calibri"/>
              </a:rPr>
              <a:t>subtraction multi step problems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context, deciding </a:t>
            </a:r>
            <a:r>
              <a:rPr sz="1100" dirty="0">
                <a:latin typeface="Calibri"/>
                <a:cs typeface="Calibri"/>
              </a:rPr>
              <a:t>which </a:t>
            </a:r>
            <a:r>
              <a:rPr sz="1100" spc="-5" dirty="0">
                <a:latin typeface="Calibri"/>
                <a:cs typeface="Calibri"/>
              </a:rPr>
              <a:t>operations to use </a:t>
            </a:r>
            <a:r>
              <a:rPr sz="1100" dirty="0">
                <a:latin typeface="Calibri"/>
                <a:cs typeface="Calibri"/>
              </a:rPr>
              <a:t>and  why.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Read, </a:t>
            </a:r>
            <a:r>
              <a:rPr sz="1100" spc="-5" dirty="0">
                <a:latin typeface="Calibri"/>
                <a:cs typeface="Calibri"/>
              </a:rPr>
              <a:t>write, </a:t>
            </a:r>
            <a:r>
              <a:rPr sz="1100" dirty="0">
                <a:latin typeface="Calibri"/>
                <a:cs typeface="Calibri"/>
              </a:rPr>
              <a:t>order and </a:t>
            </a:r>
            <a:r>
              <a:rPr sz="1100" spc="-5" dirty="0">
                <a:latin typeface="Calibri"/>
                <a:cs typeface="Calibri"/>
              </a:rPr>
              <a:t>compare </a:t>
            </a:r>
            <a:r>
              <a:rPr sz="1100" dirty="0">
                <a:latin typeface="Calibri"/>
                <a:cs typeface="Calibri"/>
              </a:rPr>
              <a:t>numbers </a:t>
            </a:r>
            <a:r>
              <a:rPr sz="1100" spc="-5" dirty="0">
                <a:latin typeface="Calibri"/>
                <a:cs typeface="Calibri"/>
              </a:rPr>
              <a:t>to </a:t>
            </a:r>
            <a:r>
              <a:rPr sz="1100" dirty="0">
                <a:latin typeface="Calibri"/>
                <a:cs typeface="Calibri"/>
              </a:rPr>
              <a:t>at least </a:t>
            </a:r>
            <a:r>
              <a:rPr sz="1100" spc="-5" dirty="0">
                <a:latin typeface="Calibri"/>
                <a:cs typeface="Calibri"/>
              </a:rPr>
              <a:t>10 </a:t>
            </a:r>
            <a:r>
              <a:rPr sz="1100" dirty="0">
                <a:latin typeface="Calibri"/>
                <a:cs typeface="Calibri"/>
              </a:rPr>
              <a:t>million and </a:t>
            </a:r>
            <a:r>
              <a:rPr sz="1100" spc="-5" dirty="0">
                <a:latin typeface="Calibri"/>
                <a:cs typeface="Calibri"/>
              </a:rPr>
              <a:t>understand the value </a:t>
            </a:r>
            <a:r>
              <a:rPr sz="1100" dirty="0">
                <a:latin typeface="Calibri"/>
                <a:cs typeface="Calibri"/>
              </a:rPr>
              <a:t>of each</a:t>
            </a:r>
            <a:r>
              <a:rPr sz="1100" spc="2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digit.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Round any </a:t>
            </a:r>
            <a:r>
              <a:rPr sz="1100" spc="-5" dirty="0">
                <a:latin typeface="Calibri"/>
                <a:cs typeface="Calibri"/>
              </a:rPr>
              <a:t>whole number up </a:t>
            </a:r>
            <a:r>
              <a:rPr sz="1100" dirty="0">
                <a:latin typeface="Calibri"/>
                <a:cs typeface="Calibri"/>
              </a:rPr>
              <a:t>to 10 million </a:t>
            </a:r>
            <a:r>
              <a:rPr sz="1100" spc="-5" dirty="0">
                <a:latin typeface="Calibri"/>
                <a:cs typeface="Calibri"/>
              </a:rPr>
              <a:t>to the nearest </a:t>
            </a:r>
            <a:r>
              <a:rPr sz="1100" dirty="0">
                <a:latin typeface="Calibri"/>
                <a:cs typeface="Calibri"/>
              </a:rPr>
              <a:t>10, </a:t>
            </a:r>
            <a:r>
              <a:rPr sz="1100" spc="-5" dirty="0">
                <a:latin typeface="Calibri"/>
                <a:cs typeface="Calibri"/>
              </a:rPr>
              <a:t>100, 1000, </a:t>
            </a:r>
            <a:r>
              <a:rPr sz="1100" dirty="0">
                <a:latin typeface="Calibri"/>
                <a:cs typeface="Calibri"/>
              </a:rPr>
              <a:t>10 </a:t>
            </a:r>
            <a:r>
              <a:rPr sz="1100" spc="-5" dirty="0">
                <a:latin typeface="Calibri"/>
                <a:cs typeface="Calibri"/>
              </a:rPr>
              <a:t>000, 100 000, </a:t>
            </a:r>
            <a:r>
              <a:rPr sz="1100" dirty="0">
                <a:latin typeface="Calibri"/>
                <a:cs typeface="Calibri"/>
              </a:rPr>
              <a:t>or 1</a:t>
            </a:r>
            <a:r>
              <a:rPr sz="1100" spc="3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million.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Use </a:t>
            </a:r>
            <a:r>
              <a:rPr sz="1100" spc="-5" dirty="0">
                <a:latin typeface="Calibri"/>
                <a:cs typeface="Calibri"/>
              </a:rPr>
              <a:t>negative numbers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context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calculate intervals across</a:t>
            </a:r>
            <a:r>
              <a:rPr sz="1100" spc="10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zero.</a:t>
            </a:r>
            <a:endParaRPr sz="1100">
              <a:latin typeface="Calibri"/>
              <a:cs typeface="Calibri"/>
            </a:endParaRPr>
          </a:p>
          <a:p>
            <a:pPr marL="548640" marR="156210" indent="-228600">
              <a:lnSpc>
                <a:spcPct val="110900"/>
              </a:lnSpc>
              <a:spcBef>
                <a:spcPts val="35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Look </a:t>
            </a:r>
            <a:r>
              <a:rPr sz="1100" spc="-10" dirty="0">
                <a:latin typeface="Calibri"/>
                <a:cs typeface="Calibri"/>
              </a:rPr>
              <a:t>at </a:t>
            </a:r>
            <a:r>
              <a:rPr sz="1100" dirty="0">
                <a:latin typeface="Calibri"/>
                <a:cs typeface="Calibri"/>
              </a:rPr>
              <a:t>a </a:t>
            </a:r>
            <a:r>
              <a:rPr sz="1100" spc="-5" dirty="0">
                <a:latin typeface="Calibri"/>
                <a:cs typeface="Calibri"/>
              </a:rPr>
              <a:t>calculation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decide </a:t>
            </a:r>
            <a:r>
              <a:rPr sz="1100" dirty="0">
                <a:latin typeface="Calibri"/>
                <a:cs typeface="Calibri"/>
              </a:rPr>
              <a:t>whether you </a:t>
            </a:r>
            <a:r>
              <a:rPr sz="1100" spc="-5" dirty="0">
                <a:latin typeface="Calibri"/>
                <a:cs typeface="Calibri"/>
              </a:rPr>
              <a:t>need to use </a:t>
            </a:r>
            <a:r>
              <a:rPr sz="1100" dirty="0">
                <a:latin typeface="Calibri"/>
                <a:cs typeface="Calibri"/>
              </a:rPr>
              <a:t>a mental </a:t>
            </a:r>
            <a:r>
              <a:rPr sz="1100" spc="-5" dirty="0">
                <a:latin typeface="Calibri"/>
                <a:cs typeface="Calibri"/>
              </a:rPr>
              <a:t>method, </a:t>
            </a:r>
            <a:r>
              <a:rPr sz="1100" dirty="0">
                <a:latin typeface="Calibri"/>
                <a:cs typeface="Calibri"/>
              </a:rPr>
              <a:t>a </a:t>
            </a:r>
            <a:r>
              <a:rPr sz="1100" spc="-5" dirty="0">
                <a:latin typeface="Calibri"/>
                <a:cs typeface="Calibri"/>
              </a:rPr>
              <a:t>jotting, </a:t>
            </a:r>
            <a:r>
              <a:rPr sz="1100" dirty="0">
                <a:latin typeface="Calibri"/>
                <a:cs typeface="Calibri"/>
              </a:rPr>
              <a:t>a written method  or a calculator </a:t>
            </a:r>
            <a:r>
              <a:rPr sz="1100" spc="-5" dirty="0">
                <a:latin typeface="Calibri"/>
                <a:cs typeface="Calibri"/>
              </a:rPr>
              <a:t>to</a:t>
            </a:r>
            <a:r>
              <a:rPr sz="1100" spc="-7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solve.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048000" y="501395"/>
            <a:ext cx="1696212" cy="4419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029585" y="436880"/>
            <a:ext cx="1732914" cy="57150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95"/>
              </a:spcBef>
            </a:pPr>
            <a:r>
              <a:rPr sz="2200" spc="55" dirty="0">
                <a:latin typeface="Calibri"/>
                <a:cs typeface="Calibri"/>
              </a:rPr>
              <a:t>Subtraction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48640" y="1222247"/>
            <a:ext cx="6690359" cy="9982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20700" y="1148080"/>
            <a:ext cx="6746875" cy="114617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0"/>
              </a:spcBef>
            </a:pPr>
            <a:r>
              <a:rPr sz="1400" b="1" u="heavy" spc="-5" dirty="0">
                <a:latin typeface="Calibri"/>
                <a:cs typeface="Calibri"/>
              </a:rPr>
              <a:t>Focus: Subtracting </a:t>
            </a:r>
            <a:r>
              <a:rPr sz="1400" b="1" u="heavy" dirty="0">
                <a:latin typeface="Calibri"/>
                <a:cs typeface="Calibri"/>
              </a:rPr>
              <a:t>with </a:t>
            </a:r>
            <a:r>
              <a:rPr sz="1400" b="1" u="heavy" spc="-5" dirty="0">
                <a:latin typeface="Calibri"/>
                <a:cs typeface="Calibri"/>
              </a:rPr>
              <a:t>increasingly complex numbers including</a:t>
            </a:r>
            <a:r>
              <a:rPr sz="1400" b="1" u="heavy" spc="65" dirty="0">
                <a:latin typeface="Calibri"/>
                <a:cs typeface="Calibri"/>
              </a:rPr>
              <a:t> </a:t>
            </a:r>
            <a:r>
              <a:rPr sz="1400" b="1" u="heavy" dirty="0">
                <a:latin typeface="Calibri"/>
                <a:cs typeface="Calibri"/>
              </a:rPr>
              <a:t>decimals</a:t>
            </a:r>
            <a:endParaRPr sz="1400">
              <a:latin typeface="Calibri"/>
              <a:cs typeface="Calibri"/>
            </a:endParaRPr>
          </a:p>
          <a:p>
            <a:pPr marL="264795" marR="256540" indent="-5715" algn="ctr">
              <a:lnSpc>
                <a:spcPct val="109600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6, </a:t>
            </a: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need to </a:t>
            </a:r>
            <a:r>
              <a:rPr sz="1400" spc="-5" dirty="0">
                <a:latin typeface="Calibri"/>
                <a:cs typeface="Calibri"/>
              </a:rPr>
              <a:t>use mental methods and the compact column method of  subtraction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solve </a:t>
            </a:r>
            <a:r>
              <a:rPr sz="1400" spc="-10" dirty="0">
                <a:latin typeface="Calibri"/>
                <a:cs typeface="Calibri"/>
              </a:rPr>
              <a:t>an </a:t>
            </a:r>
            <a:r>
              <a:rPr sz="1400" dirty="0">
                <a:latin typeface="Calibri"/>
                <a:cs typeface="Calibri"/>
              </a:rPr>
              <a:t>increasingly </a:t>
            </a:r>
            <a:r>
              <a:rPr sz="1400" spc="-5" dirty="0">
                <a:latin typeface="Calibri"/>
                <a:cs typeface="Calibri"/>
              </a:rPr>
              <a:t>complex range of calculation including those </a:t>
            </a:r>
            <a:r>
              <a:rPr sz="1400" dirty="0">
                <a:latin typeface="Calibri"/>
                <a:cs typeface="Calibri"/>
              </a:rPr>
              <a:t>with  integers, </a:t>
            </a:r>
            <a:r>
              <a:rPr sz="1400" spc="-5" dirty="0">
                <a:latin typeface="Calibri"/>
                <a:cs typeface="Calibri"/>
              </a:rPr>
              <a:t>those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decimals and </a:t>
            </a:r>
            <a:r>
              <a:rPr sz="1400" dirty="0">
                <a:latin typeface="Calibri"/>
                <a:cs typeface="Calibri"/>
              </a:rPr>
              <a:t>those with mixed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numbers.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757555" y="2552064"/>
            <a:ext cx="2279015" cy="125920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43267" y="2537841"/>
            <a:ext cx="2307590" cy="1287780"/>
          </a:xfrm>
          <a:custGeom>
            <a:avLst/>
            <a:gdLst/>
            <a:ahLst/>
            <a:cxnLst/>
            <a:rect l="l" t="t" r="r" b="b"/>
            <a:pathLst>
              <a:path w="2307590" h="1287779">
                <a:moveTo>
                  <a:pt x="0" y="1287779"/>
                </a:moveTo>
                <a:lnTo>
                  <a:pt x="2307590" y="1287779"/>
                </a:lnTo>
                <a:lnTo>
                  <a:pt x="2307590" y="0"/>
                </a:lnTo>
                <a:lnTo>
                  <a:pt x="0" y="0"/>
                </a:lnTo>
                <a:lnTo>
                  <a:pt x="0" y="1287779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915602" y="2451417"/>
            <a:ext cx="2711450" cy="73279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052698" y="2489819"/>
            <a:ext cx="2438400" cy="553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127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Children will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the compact method to solve problems  involving integers up to </a:t>
            </a:r>
            <a:r>
              <a:rPr sz="800" dirty="0">
                <a:latin typeface="Calibri"/>
                <a:cs typeface="Calibri"/>
              </a:rPr>
              <a:t>6 </a:t>
            </a:r>
            <a:r>
              <a:rPr sz="800" spc="-5" dirty="0">
                <a:latin typeface="Calibri"/>
                <a:cs typeface="Calibri"/>
              </a:rPr>
              <a:t>digits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beyond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solve  problems where they </a:t>
            </a:r>
            <a:r>
              <a:rPr sz="800" dirty="0">
                <a:latin typeface="Calibri"/>
                <a:cs typeface="Calibri"/>
              </a:rPr>
              <a:t>will need </a:t>
            </a:r>
            <a:r>
              <a:rPr sz="800" spc="-5" dirty="0">
                <a:latin typeface="Calibri"/>
                <a:cs typeface="Calibri"/>
              </a:rPr>
              <a:t>to </a:t>
            </a:r>
            <a:r>
              <a:rPr sz="800" dirty="0">
                <a:latin typeface="Calibri"/>
                <a:cs typeface="Calibri"/>
              </a:rPr>
              <a:t>use ‘exchanging’ </a:t>
            </a:r>
            <a:r>
              <a:rPr sz="800" spc="-5" dirty="0">
                <a:latin typeface="Calibri"/>
                <a:cs typeface="Calibri"/>
              </a:rPr>
              <a:t>several  times.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465829" y="4421378"/>
            <a:ext cx="2934716" cy="117348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451478" y="4407027"/>
            <a:ext cx="2963545" cy="1202055"/>
          </a:xfrm>
          <a:custGeom>
            <a:avLst/>
            <a:gdLst/>
            <a:ahLst/>
            <a:cxnLst/>
            <a:rect l="l" t="t" r="r" b="b"/>
            <a:pathLst>
              <a:path w="2963545" h="1202054">
                <a:moveTo>
                  <a:pt x="0" y="1202055"/>
                </a:moveTo>
                <a:lnTo>
                  <a:pt x="2963291" y="1202055"/>
                </a:lnTo>
                <a:lnTo>
                  <a:pt x="2963291" y="0"/>
                </a:lnTo>
                <a:lnTo>
                  <a:pt x="0" y="0"/>
                </a:lnTo>
                <a:lnTo>
                  <a:pt x="0" y="120205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64527" y="4143692"/>
            <a:ext cx="2929255" cy="73278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756919" y="4181475"/>
            <a:ext cx="2748915" cy="553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They will also solve </a:t>
            </a:r>
            <a:r>
              <a:rPr sz="800" dirty="0">
                <a:latin typeface="Calibri"/>
                <a:cs typeface="Calibri"/>
              </a:rPr>
              <a:t>problems </a:t>
            </a:r>
            <a:r>
              <a:rPr sz="800" spc="-5" dirty="0">
                <a:latin typeface="Calibri"/>
                <a:cs typeface="Calibri"/>
              </a:rPr>
              <a:t>in context involving increasingly  large decimals. They will need to </a:t>
            </a:r>
            <a:r>
              <a:rPr sz="800" dirty="0">
                <a:latin typeface="Calibri"/>
                <a:cs typeface="Calibri"/>
              </a:rPr>
              <a:t>continue </a:t>
            </a:r>
            <a:r>
              <a:rPr sz="800" spc="-5" dirty="0">
                <a:latin typeface="Calibri"/>
                <a:cs typeface="Calibri"/>
              </a:rPr>
              <a:t>using their knowledge 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decimal points to line </a:t>
            </a:r>
            <a:r>
              <a:rPr sz="800" dirty="0">
                <a:latin typeface="Calibri"/>
                <a:cs typeface="Calibri"/>
              </a:rPr>
              <a:t>up </a:t>
            </a:r>
            <a:r>
              <a:rPr sz="800" spc="-5" dirty="0">
                <a:latin typeface="Calibri"/>
                <a:cs typeface="Calibri"/>
              </a:rPr>
              <a:t>their numbers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place zeroes in </a:t>
            </a:r>
            <a:r>
              <a:rPr sz="800" dirty="0">
                <a:latin typeface="Calibri"/>
                <a:cs typeface="Calibri"/>
              </a:rPr>
              <a:t>any  </a:t>
            </a:r>
            <a:r>
              <a:rPr sz="800" spc="-5" dirty="0">
                <a:latin typeface="Calibri"/>
                <a:cs typeface="Calibri"/>
              </a:rPr>
              <a:t>empty places </a:t>
            </a:r>
            <a:r>
              <a:rPr sz="800" dirty="0">
                <a:latin typeface="Calibri"/>
                <a:cs typeface="Calibri"/>
              </a:rPr>
              <a:t>so </a:t>
            </a:r>
            <a:r>
              <a:rPr sz="800" spc="-5" dirty="0">
                <a:latin typeface="Calibri"/>
                <a:cs typeface="Calibri"/>
              </a:rPr>
              <a:t>they fully understand the value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that</a:t>
            </a:r>
            <a:r>
              <a:rPr sz="800" spc="5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column.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3021329" y="9060484"/>
            <a:ext cx="1733550" cy="567055"/>
          </a:xfrm>
          <a:custGeom>
            <a:avLst/>
            <a:gdLst/>
            <a:ahLst/>
            <a:cxnLst/>
            <a:rect l="l" t="t" r="r" b="b"/>
            <a:pathLst>
              <a:path w="1733550" h="567054">
                <a:moveTo>
                  <a:pt x="0" y="567055"/>
                </a:moveTo>
                <a:lnTo>
                  <a:pt x="1733549" y="567055"/>
                </a:lnTo>
                <a:lnTo>
                  <a:pt x="1733549" y="0"/>
                </a:lnTo>
                <a:lnTo>
                  <a:pt x="0" y="0"/>
                </a:lnTo>
                <a:lnTo>
                  <a:pt x="0" y="567055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40379" y="9125711"/>
            <a:ext cx="1696212" cy="4373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24910" y="9118600"/>
            <a:ext cx="1329690" cy="42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One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104388" y="507491"/>
            <a:ext cx="1626108" cy="441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084829" y="442594"/>
            <a:ext cx="1664970" cy="57150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00"/>
              </a:spcBef>
            </a:pPr>
            <a:r>
              <a:rPr sz="1850" spc="55" dirty="0">
                <a:latin typeface="Calibri"/>
                <a:cs typeface="Calibri"/>
              </a:rPr>
              <a:t>Multiplication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60831" y="7048500"/>
            <a:ext cx="6621780" cy="18089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32765" y="6973875"/>
            <a:ext cx="6678295" cy="1957705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0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100" i="1" spc="-5" dirty="0">
                <a:latin typeface="Calibri"/>
                <a:cs typeface="Calibri"/>
              </a:rPr>
              <a:t>Groups of, lots of, times, array, altogether, </a:t>
            </a:r>
            <a:r>
              <a:rPr sz="1100" i="1" dirty="0">
                <a:latin typeface="Calibri"/>
                <a:cs typeface="Calibri"/>
              </a:rPr>
              <a:t>multiply,</a:t>
            </a:r>
            <a:r>
              <a:rPr sz="1100" i="1" spc="55" dirty="0">
                <a:latin typeface="Calibri"/>
                <a:cs typeface="Calibri"/>
              </a:rPr>
              <a:t> </a:t>
            </a:r>
            <a:r>
              <a:rPr sz="1100" i="1" spc="-10" dirty="0">
                <a:latin typeface="Calibri"/>
                <a:cs typeface="Calibri"/>
              </a:rPr>
              <a:t>count</a:t>
            </a:r>
            <a:endParaRPr sz="1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Count </a:t>
            </a:r>
            <a:r>
              <a:rPr sz="1100" dirty="0">
                <a:latin typeface="Calibri"/>
                <a:cs typeface="Calibri"/>
              </a:rPr>
              <a:t>in multiples of </a:t>
            </a:r>
            <a:r>
              <a:rPr sz="1100" spc="-5" dirty="0">
                <a:latin typeface="Calibri"/>
                <a:cs typeface="Calibri"/>
              </a:rPr>
              <a:t>2,5 and</a:t>
            </a:r>
            <a:r>
              <a:rPr sz="1100" spc="-8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10.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1 step </a:t>
            </a:r>
            <a:r>
              <a:rPr sz="1100" spc="-5" dirty="0">
                <a:latin typeface="Calibri"/>
                <a:cs typeface="Calibri"/>
              </a:rPr>
              <a:t>problems involving multiplication using objects, arrays </a:t>
            </a:r>
            <a:r>
              <a:rPr sz="1100" dirty="0">
                <a:latin typeface="Calibri"/>
                <a:cs typeface="Calibri"/>
              </a:rPr>
              <a:t>or </a:t>
            </a:r>
            <a:r>
              <a:rPr sz="1100" spc="-5" dirty="0">
                <a:latin typeface="Calibri"/>
                <a:cs typeface="Calibri"/>
              </a:rPr>
              <a:t>pictures with</a:t>
            </a:r>
            <a:r>
              <a:rPr sz="1100" spc="12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support.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Make </a:t>
            </a:r>
            <a:r>
              <a:rPr sz="1100" spc="-5" dirty="0">
                <a:latin typeface="Calibri"/>
                <a:cs typeface="Calibri"/>
              </a:rPr>
              <a:t>connections between </a:t>
            </a:r>
            <a:r>
              <a:rPr sz="1100" dirty="0">
                <a:latin typeface="Calibri"/>
                <a:cs typeface="Calibri"/>
              </a:rPr>
              <a:t>arrays and counting in </a:t>
            </a:r>
            <a:r>
              <a:rPr sz="1100" spc="-5" dirty="0">
                <a:latin typeface="Calibri"/>
                <a:cs typeface="Calibri"/>
              </a:rPr>
              <a:t>2s, </a:t>
            </a:r>
            <a:r>
              <a:rPr sz="1100" dirty="0">
                <a:latin typeface="Calibri"/>
                <a:cs typeface="Calibri"/>
              </a:rPr>
              <a:t>5s and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10s.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Begin to understand </a:t>
            </a:r>
            <a:r>
              <a:rPr sz="1100" spc="-5" dirty="0">
                <a:latin typeface="Calibri"/>
                <a:cs typeface="Calibri"/>
              </a:rPr>
              <a:t>doubling using objects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pictorial</a:t>
            </a:r>
            <a:r>
              <a:rPr sz="1100" spc="5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representations.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practical problem solving </a:t>
            </a:r>
            <a:r>
              <a:rPr sz="1100" dirty="0">
                <a:latin typeface="Calibri"/>
                <a:cs typeface="Calibri"/>
              </a:rPr>
              <a:t>activities </a:t>
            </a:r>
            <a:r>
              <a:rPr sz="1100" spc="-5" dirty="0">
                <a:latin typeface="Calibri"/>
                <a:cs typeface="Calibri"/>
              </a:rPr>
              <a:t>counting equal sets </a:t>
            </a:r>
            <a:r>
              <a:rPr sz="1100" dirty="0">
                <a:latin typeface="Calibri"/>
                <a:cs typeface="Calibri"/>
              </a:rPr>
              <a:t>or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groups.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Have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 </a:t>
            </a:r>
            <a:r>
              <a:rPr sz="1100" spc="-5" dirty="0">
                <a:latin typeface="Calibri"/>
                <a:cs typeface="Calibri"/>
              </a:rPr>
              <a:t>practice counting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bundling </a:t>
            </a:r>
            <a:r>
              <a:rPr sz="1100" dirty="0">
                <a:latin typeface="Calibri"/>
                <a:cs typeface="Calibri"/>
              </a:rPr>
              <a:t>groups of </a:t>
            </a:r>
            <a:r>
              <a:rPr sz="1100" spc="-5" dirty="0">
                <a:latin typeface="Calibri"/>
                <a:cs typeface="Calibri"/>
              </a:rPr>
              <a:t>objects into 2s, </a:t>
            </a:r>
            <a:r>
              <a:rPr sz="1100" spc="5" dirty="0">
                <a:latin typeface="Calibri"/>
                <a:cs typeface="Calibri"/>
              </a:rPr>
              <a:t>5s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10s.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63880" y="1249680"/>
            <a:ext cx="6688835" cy="9982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34669" y="1175385"/>
            <a:ext cx="6746875" cy="114617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0"/>
              </a:spcBef>
            </a:pPr>
            <a:r>
              <a:rPr sz="1400" b="1" u="heavy" spc="-5" dirty="0">
                <a:latin typeface="Calibri"/>
                <a:cs typeface="Calibri"/>
              </a:rPr>
              <a:t>Focus: Repeated addition with objects, </a:t>
            </a:r>
            <a:r>
              <a:rPr sz="1400" b="1" u="heavy" dirty="0">
                <a:latin typeface="Calibri"/>
                <a:cs typeface="Calibri"/>
              </a:rPr>
              <a:t>arrays </a:t>
            </a:r>
            <a:r>
              <a:rPr sz="1400" b="1" u="heavy" spc="-5" dirty="0">
                <a:latin typeface="Calibri"/>
                <a:cs typeface="Calibri"/>
              </a:rPr>
              <a:t>and pictorial</a:t>
            </a:r>
            <a:r>
              <a:rPr sz="1400" b="1" u="heavy" spc="130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representations.</a:t>
            </a:r>
            <a:endParaRPr sz="1400">
              <a:latin typeface="Calibri"/>
              <a:cs typeface="Calibri"/>
            </a:endParaRPr>
          </a:p>
          <a:p>
            <a:pPr marL="147955" marR="140970" algn="ctr">
              <a:lnSpc>
                <a:spcPct val="109600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one </a:t>
            </a: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be </a:t>
            </a:r>
            <a:r>
              <a:rPr sz="1400" dirty="0">
                <a:latin typeface="Calibri"/>
                <a:cs typeface="Calibri"/>
              </a:rPr>
              <a:t>exposed to </a:t>
            </a:r>
            <a:r>
              <a:rPr sz="1400" spc="-5" dirty="0">
                <a:latin typeface="Calibri"/>
                <a:cs typeface="Calibri"/>
              </a:rPr>
              <a:t>many different multiplication </a:t>
            </a:r>
            <a:r>
              <a:rPr sz="1400" dirty="0">
                <a:latin typeface="Calibri"/>
                <a:cs typeface="Calibri"/>
              </a:rPr>
              <a:t>based activities in a  variety </a:t>
            </a:r>
            <a:r>
              <a:rPr sz="1400" spc="-5" dirty="0">
                <a:latin typeface="Calibri"/>
                <a:cs typeface="Calibri"/>
              </a:rPr>
              <a:t>of contexts. Much of this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be repeated </a:t>
            </a:r>
            <a:r>
              <a:rPr sz="1400" dirty="0">
                <a:latin typeface="Calibri"/>
                <a:cs typeface="Calibri"/>
              </a:rPr>
              <a:t>addition activities </a:t>
            </a:r>
            <a:r>
              <a:rPr sz="1400" spc="-5" dirty="0">
                <a:latin typeface="Calibri"/>
                <a:cs typeface="Calibri"/>
              </a:rPr>
              <a:t>or be </a:t>
            </a:r>
            <a:r>
              <a:rPr sz="1400" dirty="0">
                <a:latin typeface="Calibri"/>
                <a:cs typeface="Calibri"/>
              </a:rPr>
              <a:t>linked to  </a:t>
            </a:r>
            <a:r>
              <a:rPr sz="1400" spc="-5" dirty="0">
                <a:latin typeface="Calibri"/>
                <a:cs typeface="Calibri"/>
              </a:rPr>
              <a:t>counting </a:t>
            </a:r>
            <a:r>
              <a:rPr sz="1400" dirty="0">
                <a:latin typeface="Calibri"/>
                <a:cs typeface="Calibri"/>
              </a:rPr>
              <a:t>in 2s, 5s </a:t>
            </a:r>
            <a:r>
              <a:rPr sz="1400" spc="-5" dirty="0">
                <a:latin typeface="Calibri"/>
                <a:cs typeface="Calibri"/>
              </a:rPr>
              <a:t>or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10s.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32130" y="2714498"/>
            <a:ext cx="2906395" cy="1814830"/>
          </a:xfrm>
          <a:custGeom>
            <a:avLst/>
            <a:gdLst/>
            <a:ahLst/>
            <a:cxnLst/>
            <a:rect l="l" t="t" r="r" b="b"/>
            <a:pathLst>
              <a:path w="2906395" h="1814829">
                <a:moveTo>
                  <a:pt x="0" y="1814829"/>
                </a:moveTo>
                <a:lnTo>
                  <a:pt x="2906395" y="1814829"/>
                </a:lnTo>
                <a:lnTo>
                  <a:pt x="2906395" y="0"/>
                </a:lnTo>
                <a:lnTo>
                  <a:pt x="0" y="0"/>
                </a:lnTo>
                <a:lnTo>
                  <a:pt x="0" y="1814829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5591" y="2773679"/>
            <a:ext cx="2878835" cy="16962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228140" y="2768218"/>
            <a:ext cx="151257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How many </a:t>
            </a:r>
            <a:r>
              <a:rPr sz="900" spc="-5" dirty="0">
                <a:latin typeface="Calibri"/>
                <a:cs typeface="Calibri"/>
              </a:rPr>
              <a:t>legs will </a:t>
            </a:r>
            <a:r>
              <a:rPr sz="900" dirty="0">
                <a:latin typeface="Calibri"/>
                <a:cs typeface="Calibri"/>
              </a:rPr>
              <a:t>2 cats</a:t>
            </a:r>
            <a:r>
              <a:rPr sz="900" spc="-7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have?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38555" y="3026664"/>
            <a:ext cx="2410968" cy="107594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039164" y="4219066"/>
            <a:ext cx="8382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4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90560" y="4219066"/>
            <a:ext cx="8255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+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237181" y="4219066"/>
            <a:ext cx="8382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4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838361" y="4219066"/>
            <a:ext cx="26924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98120" algn="l"/>
              </a:tabLst>
            </a:pPr>
            <a:r>
              <a:rPr sz="900" dirty="0">
                <a:latin typeface="Calibri"/>
                <a:cs typeface="Calibri"/>
              </a:rPr>
              <a:t>=	8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916679" y="4666996"/>
            <a:ext cx="3124200" cy="2155825"/>
          </a:xfrm>
          <a:custGeom>
            <a:avLst/>
            <a:gdLst/>
            <a:ahLst/>
            <a:cxnLst/>
            <a:rect l="l" t="t" r="r" b="b"/>
            <a:pathLst>
              <a:path w="3124200" h="2155825">
                <a:moveTo>
                  <a:pt x="0" y="2155824"/>
                </a:moveTo>
                <a:lnTo>
                  <a:pt x="3124200" y="2155824"/>
                </a:lnTo>
                <a:lnTo>
                  <a:pt x="3124200" y="0"/>
                </a:lnTo>
                <a:lnTo>
                  <a:pt x="0" y="0"/>
                </a:lnTo>
                <a:lnTo>
                  <a:pt x="0" y="215582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930396" y="4727447"/>
            <a:ext cx="3096768" cy="203606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84191" y="5382767"/>
            <a:ext cx="1786127" cy="113537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5159121" y="6632193"/>
            <a:ext cx="64008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5 + 5 + 5 =</a:t>
            </a:r>
            <a:r>
              <a:rPr sz="900" spc="-114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15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3215957" y="3639121"/>
            <a:ext cx="2724785" cy="120903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351403" y="3677762"/>
            <a:ext cx="2454275" cy="552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7780" algn="just">
              <a:lnSpc>
                <a:spcPct val="109400"/>
              </a:lnSpc>
            </a:pPr>
            <a:r>
              <a:rPr sz="800" spc="-5" dirty="0">
                <a:latin typeface="Calibri"/>
                <a:cs typeface="Calibri"/>
              </a:rPr>
              <a:t>Children use </a:t>
            </a:r>
            <a:r>
              <a:rPr sz="800" dirty="0">
                <a:latin typeface="Calibri"/>
                <a:cs typeface="Calibri"/>
              </a:rPr>
              <a:t>images and </a:t>
            </a:r>
            <a:r>
              <a:rPr sz="800" spc="-5" dirty="0">
                <a:latin typeface="Calibri"/>
                <a:cs typeface="Calibri"/>
              </a:rPr>
              <a:t>pictorial representations to solve  simple problems that involve repeated addition. They </a:t>
            </a:r>
            <a:r>
              <a:rPr sz="800" dirty="0">
                <a:latin typeface="Calibri"/>
                <a:cs typeface="Calibri"/>
              </a:rPr>
              <a:t>may  wish </a:t>
            </a:r>
            <a:r>
              <a:rPr sz="800" spc="-5" dirty="0">
                <a:latin typeface="Calibri"/>
                <a:cs typeface="Calibri"/>
              </a:rPr>
              <a:t>to </a:t>
            </a:r>
            <a:r>
              <a:rPr sz="800" dirty="0">
                <a:latin typeface="Calibri"/>
                <a:cs typeface="Calibri"/>
              </a:rPr>
              <a:t>use the </a:t>
            </a:r>
            <a:r>
              <a:rPr sz="800" spc="-5" dirty="0">
                <a:latin typeface="Calibri"/>
                <a:cs typeface="Calibri"/>
              </a:rPr>
              <a:t>picture </a:t>
            </a: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support or use </a:t>
            </a:r>
            <a:r>
              <a:rPr sz="800" spc="-10" dirty="0">
                <a:latin typeface="Calibri"/>
                <a:cs typeface="Calibri"/>
              </a:rPr>
              <a:t>other</a:t>
            </a:r>
            <a:r>
              <a:rPr sz="80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equipment.</a:t>
            </a:r>
            <a:endParaRPr sz="800">
              <a:latin typeface="Calibri"/>
              <a:cs typeface="Calibri"/>
            </a:endParaRPr>
          </a:p>
          <a:p>
            <a:pPr marL="304800">
              <a:lnSpc>
                <a:spcPct val="100000"/>
              </a:lnSpc>
              <a:spcBef>
                <a:spcPts val="95"/>
              </a:spcBef>
            </a:pPr>
            <a:r>
              <a:rPr sz="800" spc="-5" dirty="0">
                <a:latin typeface="Calibri"/>
                <a:cs typeface="Calibri"/>
              </a:rPr>
              <a:t>Adult support </a:t>
            </a:r>
            <a:r>
              <a:rPr sz="800" dirty="0">
                <a:latin typeface="Calibri"/>
                <a:cs typeface="Calibri"/>
              </a:rPr>
              <a:t>at </a:t>
            </a:r>
            <a:r>
              <a:rPr sz="800" spc="-5" dirty="0">
                <a:latin typeface="Calibri"/>
                <a:cs typeface="Calibri"/>
              </a:rPr>
              <a:t>this stage is to </a:t>
            </a:r>
            <a:r>
              <a:rPr sz="800" dirty="0">
                <a:latin typeface="Calibri"/>
                <a:cs typeface="Calibri"/>
              </a:rPr>
              <a:t>be</a:t>
            </a:r>
            <a:r>
              <a:rPr sz="800" spc="-5" dirty="0">
                <a:latin typeface="Calibri"/>
                <a:cs typeface="Calibri"/>
              </a:rPr>
              <a:t> expected.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87039" y="4326254"/>
            <a:ext cx="218186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Some </a:t>
            </a:r>
            <a:r>
              <a:rPr sz="800" spc="-5" dirty="0">
                <a:latin typeface="Calibri"/>
                <a:cs typeface="Calibri"/>
              </a:rPr>
              <a:t>children </a:t>
            </a:r>
            <a:r>
              <a:rPr sz="800" dirty="0">
                <a:latin typeface="Calibri"/>
                <a:cs typeface="Calibri"/>
              </a:rPr>
              <a:t>may </a:t>
            </a:r>
            <a:r>
              <a:rPr sz="800" spc="-5" dirty="0">
                <a:latin typeface="Calibri"/>
                <a:cs typeface="Calibri"/>
              </a:rPr>
              <a:t>start </a:t>
            </a: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see the link between</a:t>
            </a:r>
            <a:r>
              <a:rPr sz="800" spc="-3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the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316351" y="4460366"/>
            <a:ext cx="3439795" cy="819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906144" algn="ctr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problem below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counting in </a:t>
            </a:r>
            <a:r>
              <a:rPr sz="800" dirty="0">
                <a:latin typeface="Calibri"/>
                <a:cs typeface="Calibri"/>
              </a:rPr>
              <a:t>5s and </a:t>
            </a:r>
            <a:r>
              <a:rPr sz="800" spc="-5" dirty="0">
                <a:latin typeface="Calibri"/>
                <a:cs typeface="Calibri"/>
              </a:rPr>
              <a:t>be able to </a:t>
            </a:r>
            <a:r>
              <a:rPr sz="800" dirty="0">
                <a:latin typeface="Calibri"/>
                <a:cs typeface="Calibri"/>
              </a:rPr>
              <a:t>use</a:t>
            </a:r>
            <a:r>
              <a:rPr sz="800" spc="-1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mental</a:t>
            </a:r>
            <a:endParaRPr sz="800">
              <a:latin typeface="Calibri"/>
              <a:cs typeface="Calibri"/>
            </a:endParaRPr>
          </a:p>
          <a:p>
            <a:pPr marR="908685" algn="ctr">
              <a:lnSpc>
                <a:spcPct val="100000"/>
              </a:lnSpc>
              <a:spcBef>
                <a:spcPts val="85"/>
              </a:spcBef>
            </a:pPr>
            <a:r>
              <a:rPr sz="800" spc="-5" dirty="0">
                <a:latin typeface="Calibri"/>
                <a:cs typeface="Calibri"/>
              </a:rPr>
              <a:t>skills to solve the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problem.</a:t>
            </a:r>
            <a:endParaRPr sz="8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50">
              <a:latin typeface="Times New Roman"/>
              <a:cs typeface="Times New Roman"/>
            </a:endParaRPr>
          </a:p>
          <a:p>
            <a:pPr marL="1951355" marR="5080" indent="-1054735">
              <a:lnSpc>
                <a:spcPct val="110000"/>
              </a:lnSpc>
            </a:pPr>
            <a:r>
              <a:rPr sz="900" spc="-5" dirty="0">
                <a:latin typeface="Calibri"/>
                <a:cs typeface="Calibri"/>
              </a:rPr>
              <a:t>There </a:t>
            </a:r>
            <a:r>
              <a:rPr sz="900" dirty="0">
                <a:latin typeface="Calibri"/>
                <a:cs typeface="Calibri"/>
              </a:rPr>
              <a:t>are 5 roses in </a:t>
            </a:r>
            <a:r>
              <a:rPr sz="900" spc="-5" dirty="0">
                <a:latin typeface="Calibri"/>
                <a:cs typeface="Calibri"/>
              </a:rPr>
              <a:t>each garden. </a:t>
            </a:r>
            <a:r>
              <a:rPr sz="900" dirty="0">
                <a:latin typeface="Calibri"/>
                <a:cs typeface="Calibri"/>
              </a:rPr>
              <a:t>How many </a:t>
            </a:r>
            <a:r>
              <a:rPr sz="900" spc="-5" dirty="0">
                <a:latin typeface="Calibri"/>
                <a:cs typeface="Calibri"/>
              </a:rPr>
              <a:t>roses </a:t>
            </a:r>
            <a:r>
              <a:rPr sz="900" dirty="0">
                <a:latin typeface="Calibri"/>
                <a:cs typeface="Calibri"/>
              </a:rPr>
              <a:t>in 3  </a:t>
            </a:r>
            <a:r>
              <a:rPr sz="900" spc="-5" dirty="0">
                <a:latin typeface="Calibri"/>
                <a:cs typeface="Calibri"/>
              </a:rPr>
              <a:t>gardens?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41904" y="9113519"/>
            <a:ext cx="1696212" cy="4373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23235" y="9048622"/>
            <a:ext cx="1733550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80975">
              <a:lnSpc>
                <a:spcPct val="100000"/>
              </a:lnSpc>
              <a:spcBef>
                <a:spcPts val="305"/>
              </a:spcBef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35" dirty="0">
                <a:latin typeface="Calibri"/>
                <a:cs typeface="Calibri"/>
              </a:rPr>
              <a:t>Two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105911" y="484631"/>
            <a:ext cx="1627632" cy="441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87370" y="409575"/>
            <a:ext cx="1664970" cy="58102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4953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90"/>
              </a:spcBef>
            </a:pPr>
            <a:r>
              <a:rPr sz="1850" spc="55" dirty="0">
                <a:latin typeface="Calibri"/>
                <a:cs typeface="Calibri"/>
              </a:rPr>
              <a:t>Multiplication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19683" y="1207008"/>
            <a:ext cx="6690359" cy="11750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91490" y="1132205"/>
            <a:ext cx="6746875" cy="132334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Multiplying using </a:t>
            </a:r>
            <a:r>
              <a:rPr sz="1400" b="1" u="heavy" spc="-5" dirty="0">
                <a:latin typeface="Calibri"/>
                <a:cs typeface="Calibri"/>
              </a:rPr>
              <a:t>arrays </a:t>
            </a:r>
            <a:r>
              <a:rPr sz="1400" b="1" u="heavy" dirty="0">
                <a:latin typeface="Calibri"/>
                <a:cs typeface="Calibri"/>
              </a:rPr>
              <a:t>and </a:t>
            </a:r>
            <a:r>
              <a:rPr sz="1400" b="1" u="heavy" spc="-5" dirty="0">
                <a:latin typeface="Calibri"/>
                <a:cs typeface="Calibri"/>
              </a:rPr>
              <a:t>repeated </a:t>
            </a:r>
            <a:r>
              <a:rPr sz="1400" b="1" u="heavy" dirty="0">
                <a:latin typeface="Calibri"/>
                <a:cs typeface="Calibri"/>
              </a:rPr>
              <a:t>addition- </a:t>
            </a:r>
            <a:r>
              <a:rPr sz="1400" b="1" u="heavy" spc="-5" dirty="0">
                <a:latin typeface="Calibri"/>
                <a:cs typeface="Calibri"/>
              </a:rPr>
              <a:t>2,3,4,5,10x </a:t>
            </a:r>
            <a:r>
              <a:rPr sz="1400" b="1" u="heavy" dirty="0">
                <a:latin typeface="Calibri"/>
                <a:cs typeface="Calibri"/>
              </a:rPr>
              <a:t>table</a:t>
            </a:r>
            <a:r>
              <a:rPr sz="1400" b="1" u="heavy" spc="10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facts</a:t>
            </a:r>
            <a:endParaRPr sz="1400">
              <a:latin typeface="Calibri"/>
              <a:cs typeface="Calibri"/>
            </a:endParaRPr>
          </a:p>
          <a:p>
            <a:pPr marL="271780" marR="265430" indent="-1270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2 children will </a:t>
            </a:r>
            <a:r>
              <a:rPr sz="1400" spc="-5" dirty="0">
                <a:latin typeface="Calibri"/>
                <a:cs typeface="Calibri"/>
              </a:rPr>
              <a:t>be </a:t>
            </a:r>
            <a:r>
              <a:rPr sz="1400" dirty="0">
                <a:latin typeface="Calibri"/>
                <a:cs typeface="Calibri"/>
              </a:rPr>
              <a:t>aware </a:t>
            </a:r>
            <a:r>
              <a:rPr sz="1400" spc="-5" dirty="0">
                <a:latin typeface="Calibri"/>
                <a:cs typeface="Calibri"/>
              </a:rPr>
              <a:t>of simple </a:t>
            </a:r>
            <a:r>
              <a:rPr sz="1400" dirty="0">
                <a:latin typeface="Calibri"/>
                <a:cs typeface="Calibri"/>
              </a:rPr>
              <a:t>arrays </a:t>
            </a:r>
            <a:r>
              <a:rPr sz="1400" spc="-5" dirty="0">
                <a:latin typeface="Calibri"/>
                <a:cs typeface="Calibri"/>
              </a:rPr>
              <a:t>and pictorial representations and  understand </a:t>
            </a:r>
            <a:r>
              <a:rPr sz="1400" dirty="0">
                <a:latin typeface="Calibri"/>
                <a:cs typeface="Calibri"/>
              </a:rPr>
              <a:t>what they mean. </a:t>
            </a: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2 </a:t>
            </a: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will develop the </a:t>
            </a:r>
            <a:r>
              <a:rPr sz="1400" spc="-10" dirty="0">
                <a:latin typeface="Calibri"/>
                <a:cs typeface="Calibri"/>
              </a:rPr>
              <a:t>knowledge </a:t>
            </a:r>
            <a:r>
              <a:rPr sz="1400" spc="-5" dirty="0">
                <a:latin typeface="Calibri"/>
                <a:cs typeface="Calibri"/>
              </a:rPr>
              <a:t>of how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to</a:t>
            </a:r>
            <a:endParaRPr sz="1400">
              <a:latin typeface="Calibri"/>
              <a:cs typeface="Calibri"/>
            </a:endParaRPr>
          </a:p>
          <a:p>
            <a:pPr marL="496570" marR="492759" algn="ctr">
              <a:lnSpc>
                <a:spcPts val="1839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make their </a:t>
            </a:r>
            <a:r>
              <a:rPr sz="1400" dirty="0">
                <a:latin typeface="Calibri"/>
                <a:cs typeface="Calibri"/>
              </a:rPr>
              <a:t>own arrays </a:t>
            </a:r>
            <a:r>
              <a:rPr sz="1400" spc="-5" dirty="0">
                <a:latin typeface="Calibri"/>
                <a:cs typeface="Calibri"/>
              </a:rPr>
              <a:t>to </a:t>
            </a:r>
            <a:r>
              <a:rPr sz="1400" dirty="0">
                <a:latin typeface="Calibri"/>
                <a:cs typeface="Calibri"/>
              </a:rPr>
              <a:t>solve a </a:t>
            </a:r>
            <a:r>
              <a:rPr sz="1400" spc="-5" dirty="0">
                <a:latin typeface="Calibri"/>
                <a:cs typeface="Calibri"/>
              </a:rPr>
              <a:t>problem and </a:t>
            </a:r>
            <a:r>
              <a:rPr sz="1400" dirty="0">
                <a:latin typeface="Calibri"/>
                <a:cs typeface="Calibri"/>
              </a:rPr>
              <a:t>also </a:t>
            </a:r>
            <a:r>
              <a:rPr sz="1400" spc="-5" dirty="0">
                <a:latin typeface="Calibri"/>
                <a:cs typeface="Calibri"/>
              </a:rPr>
              <a:t>how repeated addition on </a:t>
            </a:r>
            <a:r>
              <a:rPr sz="1400" dirty="0">
                <a:latin typeface="Calibri"/>
                <a:cs typeface="Calibri"/>
              </a:rPr>
              <a:t>a  </a:t>
            </a:r>
            <a:r>
              <a:rPr sz="1400" spc="-5" dirty="0">
                <a:latin typeface="Calibri"/>
                <a:cs typeface="Calibri"/>
              </a:rPr>
              <a:t>numberline </a:t>
            </a:r>
            <a:r>
              <a:rPr sz="1400" dirty="0">
                <a:latin typeface="Calibri"/>
                <a:cs typeface="Calibri"/>
              </a:rPr>
              <a:t>can get them to a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solution.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88263" y="6542531"/>
            <a:ext cx="6621780" cy="228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60069" y="6469049"/>
            <a:ext cx="6678295" cy="243395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 dirty="0">
              <a:latin typeface="Calibri"/>
              <a:cs typeface="Calibri"/>
            </a:endParaRPr>
          </a:p>
          <a:p>
            <a:pPr marL="1160780" marR="308610" indent="-845819">
              <a:lnSpc>
                <a:spcPct val="110000"/>
              </a:lnSpc>
            </a:pPr>
            <a:r>
              <a:rPr sz="1100" dirty="0">
                <a:latin typeface="Calibri"/>
                <a:cs typeface="Calibri"/>
              </a:rPr>
              <a:t>Groups 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times, </a:t>
            </a:r>
            <a:r>
              <a:rPr sz="1100" spc="-5" dirty="0">
                <a:latin typeface="Calibri"/>
                <a:cs typeface="Calibri"/>
              </a:rPr>
              <a:t>array, altogether, </a:t>
            </a:r>
            <a:r>
              <a:rPr sz="1100" dirty="0">
                <a:latin typeface="Calibri"/>
                <a:cs typeface="Calibri"/>
              </a:rPr>
              <a:t>multiply, </a:t>
            </a:r>
            <a:r>
              <a:rPr sz="1100" spc="-5" dirty="0">
                <a:latin typeface="Calibri"/>
                <a:cs typeface="Calibri"/>
              </a:rPr>
              <a:t>count, </a:t>
            </a:r>
            <a:r>
              <a:rPr sz="1100" i="1" dirty="0">
                <a:latin typeface="Calibri"/>
                <a:cs typeface="Calibri"/>
              </a:rPr>
              <a:t>multiplied </a:t>
            </a:r>
            <a:r>
              <a:rPr sz="1100" i="1" spc="-5" dirty="0">
                <a:latin typeface="Calibri"/>
                <a:cs typeface="Calibri"/>
              </a:rPr>
              <a:t>by, repeated addition, column, row,  commutative, sets of, equal groups, times as </a:t>
            </a:r>
            <a:r>
              <a:rPr sz="1100" i="1" dirty="0">
                <a:latin typeface="Calibri"/>
                <a:cs typeface="Calibri"/>
              </a:rPr>
              <a:t>big </a:t>
            </a:r>
            <a:r>
              <a:rPr sz="1100" i="1" spc="-5" dirty="0">
                <a:latin typeface="Calibri"/>
                <a:cs typeface="Calibri"/>
              </a:rPr>
              <a:t>as, once, </a:t>
            </a:r>
            <a:r>
              <a:rPr sz="1100" i="1" dirty="0">
                <a:latin typeface="Calibri"/>
                <a:cs typeface="Calibri"/>
              </a:rPr>
              <a:t>twice, </a:t>
            </a:r>
            <a:r>
              <a:rPr sz="1100" i="1" spc="-5" dirty="0">
                <a:latin typeface="Calibri"/>
                <a:cs typeface="Calibri"/>
              </a:rPr>
              <a:t>three</a:t>
            </a:r>
            <a:r>
              <a:rPr sz="1100" i="1" spc="90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times</a:t>
            </a:r>
            <a:endParaRPr sz="11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Count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steps </a:t>
            </a:r>
            <a:r>
              <a:rPr sz="1100" dirty="0">
                <a:latin typeface="Calibri"/>
                <a:cs typeface="Calibri"/>
              </a:rPr>
              <a:t>of 2,3 and 5 </a:t>
            </a:r>
            <a:r>
              <a:rPr sz="1100" spc="-5" dirty="0">
                <a:latin typeface="Calibri"/>
                <a:cs typeface="Calibri"/>
              </a:rPr>
              <a:t>from zero </a:t>
            </a:r>
            <a:r>
              <a:rPr sz="1100" dirty="0">
                <a:latin typeface="Calibri"/>
                <a:cs typeface="Calibri"/>
              </a:rPr>
              <a:t>and in 10s </a:t>
            </a:r>
            <a:r>
              <a:rPr sz="1100" spc="-5" dirty="0">
                <a:latin typeface="Calibri"/>
                <a:cs typeface="Calibri"/>
              </a:rPr>
              <a:t>from </a:t>
            </a:r>
            <a:r>
              <a:rPr sz="1100" dirty="0">
                <a:latin typeface="Calibri"/>
                <a:cs typeface="Calibri"/>
              </a:rPr>
              <a:t>any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number.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Recall and </a:t>
            </a:r>
            <a:r>
              <a:rPr sz="1100" spc="-5" dirty="0">
                <a:latin typeface="Calibri"/>
                <a:cs typeface="Calibri"/>
              </a:rPr>
              <a:t>use multiplication facts for the 2,5 AND </a:t>
            </a:r>
            <a:r>
              <a:rPr sz="1100" dirty="0">
                <a:latin typeface="Calibri"/>
                <a:cs typeface="Calibri"/>
              </a:rPr>
              <a:t>10 </a:t>
            </a:r>
            <a:r>
              <a:rPr sz="1100" spc="-5" dirty="0">
                <a:latin typeface="Calibri"/>
                <a:cs typeface="Calibri"/>
              </a:rPr>
              <a:t>times</a:t>
            </a:r>
            <a:r>
              <a:rPr sz="1100" spc="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tables.</a:t>
            </a: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Recognise odd and </a:t>
            </a:r>
            <a:r>
              <a:rPr sz="1100" spc="-5" dirty="0">
                <a:latin typeface="Calibri"/>
                <a:cs typeface="Calibri"/>
              </a:rPr>
              <a:t>even</a:t>
            </a:r>
            <a:r>
              <a:rPr sz="1100" spc="-7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numbers.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Write and </a:t>
            </a:r>
            <a:r>
              <a:rPr sz="1100" spc="-5" dirty="0">
                <a:latin typeface="Calibri"/>
                <a:cs typeface="Calibri"/>
              </a:rPr>
              <a:t>calculate number statements using  </a:t>
            </a:r>
            <a:r>
              <a:rPr sz="1100" dirty="0">
                <a:latin typeface="Calibri"/>
                <a:cs typeface="Calibri"/>
              </a:rPr>
              <a:t>the x </a:t>
            </a:r>
            <a:r>
              <a:rPr sz="1100" spc="-5" dirty="0">
                <a:latin typeface="Calibri"/>
                <a:cs typeface="Calibri"/>
              </a:rPr>
              <a:t>and </a:t>
            </a:r>
            <a:r>
              <a:rPr sz="1100" dirty="0">
                <a:latin typeface="Calibri"/>
                <a:cs typeface="Calibri"/>
              </a:rPr>
              <a:t>=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signs.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Show that multiplication can be </a:t>
            </a:r>
            <a:r>
              <a:rPr sz="1100" dirty="0">
                <a:latin typeface="Calibri"/>
                <a:cs typeface="Calibri"/>
              </a:rPr>
              <a:t>done in any order (the </a:t>
            </a:r>
            <a:r>
              <a:rPr sz="1100" spc="-5" dirty="0">
                <a:latin typeface="Calibri"/>
                <a:cs typeface="Calibri"/>
              </a:rPr>
              <a:t>commutative</a:t>
            </a:r>
            <a:r>
              <a:rPr sz="1100" spc="4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law).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a </a:t>
            </a:r>
            <a:r>
              <a:rPr sz="1100" spc="-5" dirty="0">
                <a:latin typeface="Calibri"/>
                <a:cs typeface="Calibri"/>
              </a:rPr>
              <a:t>range </a:t>
            </a:r>
            <a:r>
              <a:rPr sz="1100" spc="5" dirty="0">
                <a:latin typeface="Calibri"/>
                <a:cs typeface="Calibri"/>
              </a:rPr>
              <a:t>of </a:t>
            </a:r>
            <a:r>
              <a:rPr sz="1100" spc="-5" dirty="0">
                <a:latin typeface="Calibri"/>
                <a:cs typeface="Calibri"/>
              </a:rPr>
              <a:t>multiplication problems using </a:t>
            </a:r>
            <a:r>
              <a:rPr sz="1100" dirty="0">
                <a:latin typeface="Calibri"/>
                <a:cs typeface="Calibri"/>
              </a:rPr>
              <a:t>objects, arrays, repeated </a:t>
            </a:r>
            <a:r>
              <a:rPr sz="1100" spc="-5" dirty="0">
                <a:latin typeface="Calibri"/>
                <a:cs typeface="Calibri"/>
              </a:rPr>
              <a:t>addition, </a:t>
            </a:r>
            <a:r>
              <a:rPr sz="1100" dirty="0">
                <a:latin typeface="Calibri"/>
                <a:cs typeface="Calibri"/>
              </a:rPr>
              <a:t>mental methods</a:t>
            </a:r>
            <a:r>
              <a:rPr sz="1100" spc="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</a:p>
          <a:p>
            <a:pPr marL="548005">
              <a:lnSpc>
                <a:spcPct val="100000"/>
              </a:lnSpc>
              <a:spcBef>
                <a:spcPts val="120"/>
              </a:spcBef>
            </a:pPr>
            <a:r>
              <a:rPr sz="1100" spc="-5" dirty="0">
                <a:latin typeface="Calibri"/>
                <a:cs typeface="Calibri"/>
              </a:rPr>
              <a:t>multiplication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facts.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Use and </a:t>
            </a:r>
            <a:r>
              <a:rPr sz="1100" spc="-5" dirty="0">
                <a:latin typeface="Calibri"/>
                <a:cs typeface="Calibri"/>
              </a:rPr>
              <a:t>become </a:t>
            </a:r>
            <a:r>
              <a:rPr sz="1100" dirty="0">
                <a:latin typeface="Calibri"/>
                <a:cs typeface="Calibri"/>
              </a:rPr>
              <a:t>familiar </a:t>
            </a:r>
            <a:r>
              <a:rPr sz="1100" spc="-5" dirty="0">
                <a:latin typeface="Calibri"/>
                <a:cs typeface="Calibri"/>
              </a:rPr>
              <a:t>with </a:t>
            </a:r>
            <a:r>
              <a:rPr sz="1100" dirty="0">
                <a:latin typeface="Calibri"/>
                <a:cs typeface="Calibri"/>
              </a:rPr>
              <a:t>all of the </a:t>
            </a:r>
            <a:r>
              <a:rPr sz="1100" spc="-5" dirty="0">
                <a:latin typeface="Calibri"/>
                <a:cs typeface="Calibri"/>
              </a:rPr>
              <a:t>above multiplication</a:t>
            </a:r>
            <a:r>
              <a:rPr sz="1100" spc="1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language.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60069" y="2606675"/>
            <a:ext cx="2346960" cy="2142490"/>
          </a:xfrm>
          <a:custGeom>
            <a:avLst/>
            <a:gdLst/>
            <a:ahLst/>
            <a:cxnLst/>
            <a:rect l="l" t="t" r="r" b="b"/>
            <a:pathLst>
              <a:path w="2346960" h="2142490">
                <a:moveTo>
                  <a:pt x="0" y="2142490"/>
                </a:moveTo>
                <a:lnTo>
                  <a:pt x="2346960" y="2142490"/>
                </a:lnTo>
                <a:lnTo>
                  <a:pt x="2346960" y="0"/>
                </a:lnTo>
                <a:lnTo>
                  <a:pt x="0" y="0"/>
                </a:lnTo>
                <a:lnTo>
                  <a:pt x="0" y="214249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74548" y="2667000"/>
            <a:ext cx="2318004" cy="20223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65987" y="2667000"/>
            <a:ext cx="1458468" cy="11856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53287" y="3961510"/>
            <a:ext cx="1131570" cy="556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4825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3 x 4 =</a:t>
            </a:r>
            <a:r>
              <a:rPr sz="900" spc="-114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12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908050" algn="l"/>
              </a:tabLst>
            </a:pPr>
            <a:r>
              <a:rPr sz="900" dirty="0">
                <a:latin typeface="Calibri"/>
                <a:cs typeface="Calibri"/>
              </a:rPr>
              <a:t>3 x 4 = 4 + 4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+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4	=</a:t>
            </a:r>
            <a:r>
              <a:rPr sz="900" spc="-10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12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900" dirty="0">
                <a:latin typeface="Calibri"/>
                <a:cs typeface="Calibri"/>
              </a:rPr>
              <a:t>4 x 3 = 3 + 3 + 3 + 3 =</a:t>
            </a:r>
            <a:r>
              <a:rPr sz="900" spc="-12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12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046604" y="3056763"/>
            <a:ext cx="695959" cy="35432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182114" y="3101975"/>
            <a:ext cx="46609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4 x 3 =</a:t>
            </a:r>
            <a:r>
              <a:rPr sz="900" spc="-114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12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738437" y="2656395"/>
            <a:ext cx="2724785" cy="75945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854579" y="2706243"/>
            <a:ext cx="2492375" cy="408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05" algn="ctr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Arrays are super for children to solve the answer to</a:t>
            </a:r>
            <a:r>
              <a:rPr sz="800" spc="5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simple</a:t>
            </a:r>
            <a:endParaRPr sz="800">
              <a:latin typeface="Calibri"/>
              <a:cs typeface="Calibri"/>
            </a:endParaRPr>
          </a:p>
          <a:p>
            <a:pPr marL="12065" marR="5080" indent="635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problems. They are also great for showing children the  commutative law, for example, if you turned this array for</a:t>
            </a:r>
            <a:r>
              <a:rPr sz="800" spc="6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3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912491" y="3110103"/>
            <a:ext cx="2376805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x4 </a:t>
            </a:r>
            <a:r>
              <a:rPr sz="800" dirty="0">
                <a:latin typeface="Calibri"/>
                <a:cs typeface="Calibri"/>
              </a:rPr>
              <a:t>= 12 </a:t>
            </a:r>
            <a:r>
              <a:rPr sz="800" spc="-5" dirty="0">
                <a:latin typeface="Calibri"/>
                <a:cs typeface="Calibri"/>
              </a:rPr>
              <a:t>sideways you would see that </a:t>
            </a:r>
            <a:r>
              <a:rPr sz="800" dirty="0">
                <a:latin typeface="Calibri"/>
                <a:cs typeface="Calibri"/>
              </a:rPr>
              <a:t>4 x 3 </a:t>
            </a:r>
            <a:r>
              <a:rPr sz="800" spc="-5" dirty="0">
                <a:latin typeface="Calibri"/>
                <a:cs typeface="Calibri"/>
              </a:rPr>
              <a:t>also equals</a:t>
            </a:r>
            <a:r>
              <a:rPr sz="800" spc="1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12.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650740" y="3601973"/>
            <a:ext cx="2599690" cy="84582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636389" y="3587622"/>
            <a:ext cx="2628265" cy="874394"/>
          </a:xfrm>
          <a:custGeom>
            <a:avLst/>
            <a:gdLst/>
            <a:ahLst/>
            <a:cxnLst/>
            <a:rect l="l" t="t" r="r" b="b"/>
            <a:pathLst>
              <a:path w="2628265" h="874395">
                <a:moveTo>
                  <a:pt x="0" y="874394"/>
                </a:moveTo>
                <a:lnTo>
                  <a:pt x="2628265" y="874394"/>
                </a:lnTo>
                <a:lnTo>
                  <a:pt x="2628265" y="0"/>
                </a:lnTo>
                <a:lnTo>
                  <a:pt x="0" y="0"/>
                </a:lnTo>
                <a:lnTo>
                  <a:pt x="0" y="87439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748087" y="4375975"/>
            <a:ext cx="2724785" cy="66421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3964051" y="4425315"/>
            <a:ext cx="2293620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Repeated addition is </a:t>
            </a:r>
            <a:r>
              <a:rPr sz="800" dirty="0">
                <a:latin typeface="Calibri"/>
                <a:cs typeface="Calibri"/>
              </a:rPr>
              <a:t>a good </a:t>
            </a:r>
            <a:r>
              <a:rPr sz="800" spc="-5" dirty="0">
                <a:latin typeface="Calibri"/>
                <a:cs typeface="Calibri"/>
              </a:rPr>
              <a:t>progression from arrays.</a:t>
            </a:r>
            <a:r>
              <a:rPr sz="800" spc="3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It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900042" y="4547489"/>
            <a:ext cx="2421255" cy="420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1905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encourages the children to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addition facts on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blank  numberline and count up to their </a:t>
            </a:r>
            <a:r>
              <a:rPr sz="800" dirty="0">
                <a:latin typeface="Calibri"/>
                <a:cs typeface="Calibri"/>
              </a:rPr>
              <a:t>answer </a:t>
            </a:r>
            <a:r>
              <a:rPr sz="800" spc="-5" dirty="0">
                <a:latin typeface="Calibri"/>
                <a:cs typeface="Calibri"/>
              </a:rPr>
              <a:t>as shown on the  </a:t>
            </a:r>
            <a:r>
              <a:rPr sz="800" dirty="0">
                <a:latin typeface="Calibri"/>
                <a:cs typeface="Calibri"/>
              </a:rPr>
              <a:t>example </a:t>
            </a:r>
            <a:r>
              <a:rPr sz="800" spc="-5" dirty="0">
                <a:latin typeface="Calibri"/>
                <a:cs typeface="Calibri"/>
              </a:rPr>
              <a:t>above </a:t>
            </a:r>
            <a:r>
              <a:rPr sz="800" dirty="0">
                <a:latin typeface="Calibri"/>
                <a:cs typeface="Calibri"/>
              </a:rPr>
              <a:t>which </a:t>
            </a:r>
            <a:r>
              <a:rPr sz="800" spc="-5" dirty="0">
                <a:latin typeface="Calibri"/>
                <a:cs typeface="Calibri"/>
              </a:rPr>
              <a:t>models that </a:t>
            </a:r>
            <a:r>
              <a:rPr sz="800" dirty="0">
                <a:latin typeface="Calibri"/>
                <a:cs typeface="Calibri"/>
              </a:rPr>
              <a:t>3 x 4 =</a:t>
            </a:r>
            <a:r>
              <a:rPr sz="800" spc="-5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12.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668655" y="5308091"/>
            <a:ext cx="3644265" cy="92773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54367" y="5293867"/>
            <a:ext cx="3672840" cy="956310"/>
          </a:xfrm>
          <a:custGeom>
            <a:avLst/>
            <a:gdLst/>
            <a:ahLst/>
            <a:cxnLst/>
            <a:rect l="l" t="t" r="r" b="b"/>
            <a:pathLst>
              <a:path w="3672840" h="956310">
                <a:moveTo>
                  <a:pt x="0" y="956310"/>
                </a:moveTo>
                <a:lnTo>
                  <a:pt x="3672840" y="956310"/>
                </a:lnTo>
                <a:lnTo>
                  <a:pt x="3672840" y="0"/>
                </a:lnTo>
                <a:lnTo>
                  <a:pt x="0" y="0"/>
                </a:lnTo>
                <a:lnTo>
                  <a:pt x="0" y="95631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239577" y="5440489"/>
            <a:ext cx="2861310" cy="80073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333113" y="5479018"/>
            <a:ext cx="2675255" cy="687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127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Mental methods and practical apparatus are still </a:t>
            </a:r>
            <a:r>
              <a:rPr sz="800" dirty="0">
                <a:latin typeface="Calibri"/>
                <a:cs typeface="Calibri"/>
              </a:rPr>
              <a:t>very </a:t>
            </a:r>
            <a:r>
              <a:rPr sz="800" spc="-5" dirty="0">
                <a:latin typeface="Calibri"/>
                <a:cs typeface="Calibri"/>
              </a:rPr>
              <a:t>important  </a:t>
            </a:r>
            <a:r>
              <a:rPr sz="800" dirty="0">
                <a:latin typeface="Calibri"/>
                <a:cs typeface="Calibri"/>
              </a:rPr>
              <a:t>at </a:t>
            </a:r>
            <a:r>
              <a:rPr sz="800" spc="-5" dirty="0">
                <a:latin typeface="Calibri"/>
                <a:cs typeface="Calibri"/>
              </a:rPr>
              <a:t>this </a:t>
            </a:r>
            <a:r>
              <a:rPr sz="800" dirty="0">
                <a:latin typeface="Calibri"/>
                <a:cs typeface="Calibri"/>
              </a:rPr>
              <a:t>stage. </a:t>
            </a:r>
            <a:r>
              <a:rPr sz="800" spc="-5" dirty="0">
                <a:latin typeface="Calibri"/>
                <a:cs typeface="Calibri"/>
              </a:rPr>
              <a:t>Visual </a:t>
            </a:r>
            <a:r>
              <a:rPr sz="800" dirty="0">
                <a:latin typeface="Calibri"/>
                <a:cs typeface="Calibri"/>
              </a:rPr>
              <a:t>images </a:t>
            </a:r>
            <a:r>
              <a:rPr sz="800" spc="-5" dirty="0">
                <a:latin typeface="Calibri"/>
                <a:cs typeface="Calibri"/>
              </a:rPr>
              <a:t>such </a:t>
            </a:r>
            <a:r>
              <a:rPr sz="800" dirty="0">
                <a:latin typeface="Calibri"/>
                <a:cs typeface="Calibri"/>
              </a:rPr>
              <a:t>as the </a:t>
            </a:r>
            <a:r>
              <a:rPr sz="800" spc="-5" dirty="0">
                <a:latin typeface="Calibri"/>
                <a:cs typeface="Calibri"/>
              </a:rPr>
              <a:t>bead string to the </a:t>
            </a:r>
            <a:r>
              <a:rPr sz="800" dirty="0">
                <a:latin typeface="Calibri"/>
                <a:cs typeface="Calibri"/>
              </a:rPr>
              <a:t>left  </a:t>
            </a:r>
            <a:r>
              <a:rPr sz="800" spc="-5" dirty="0">
                <a:latin typeface="Calibri"/>
                <a:cs typeface="Calibri"/>
              </a:rPr>
              <a:t>that demonstrates </a:t>
            </a:r>
            <a:r>
              <a:rPr sz="800" dirty="0">
                <a:latin typeface="Calibri"/>
                <a:cs typeface="Calibri"/>
              </a:rPr>
              <a:t>6 x 5 = 30 </a:t>
            </a:r>
            <a:r>
              <a:rPr sz="800" spc="-5" dirty="0">
                <a:latin typeface="Calibri"/>
                <a:cs typeface="Calibri"/>
              </a:rPr>
              <a:t>will support children’s visualization  of multiplication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allow them to develop stronger mental  skills.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2735579" y="3584447"/>
            <a:ext cx="2025395" cy="30175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83051" y="9098280"/>
            <a:ext cx="1696212" cy="4389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64510" y="9034018"/>
            <a:ext cx="1733550" cy="567055"/>
          </a:xfrm>
          <a:prstGeom prst="rect">
            <a:avLst/>
          </a:prstGeom>
          <a:ln w="38099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26364">
              <a:lnSpc>
                <a:spcPct val="100000"/>
              </a:lnSpc>
              <a:spcBef>
                <a:spcPts val="305"/>
              </a:spcBef>
            </a:pPr>
            <a:r>
              <a:rPr sz="2400" spc="90" dirty="0">
                <a:latin typeface="Calibri"/>
                <a:cs typeface="Calibri"/>
              </a:rPr>
              <a:t>Year</a:t>
            </a:r>
            <a:r>
              <a:rPr sz="2400" spc="100" dirty="0">
                <a:latin typeface="Calibri"/>
                <a:cs typeface="Calibri"/>
              </a:rPr>
              <a:t> </a:t>
            </a:r>
            <a:r>
              <a:rPr sz="2400" spc="50" dirty="0">
                <a:latin typeface="Calibri"/>
                <a:cs typeface="Calibri"/>
              </a:rPr>
              <a:t>Three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078479" y="484631"/>
            <a:ext cx="1627632" cy="441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059429" y="409575"/>
            <a:ext cx="1664970" cy="58102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4953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90"/>
              </a:spcBef>
            </a:pPr>
            <a:r>
              <a:rPr sz="1850" spc="55" dirty="0">
                <a:latin typeface="Calibri"/>
                <a:cs typeface="Calibri"/>
              </a:rPr>
              <a:t>Multiplication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47116" y="6501384"/>
            <a:ext cx="6697980" cy="23119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18794" y="6427774"/>
            <a:ext cx="6755130" cy="2460625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243204" marR="235585" indent="635" algn="ctr">
              <a:lnSpc>
                <a:spcPct val="110000"/>
              </a:lnSpc>
            </a:pPr>
            <a:r>
              <a:rPr sz="1100" dirty="0">
                <a:latin typeface="Calibri"/>
                <a:cs typeface="Calibri"/>
              </a:rPr>
              <a:t>Groups 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times, </a:t>
            </a:r>
            <a:r>
              <a:rPr sz="1100" spc="-5" dirty="0">
                <a:latin typeface="Calibri"/>
                <a:cs typeface="Calibri"/>
              </a:rPr>
              <a:t>array, altogether, </a:t>
            </a:r>
            <a:r>
              <a:rPr sz="1100" dirty="0">
                <a:latin typeface="Calibri"/>
                <a:cs typeface="Calibri"/>
              </a:rPr>
              <a:t>multiply, </a:t>
            </a:r>
            <a:r>
              <a:rPr sz="1100" spc="-5" dirty="0">
                <a:latin typeface="Calibri"/>
                <a:cs typeface="Calibri"/>
              </a:rPr>
              <a:t>count, multiplied by, repeated </a:t>
            </a:r>
            <a:r>
              <a:rPr sz="1100" dirty="0">
                <a:latin typeface="Calibri"/>
                <a:cs typeface="Calibri"/>
              </a:rPr>
              <a:t>addition, </a:t>
            </a:r>
            <a:r>
              <a:rPr sz="1100" spc="-5" dirty="0">
                <a:latin typeface="Calibri"/>
                <a:cs typeface="Calibri"/>
              </a:rPr>
              <a:t>column, row,  </a:t>
            </a:r>
            <a:r>
              <a:rPr sz="1100" dirty="0">
                <a:latin typeface="Calibri"/>
                <a:cs typeface="Calibri"/>
              </a:rPr>
              <a:t>commutative, </a:t>
            </a:r>
            <a:r>
              <a:rPr sz="1100" spc="-5" dirty="0">
                <a:latin typeface="Calibri"/>
                <a:cs typeface="Calibri"/>
              </a:rPr>
              <a:t>sets </a:t>
            </a:r>
            <a:r>
              <a:rPr sz="1100" dirty="0">
                <a:latin typeface="Calibri"/>
                <a:cs typeface="Calibri"/>
              </a:rPr>
              <a:t>of, </a:t>
            </a:r>
            <a:r>
              <a:rPr sz="1100" spc="-5" dirty="0">
                <a:latin typeface="Calibri"/>
                <a:cs typeface="Calibri"/>
              </a:rPr>
              <a:t>equal </a:t>
            </a:r>
            <a:r>
              <a:rPr sz="1100" dirty="0">
                <a:latin typeface="Calibri"/>
                <a:cs typeface="Calibri"/>
              </a:rPr>
              <a:t>groups, </a:t>
            </a:r>
            <a:r>
              <a:rPr sz="1100" spc="-5" dirty="0">
                <a:latin typeface="Calibri"/>
                <a:cs typeface="Calibri"/>
              </a:rPr>
              <a:t>times </a:t>
            </a:r>
            <a:r>
              <a:rPr sz="1100" dirty="0">
                <a:latin typeface="Calibri"/>
                <a:cs typeface="Calibri"/>
              </a:rPr>
              <a:t>as </a:t>
            </a:r>
            <a:r>
              <a:rPr sz="1100" spc="-5" dirty="0">
                <a:latin typeface="Calibri"/>
                <a:cs typeface="Calibri"/>
              </a:rPr>
              <a:t>big as, </a:t>
            </a:r>
            <a:r>
              <a:rPr sz="1100" dirty="0">
                <a:latin typeface="Calibri"/>
                <a:cs typeface="Calibri"/>
              </a:rPr>
              <a:t>once, twice, </a:t>
            </a:r>
            <a:r>
              <a:rPr sz="1100" spc="-5" dirty="0">
                <a:latin typeface="Calibri"/>
                <a:cs typeface="Calibri"/>
              </a:rPr>
              <a:t>three </a:t>
            </a:r>
            <a:r>
              <a:rPr sz="1100" spc="-15" dirty="0">
                <a:latin typeface="Calibri"/>
                <a:cs typeface="Calibri"/>
              </a:rPr>
              <a:t>times, </a:t>
            </a:r>
            <a:r>
              <a:rPr sz="1100" i="1" spc="-5" dirty="0">
                <a:latin typeface="Calibri"/>
                <a:cs typeface="Calibri"/>
              </a:rPr>
              <a:t>partition, </a:t>
            </a:r>
            <a:r>
              <a:rPr sz="1100" i="1" dirty="0">
                <a:latin typeface="Calibri"/>
                <a:cs typeface="Calibri"/>
              </a:rPr>
              <a:t>grid </a:t>
            </a:r>
            <a:r>
              <a:rPr sz="1100" i="1" spc="-5" dirty="0">
                <a:latin typeface="Calibri"/>
                <a:cs typeface="Calibri"/>
              </a:rPr>
              <a:t>method, </a:t>
            </a:r>
            <a:r>
              <a:rPr sz="1100" i="1" dirty="0">
                <a:latin typeface="Calibri"/>
                <a:cs typeface="Calibri"/>
              </a:rPr>
              <a:t>multiple,  </a:t>
            </a:r>
            <a:r>
              <a:rPr sz="1100" i="1" spc="-5" dirty="0">
                <a:latin typeface="Calibri"/>
                <a:cs typeface="Calibri"/>
              </a:rPr>
              <a:t>product, tens, units,</a:t>
            </a:r>
            <a:r>
              <a:rPr sz="1100" i="1" spc="-10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value</a:t>
            </a:r>
            <a:endParaRPr sz="1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640" marR="209550" indent="-228600">
              <a:lnSpc>
                <a:spcPct val="110000"/>
              </a:lnSpc>
              <a:spcBef>
                <a:spcPts val="6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Recall and </a:t>
            </a:r>
            <a:r>
              <a:rPr sz="1100" spc="-5" dirty="0">
                <a:latin typeface="Calibri"/>
                <a:cs typeface="Calibri"/>
              </a:rPr>
              <a:t>use multiplication facts for the 2,3,4,5,6 </a:t>
            </a:r>
            <a:r>
              <a:rPr sz="1100" dirty="0">
                <a:latin typeface="Calibri"/>
                <a:cs typeface="Calibri"/>
              </a:rPr>
              <a:t>and 10 </a:t>
            </a:r>
            <a:r>
              <a:rPr sz="1100" spc="-5" dirty="0">
                <a:latin typeface="Calibri"/>
                <a:cs typeface="Calibri"/>
              </a:rPr>
              <a:t>multiplication </a:t>
            </a:r>
            <a:r>
              <a:rPr sz="1100" dirty="0">
                <a:latin typeface="Calibri"/>
                <a:cs typeface="Calibri"/>
              </a:rPr>
              <a:t>tables </a:t>
            </a:r>
            <a:r>
              <a:rPr sz="1100" spc="-5" dirty="0">
                <a:latin typeface="Calibri"/>
                <a:cs typeface="Calibri"/>
              </a:rPr>
              <a:t>and </a:t>
            </a:r>
            <a:r>
              <a:rPr sz="1100" dirty="0">
                <a:latin typeface="Calibri"/>
                <a:cs typeface="Calibri"/>
              </a:rPr>
              <a:t>multiply multiples of  10.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Write and </a:t>
            </a:r>
            <a:r>
              <a:rPr sz="1100" spc="-5" dirty="0">
                <a:latin typeface="Calibri"/>
                <a:cs typeface="Calibri"/>
              </a:rPr>
              <a:t>calculate number sentences using known </a:t>
            </a:r>
            <a:r>
              <a:rPr sz="1100" dirty="0">
                <a:latin typeface="Calibri"/>
                <a:cs typeface="Calibri"/>
              </a:rPr>
              <a:t>x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tables.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Answer </a:t>
            </a:r>
            <a:r>
              <a:rPr sz="1100" dirty="0">
                <a:latin typeface="Calibri"/>
                <a:cs typeface="Calibri"/>
              </a:rPr>
              <a:t>2 </a:t>
            </a:r>
            <a:r>
              <a:rPr sz="1100" spc="-5" dirty="0">
                <a:latin typeface="Calibri"/>
                <a:cs typeface="Calibri"/>
              </a:rPr>
              <a:t>digit </a:t>
            </a:r>
            <a:r>
              <a:rPr sz="1100" dirty="0">
                <a:latin typeface="Calibri"/>
                <a:cs typeface="Calibri"/>
              </a:rPr>
              <a:t>x 1 </a:t>
            </a:r>
            <a:r>
              <a:rPr sz="1100" spc="-5" dirty="0">
                <a:latin typeface="Calibri"/>
                <a:cs typeface="Calibri"/>
              </a:rPr>
              <a:t>digit problems using mental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written</a:t>
            </a:r>
            <a:r>
              <a:rPr sz="1100" spc="5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methods.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multiplication problems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context including missing </a:t>
            </a:r>
            <a:r>
              <a:rPr sz="1100" dirty="0">
                <a:latin typeface="Calibri"/>
                <a:cs typeface="Calibri"/>
              </a:rPr>
              <a:t>number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problems.</a:t>
            </a:r>
            <a:endParaRPr sz="1100">
              <a:latin typeface="Calibri"/>
              <a:cs typeface="Calibri"/>
            </a:endParaRPr>
          </a:p>
          <a:p>
            <a:pPr marL="548640" marR="159385" indent="-228600">
              <a:lnSpc>
                <a:spcPct val="110000"/>
              </a:lnSpc>
              <a:spcBef>
                <a:spcPts val="50"/>
              </a:spcBef>
              <a:buFont typeface="Symbol"/>
              <a:buChar char=""/>
              <a:tabLst>
                <a:tab pos="548005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Develop </a:t>
            </a:r>
            <a:r>
              <a:rPr sz="1100" dirty="0">
                <a:latin typeface="Calibri"/>
                <a:cs typeface="Calibri"/>
              </a:rPr>
              <a:t>mental </a:t>
            </a:r>
            <a:r>
              <a:rPr sz="1100" spc="-5" dirty="0">
                <a:latin typeface="Calibri"/>
                <a:cs typeface="Calibri"/>
              </a:rPr>
              <a:t>strategies using commutativity (e.g. 4x12x5=4x5x12=20x12=240) </a:t>
            </a:r>
            <a:r>
              <a:rPr sz="1100" dirty="0">
                <a:latin typeface="Calibri"/>
                <a:cs typeface="Calibri"/>
              </a:rPr>
              <a:t>and for missing </a:t>
            </a:r>
            <a:r>
              <a:rPr sz="1100" spc="-5" dirty="0">
                <a:latin typeface="Calibri"/>
                <a:cs typeface="Calibri"/>
              </a:rPr>
              <a:t>number  problems.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47116" y="1234439"/>
            <a:ext cx="6690359" cy="11887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18794" y="1159510"/>
            <a:ext cx="6746875" cy="1215076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6350"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Multiplying 2 digit </a:t>
            </a:r>
            <a:r>
              <a:rPr sz="1400" b="1" u="heavy" spc="-5" dirty="0">
                <a:latin typeface="Calibri"/>
                <a:cs typeface="Calibri"/>
              </a:rPr>
              <a:t>numbers </a:t>
            </a:r>
            <a:r>
              <a:rPr sz="1400" b="1" u="heavy" dirty="0">
                <a:latin typeface="Calibri"/>
                <a:cs typeface="Calibri"/>
              </a:rPr>
              <a:t>by 1 </a:t>
            </a:r>
            <a:r>
              <a:rPr sz="1400" b="1" u="heavy" spc="-5" dirty="0">
                <a:latin typeface="Calibri"/>
                <a:cs typeface="Calibri"/>
              </a:rPr>
              <a:t>digit</a:t>
            </a:r>
            <a:r>
              <a:rPr sz="1400" b="1" u="heavy" spc="-15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numbers</a:t>
            </a:r>
            <a:endParaRPr sz="1400" dirty="0">
              <a:latin typeface="Calibri"/>
              <a:cs typeface="Calibri"/>
            </a:endParaRPr>
          </a:p>
          <a:p>
            <a:pPr marL="174625" marR="152400" indent="-16510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3 children will </a:t>
            </a:r>
            <a:r>
              <a:rPr sz="1400" spc="-5" dirty="0">
                <a:latin typeface="Calibri"/>
                <a:cs typeface="Calibri"/>
              </a:rPr>
              <a:t>move on from </a:t>
            </a:r>
            <a:r>
              <a:rPr sz="1400" dirty="0">
                <a:latin typeface="Calibri"/>
                <a:cs typeface="Calibri"/>
              </a:rPr>
              <a:t>arrays </a:t>
            </a:r>
            <a:r>
              <a:rPr sz="1400" spc="-5" dirty="0">
                <a:latin typeface="Calibri"/>
                <a:cs typeface="Calibri"/>
              </a:rPr>
              <a:t>and start using </a:t>
            </a:r>
            <a:r>
              <a:rPr sz="1400" dirty="0">
                <a:latin typeface="Calibri"/>
                <a:cs typeface="Calibri"/>
              </a:rPr>
              <a:t>the grid </a:t>
            </a:r>
            <a:r>
              <a:rPr sz="1400" spc="-5" dirty="0">
                <a:latin typeface="Calibri"/>
                <a:cs typeface="Calibri"/>
              </a:rPr>
              <a:t>method of  multiplication. It </a:t>
            </a:r>
            <a:r>
              <a:rPr sz="1400" dirty="0">
                <a:latin typeface="Calibri"/>
                <a:cs typeface="Calibri"/>
              </a:rPr>
              <a:t>is </a:t>
            </a:r>
            <a:r>
              <a:rPr sz="1400" spc="-5" dirty="0">
                <a:latin typeface="Calibri"/>
                <a:cs typeface="Calibri"/>
              </a:rPr>
              <a:t>essential that </a:t>
            </a:r>
            <a:r>
              <a:rPr sz="1400" dirty="0">
                <a:latin typeface="Calibri"/>
                <a:cs typeface="Calibri"/>
              </a:rPr>
              <a:t>before children </a:t>
            </a:r>
            <a:r>
              <a:rPr sz="1400" spc="-5" dirty="0">
                <a:latin typeface="Calibri"/>
                <a:cs typeface="Calibri"/>
              </a:rPr>
              <a:t>move onto the </a:t>
            </a:r>
            <a:r>
              <a:rPr sz="1400" dirty="0">
                <a:latin typeface="Calibri"/>
                <a:cs typeface="Calibri"/>
              </a:rPr>
              <a:t>grid </a:t>
            </a:r>
            <a:r>
              <a:rPr sz="1400" spc="-5" dirty="0">
                <a:latin typeface="Calibri"/>
                <a:cs typeface="Calibri"/>
              </a:rPr>
              <a:t>method </a:t>
            </a:r>
            <a:r>
              <a:rPr sz="1400" dirty="0">
                <a:latin typeface="Calibri"/>
                <a:cs typeface="Calibri"/>
              </a:rPr>
              <a:t>they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are</a:t>
            </a:r>
          </a:p>
          <a:p>
            <a:pPr marL="174625" marR="152400" algn="ctr">
              <a:lnSpc>
                <a:spcPts val="1839"/>
              </a:lnSpc>
              <a:spcBef>
                <a:spcPts val="5"/>
              </a:spcBef>
            </a:pPr>
            <a:r>
              <a:rPr sz="1400" dirty="0">
                <a:latin typeface="Calibri"/>
                <a:cs typeface="Calibri"/>
              </a:rPr>
              <a:t>completely confident with all </a:t>
            </a:r>
            <a:r>
              <a:rPr sz="1400" spc="-5" dirty="0">
                <a:latin typeface="Calibri"/>
                <a:cs typeface="Calibri"/>
              </a:rPr>
              <a:t>previous </a:t>
            </a:r>
            <a:r>
              <a:rPr sz="1400" dirty="0">
                <a:latin typeface="Calibri"/>
                <a:cs typeface="Calibri"/>
              </a:rPr>
              <a:t>methods and </a:t>
            </a:r>
            <a:r>
              <a:rPr sz="1400" spc="-5" dirty="0">
                <a:latin typeface="Calibri"/>
                <a:cs typeface="Calibri"/>
              </a:rPr>
              <a:t>have </a:t>
            </a:r>
            <a:r>
              <a:rPr sz="1400" dirty="0">
                <a:latin typeface="Calibri"/>
                <a:cs typeface="Calibri"/>
              </a:rPr>
              <a:t>a solid </a:t>
            </a:r>
            <a:r>
              <a:rPr sz="1400" spc="-5" dirty="0">
                <a:latin typeface="Calibri"/>
                <a:cs typeface="Calibri"/>
              </a:rPr>
              <a:t>grounding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mental  methods and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partitioning</a:t>
            </a:r>
            <a:r>
              <a:rPr sz="1400" spc="-5" dirty="0" smtClean="0">
                <a:latin typeface="Calibri"/>
                <a:cs typeface="Calibri"/>
              </a:rPr>
              <a:t>.</a:t>
            </a:r>
            <a:r>
              <a:rPr lang="en-US" sz="1400" spc="-5" dirty="0" smtClean="0">
                <a:latin typeface="Calibri"/>
                <a:cs typeface="Calibri"/>
              </a:rPr>
              <a:t> Children are also introduced to formal written methods.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583055" y="3792982"/>
            <a:ext cx="2022474" cy="109156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568703" y="3778630"/>
            <a:ext cx="2051050" cy="1120140"/>
          </a:xfrm>
          <a:custGeom>
            <a:avLst/>
            <a:gdLst/>
            <a:ahLst/>
            <a:cxnLst/>
            <a:rect l="l" t="t" r="r" b="b"/>
            <a:pathLst>
              <a:path w="2051050" h="1120139">
                <a:moveTo>
                  <a:pt x="0" y="1120139"/>
                </a:moveTo>
                <a:lnTo>
                  <a:pt x="2051050" y="1120139"/>
                </a:lnTo>
                <a:lnTo>
                  <a:pt x="2051050" y="0"/>
                </a:lnTo>
                <a:lnTo>
                  <a:pt x="0" y="0"/>
                </a:lnTo>
                <a:lnTo>
                  <a:pt x="0" y="1120139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517582" y="3927284"/>
            <a:ext cx="2861310" cy="80073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608959" y="3965067"/>
            <a:ext cx="2678430" cy="687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1905" algn="ctr">
              <a:lnSpc>
                <a:spcPct val="109700"/>
              </a:lnSpc>
            </a:pP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grid method should be introduced using an arrays model  such </a:t>
            </a:r>
            <a:r>
              <a:rPr sz="800" dirty="0">
                <a:latin typeface="Calibri"/>
                <a:cs typeface="Calibri"/>
              </a:rPr>
              <a:t>as </a:t>
            </a:r>
            <a:r>
              <a:rPr sz="800" spc="-5" dirty="0">
                <a:latin typeface="Calibri"/>
                <a:cs typeface="Calibri"/>
              </a:rPr>
              <a:t>the one to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left </a:t>
            </a:r>
            <a:r>
              <a:rPr sz="800" dirty="0">
                <a:latin typeface="Calibri"/>
                <a:cs typeface="Calibri"/>
              </a:rPr>
              <a:t>for 14 x 6. </a:t>
            </a:r>
            <a:r>
              <a:rPr sz="800" spc="-5" dirty="0">
                <a:latin typeface="Calibri"/>
                <a:cs typeface="Calibri"/>
              </a:rPr>
              <a:t>Children need to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their  partitioning skills to partition the two digit number and then use  their existing knowledge of arrays to </a:t>
            </a:r>
            <a:r>
              <a:rPr sz="800" dirty="0">
                <a:latin typeface="Calibri"/>
                <a:cs typeface="Calibri"/>
              </a:rPr>
              <a:t>come </a:t>
            </a:r>
            <a:r>
              <a:rPr sz="800" spc="-5" dirty="0">
                <a:latin typeface="Calibri"/>
                <a:cs typeface="Calibri"/>
              </a:rPr>
              <a:t>to an </a:t>
            </a:r>
            <a:r>
              <a:rPr sz="800" dirty="0">
                <a:latin typeface="Calibri"/>
                <a:cs typeface="Calibri"/>
              </a:rPr>
              <a:t>answer </a:t>
            </a:r>
            <a:r>
              <a:rPr sz="800" spc="-5" dirty="0">
                <a:latin typeface="Calibri"/>
                <a:cs typeface="Calibri"/>
              </a:rPr>
              <a:t>with  minimal</a:t>
            </a:r>
            <a:r>
              <a:rPr sz="800" spc="-7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support.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64527" y="2587942"/>
            <a:ext cx="6341745" cy="95059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936750" y="2637281"/>
            <a:ext cx="4023995" cy="800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26720">
              <a:lnSpc>
                <a:spcPct val="100000"/>
              </a:lnSpc>
            </a:pPr>
            <a:r>
              <a:rPr sz="800" b="1" u="sng" spc="-5" dirty="0">
                <a:latin typeface="Calibri"/>
                <a:cs typeface="Calibri"/>
              </a:rPr>
              <a:t>Before </a:t>
            </a:r>
            <a:r>
              <a:rPr sz="800" b="1" u="sng" dirty="0">
                <a:latin typeface="Calibri"/>
                <a:cs typeface="Calibri"/>
              </a:rPr>
              <a:t>moving </a:t>
            </a:r>
            <a:r>
              <a:rPr sz="800" b="1" u="sng" spc="-10" dirty="0">
                <a:latin typeface="Calibri"/>
                <a:cs typeface="Calibri"/>
              </a:rPr>
              <a:t>on </a:t>
            </a:r>
            <a:r>
              <a:rPr sz="800" b="1" u="sng" dirty="0">
                <a:latin typeface="Calibri"/>
                <a:cs typeface="Calibri"/>
              </a:rPr>
              <a:t>to grid </a:t>
            </a:r>
            <a:r>
              <a:rPr sz="800" b="1" u="sng" spc="-5" dirty="0">
                <a:latin typeface="Calibri"/>
                <a:cs typeface="Calibri"/>
              </a:rPr>
              <a:t>multiplication, children need </a:t>
            </a:r>
            <a:r>
              <a:rPr sz="800" b="1" u="sng" dirty="0">
                <a:latin typeface="Calibri"/>
                <a:cs typeface="Calibri"/>
              </a:rPr>
              <a:t>to </a:t>
            </a:r>
            <a:r>
              <a:rPr sz="800" b="1" u="sng" spc="-5" dirty="0">
                <a:latin typeface="Calibri"/>
                <a:cs typeface="Calibri"/>
              </a:rPr>
              <a:t>be able </a:t>
            </a:r>
            <a:r>
              <a:rPr sz="800" b="1" u="sng" dirty="0">
                <a:latin typeface="Calibri"/>
                <a:cs typeface="Calibri"/>
              </a:rPr>
              <a:t>to</a:t>
            </a:r>
            <a:r>
              <a:rPr sz="800" b="1" u="sng" spc="60" dirty="0">
                <a:latin typeface="Calibri"/>
                <a:cs typeface="Calibri"/>
              </a:rPr>
              <a:t> </a:t>
            </a:r>
            <a:r>
              <a:rPr sz="800" b="1" u="sng" spc="-10" dirty="0">
                <a:latin typeface="Calibri"/>
                <a:cs typeface="Calibri"/>
              </a:rPr>
              <a:t>…</a:t>
            </a:r>
            <a:endParaRPr sz="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00" dirty="0">
              <a:latin typeface="Times New Roman"/>
              <a:cs typeface="Times New Roman"/>
            </a:endParaRPr>
          </a:p>
          <a:p>
            <a:pPr marL="1356995" indent="-228600">
              <a:lnSpc>
                <a:spcPct val="100000"/>
              </a:lnSpc>
              <a:buFont typeface="Symbol"/>
              <a:buChar char=""/>
              <a:tabLst>
                <a:tab pos="1356995" algn="l"/>
                <a:tab pos="1357630" algn="l"/>
              </a:tabLst>
            </a:pPr>
            <a:r>
              <a:rPr sz="800" spc="-5" dirty="0">
                <a:latin typeface="Calibri"/>
                <a:cs typeface="Calibri"/>
              </a:rPr>
              <a:t>Partition numbers into tens </a:t>
            </a:r>
            <a:r>
              <a:rPr sz="800" dirty="0">
                <a:latin typeface="Calibri"/>
                <a:cs typeface="Calibri"/>
              </a:rPr>
              <a:t>and</a:t>
            </a:r>
            <a:r>
              <a:rPr sz="800" spc="-2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units</a:t>
            </a:r>
            <a:endParaRPr sz="800" dirty="0">
              <a:latin typeface="Calibri"/>
              <a:cs typeface="Calibri"/>
            </a:endParaRPr>
          </a:p>
          <a:p>
            <a:pPr marL="1044575" indent="-228600">
              <a:lnSpc>
                <a:spcPct val="100000"/>
              </a:lnSpc>
              <a:spcBef>
                <a:spcPts val="130"/>
              </a:spcBef>
              <a:buFont typeface="Symbol"/>
              <a:buChar char=""/>
              <a:tabLst>
                <a:tab pos="1044575" algn="l"/>
                <a:tab pos="1045210" algn="l"/>
              </a:tabLst>
            </a:pPr>
            <a:r>
              <a:rPr sz="800" spc="-5" dirty="0">
                <a:latin typeface="Calibri"/>
                <a:cs typeface="Calibri"/>
              </a:rPr>
              <a:t>Multiply single digits </a:t>
            </a:r>
            <a:r>
              <a:rPr sz="800" dirty="0">
                <a:latin typeface="Calibri"/>
                <a:cs typeface="Calibri"/>
              </a:rPr>
              <a:t>by </a:t>
            </a:r>
            <a:r>
              <a:rPr sz="800" spc="-5" dirty="0">
                <a:latin typeface="Calibri"/>
                <a:cs typeface="Calibri"/>
              </a:rPr>
              <a:t>multiples of </a:t>
            </a:r>
            <a:r>
              <a:rPr sz="800" dirty="0">
                <a:latin typeface="Calibri"/>
                <a:cs typeface="Calibri"/>
              </a:rPr>
              <a:t>10 </a:t>
            </a:r>
            <a:r>
              <a:rPr sz="800" spc="-5" dirty="0">
                <a:latin typeface="Calibri"/>
                <a:cs typeface="Calibri"/>
              </a:rPr>
              <a:t>(3 </a:t>
            </a:r>
            <a:r>
              <a:rPr sz="800" dirty="0">
                <a:latin typeface="Calibri"/>
                <a:cs typeface="Calibri"/>
              </a:rPr>
              <a:t>x 30 = 90).</a:t>
            </a:r>
          </a:p>
          <a:p>
            <a:pPr marL="767080" indent="-228600">
              <a:lnSpc>
                <a:spcPct val="100000"/>
              </a:lnSpc>
              <a:spcBef>
                <a:spcPts val="130"/>
              </a:spcBef>
              <a:buFont typeface="Symbol"/>
              <a:buChar char=""/>
              <a:tabLst>
                <a:tab pos="767080" algn="l"/>
                <a:tab pos="767715" algn="l"/>
              </a:tabLst>
            </a:pPr>
            <a:r>
              <a:rPr sz="800" spc="-5" dirty="0">
                <a:latin typeface="Calibri"/>
                <a:cs typeface="Calibri"/>
              </a:rPr>
              <a:t>Quickly recall multiplication facts for the </a:t>
            </a:r>
            <a:r>
              <a:rPr sz="800" dirty="0">
                <a:latin typeface="Calibri"/>
                <a:cs typeface="Calibri"/>
              </a:rPr>
              <a:t>2,3,4,5,6 </a:t>
            </a:r>
            <a:r>
              <a:rPr sz="800" spc="-5" dirty="0">
                <a:latin typeface="Calibri"/>
                <a:cs typeface="Calibri"/>
              </a:rPr>
              <a:t>and </a:t>
            </a:r>
            <a:r>
              <a:rPr sz="800" dirty="0">
                <a:latin typeface="Calibri"/>
                <a:cs typeface="Calibri"/>
              </a:rPr>
              <a:t>10 x</a:t>
            </a:r>
            <a:r>
              <a:rPr sz="800" spc="6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tables.</a:t>
            </a:r>
            <a:endParaRPr sz="800" dirty="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145"/>
              </a:spcBef>
              <a:buFont typeface="Symbol"/>
              <a:buChar char=""/>
              <a:tabLst>
                <a:tab pos="240665" algn="l"/>
                <a:tab pos="241300" algn="l"/>
              </a:tabLst>
            </a:pP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any previous method to </a:t>
            </a:r>
            <a:r>
              <a:rPr sz="800" dirty="0">
                <a:latin typeface="Calibri"/>
                <a:cs typeface="Calibri"/>
              </a:rPr>
              <a:t>work </a:t>
            </a:r>
            <a:r>
              <a:rPr sz="800" spc="-5" dirty="0">
                <a:latin typeface="Calibri"/>
                <a:cs typeface="Calibri"/>
              </a:rPr>
              <a:t>out unknown multiplication facts, quickly and</a:t>
            </a:r>
            <a:r>
              <a:rPr sz="800" spc="10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accurately.</a:t>
            </a:r>
            <a:endParaRPr sz="800" dirty="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065904" y="5127878"/>
            <a:ext cx="1760220" cy="8763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051553" y="5113528"/>
            <a:ext cx="1788795" cy="904875"/>
          </a:xfrm>
          <a:custGeom>
            <a:avLst/>
            <a:gdLst/>
            <a:ahLst/>
            <a:cxnLst/>
            <a:rect l="l" t="t" r="r" b="b"/>
            <a:pathLst>
              <a:path w="1788795" h="904875">
                <a:moveTo>
                  <a:pt x="0" y="904875"/>
                </a:moveTo>
                <a:lnTo>
                  <a:pt x="1788795" y="904875"/>
                </a:lnTo>
                <a:lnTo>
                  <a:pt x="1788795" y="0"/>
                </a:lnTo>
                <a:lnTo>
                  <a:pt x="0" y="0"/>
                </a:lnTo>
                <a:lnTo>
                  <a:pt x="0" y="90487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308417" y="5375719"/>
            <a:ext cx="2861310" cy="80073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401825" y="5425313"/>
            <a:ext cx="2673350" cy="676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00" spc="-5" dirty="0">
                <a:latin typeface="Calibri"/>
                <a:cs typeface="Calibri"/>
              </a:rPr>
              <a:t>Multiplication </a:t>
            </a:r>
            <a:r>
              <a:rPr sz="800" dirty="0">
                <a:latin typeface="Calibri"/>
                <a:cs typeface="Calibri"/>
              </a:rPr>
              <a:t>grid </a:t>
            </a:r>
            <a:r>
              <a:rPr sz="800" spc="-5" dirty="0">
                <a:latin typeface="Calibri"/>
                <a:cs typeface="Calibri"/>
              </a:rPr>
              <a:t>method requires </a:t>
            </a:r>
            <a:r>
              <a:rPr sz="800" dirty="0">
                <a:latin typeface="Calibri"/>
                <a:cs typeface="Calibri"/>
              </a:rPr>
              <a:t>good </a:t>
            </a:r>
            <a:r>
              <a:rPr sz="800" spc="-5" dirty="0">
                <a:latin typeface="Calibri"/>
                <a:cs typeface="Calibri"/>
              </a:rPr>
              <a:t>organization but</a:t>
            </a:r>
            <a:r>
              <a:rPr sz="800" spc="2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also</a:t>
            </a:r>
            <a:endParaRPr sz="800">
              <a:latin typeface="Calibri"/>
              <a:cs typeface="Calibri"/>
            </a:endParaRPr>
          </a:p>
          <a:p>
            <a:pPr marL="12700" marR="5080" indent="635" algn="ctr">
              <a:lnSpc>
                <a:spcPct val="110000"/>
              </a:lnSpc>
            </a:pP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solid understanding of partitioning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multiplication facts, </a:t>
            </a:r>
            <a:r>
              <a:rPr sz="800" dirty="0">
                <a:latin typeface="Calibri"/>
                <a:cs typeface="Calibri"/>
              </a:rPr>
              <a:t>as  </a:t>
            </a:r>
            <a:r>
              <a:rPr sz="800" spc="-5" dirty="0">
                <a:latin typeface="Calibri"/>
                <a:cs typeface="Calibri"/>
              </a:rPr>
              <a:t>you </a:t>
            </a:r>
            <a:r>
              <a:rPr sz="800" dirty="0">
                <a:latin typeface="Calibri"/>
                <a:cs typeface="Calibri"/>
              </a:rPr>
              <a:t>can </a:t>
            </a:r>
            <a:r>
              <a:rPr sz="800" spc="-5" dirty="0">
                <a:latin typeface="Calibri"/>
                <a:cs typeface="Calibri"/>
              </a:rPr>
              <a:t>see in the example to the </a:t>
            </a:r>
            <a:r>
              <a:rPr sz="800" dirty="0">
                <a:latin typeface="Calibri"/>
                <a:cs typeface="Calibri"/>
              </a:rPr>
              <a:t>right </a:t>
            </a:r>
            <a:r>
              <a:rPr sz="800" spc="-5" dirty="0">
                <a:latin typeface="Calibri"/>
                <a:cs typeface="Calibri"/>
              </a:rPr>
              <a:t>for </a:t>
            </a:r>
            <a:r>
              <a:rPr sz="800" dirty="0">
                <a:latin typeface="Calibri"/>
                <a:cs typeface="Calibri"/>
              </a:rPr>
              <a:t>35 x 7. The </a:t>
            </a:r>
            <a:r>
              <a:rPr sz="800" spc="-5" dirty="0">
                <a:latin typeface="Calibri"/>
                <a:cs typeface="Calibri"/>
              </a:rPr>
              <a:t>children  need to remember that once they </a:t>
            </a:r>
            <a:r>
              <a:rPr sz="800" dirty="0">
                <a:latin typeface="Calibri"/>
                <a:cs typeface="Calibri"/>
              </a:rPr>
              <a:t>have </a:t>
            </a:r>
            <a:r>
              <a:rPr sz="800" spc="-5" dirty="0">
                <a:latin typeface="Calibri"/>
                <a:cs typeface="Calibri"/>
              </a:rPr>
              <a:t>multiplied the  partitioned parts of the number, they then need to  </a:t>
            </a:r>
            <a:r>
              <a:rPr sz="800" dirty="0">
                <a:latin typeface="Calibri"/>
                <a:cs typeface="Calibri"/>
              </a:rPr>
              <a:t>add </a:t>
            </a:r>
            <a:r>
              <a:rPr sz="800" spc="-5" dirty="0">
                <a:latin typeface="Calibri"/>
                <a:cs typeface="Calibri"/>
              </a:rPr>
              <a:t>the</a:t>
            </a:r>
            <a:r>
              <a:rPr sz="800" spc="3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two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93720" y="501395"/>
            <a:ext cx="1627632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986277" y="150748"/>
            <a:ext cx="1664970" cy="57150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10"/>
              </a:spcBef>
            </a:pPr>
            <a:r>
              <a:rPr sz="1850" spc="55" dirty="0">
                <a:latin typeface="Calibri"/>
                <a:cs typeface="Calibri"/>
              </a:rPr>
              <a:t>Multiplication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31235" y="9093707"/>
            <a:ext cx="1694688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6885" y="5888386"/>
            <a:ext cx="6755130" cy="2798414"/>
          </a:xfrm>
          <a:custGeom>
            <a:avLst/>
            <a:gdLst/>
            <a:ahLst/>
            <a:cxnLst/>
            <a:rect l="l" t="t" r="r" b="b"/>
            <a:pathLst>
              <a:path w="6755130" h="2282190">
                <a:moveTo>
                  <a:pt x="0" y="2282190"/>
                </a:moveTo>
                <a:lnTo>
                  <a:pt x="6755130" y="2282190"/>
                </a:lnTo>
                <a:lnTo>
                  <a:pt x="6755130" y="0"/>
                </a:lnTo>
                <a:lnTo>
                  <a:pt x="0" y="0"/>
                </a:lnTo>
                <a:lnTo>
                  <a:pt x="0" y="2282190"/>
                </a:lnTo>
                <a:close/>
              </a:path>
            </a:pathLst>
          </a:custGeom>
          <a:ln w="5715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96885" y="5963573"/>
            <a:ext cx="6697980" cy="23618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94244" y="5941663"/>
            <a:ext cx="6249035" cy="2695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ct val="100000"/>
              </a:lnSpc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 dirty="0">
              <a:latin typeface="Calibri"/>
              <a:cs typeface="Calibri"/>
            </a:endParaRPr>
          </a:p>
          <a:p>
            <a:pPr marL="12700" marR="5080" indent="3175" algn="ctr">
              <a:lnSpc>
                <a:spcPts val="1450"/>
              </a:lnSpc>
              <a:spcBef>
                <a:spcPts val="60"/>
              </a:spcBef>
            </a:pPr>
            <a:r>
              <a:rPr sz="1000" dirty="0">
                <a:latin typeface="Calibri"/>
                <a:cs typeface="Calibri"/>
              </a:rPr>
              <a:t>Groups of, </a:t>
            </a:r>
            <a:r>
              <a:rPr sz="1000" spc="-5" dirty="0">
                <a:latin typeface="Calibri"/>
                <a:cs typeface="Calibri"/>
              </a:rPr>
              <a:t>lots </a:t>
            </a:r>
            <a:r>
              <a:rPr sz="1000" dirty="0">
                <a:latin typeface="Calibri"/>
                <a:cs typeface="Calibri"/>
              </a:rPr>
              <a:t>of, times, </a:t>
            </a:r>
            <a:r>
              <a:rPr sz="1000" spc="-5" dirty="0">
                <a:latin typeface="Calibri"/>
                <a:cs typeface="Calibri"/>
              </a:rPr>
              <a:t>array, altogether, </a:t>
            </a:r>
            <a:r>
              <a:rPr sz="1000" dirty="0">
                <a:latin typeface="Calibri"/>
                <a:cs typeface="Calibri"/>
              </a:rPr>
              <a:t>multiply, </a:t>
            </a:r>
            <a:r>
              <a:rPr sz="1000" spc="-5" dirty="0">
                <a:latin typeface="Calibri"/>
                <a:cs typeface="Calibri"/>
              </a:rPr>
              <a:t>count, </a:t>
            </a:r>
            <a:r>
              <a:rPr sz="1000" dirty="0">
                <a:latin typeface="Calibri"/>
                <a:cs typeface="Calibri"/>
              </a:rPr>
              <a:t>multiplied </a:t>
            </a:r>
            <a:r>
              <a:rPr sz="1000" spc="-5" dirty="0">
                <a:latin typeface="Calibri"/>
                <a:cs typeface="Calibri"/>
              </a:rPr>
              <a:t>by, repeated </a:t>
            </a:r>
            <a:r>
              <a:rPr sz="1000" dirty="0">
                <a:latin typeface="Calibri"/>
                <a:cs typeface="Calibri"/>
              </a:rPr>
              <a:t>addition, </a:t>
            </a:r>
            <a:r>
              <a:rPr sz="1000" spc="-5" dirty="0">
                <a:latin typeface="Calibri"/>
                <a:cs typeface="Calibri"/>
              </a:rPr>
              <a:t>column, row,  commutative, sets </a:t>
            </a:r>
            <a:r>
              <a:rPr sz="1000" dirty="0">
                <a:latin typeface="Calibri"/>
                <a:cs typeface="Calibri"/>
              </a:rPr>
              <a:t>of, </a:t>
            </a:r>
            <a:r>
              <a:rPr sz="1000" spc="-5" dirty="0">
                <a:latin typeface="Calibri"/>
                <a:cs typeface="Calibri"/>
              </a:rPr>
              <a:t>equal groups, times </a:t>
            </a:r>
            <a:r>
              <a:rPr sz="1000" dirty="0">
                <a:latin typeface="Calibri"/>
                <a:cs typeface="Calibri"/>
              </a:rPr>
              <a:t>as big </a:t>
            </a:r>
            <a:r>
              <a:rPr sz="1000" spc="-5" dirty="0">
                <a:latin typeface="Calibri"/>
                <a:cs typeface="Calibri"/>
              </a:rPr>
              <a:t>as, </a:t>
            </a:r>
            <a:r>
              <a:rPr sz="1000" dirty="0">
                <a:latin typeface="Calibri"/>
                <a:cs typeface="Calibri"/>
              </a:rPr>
              <a:t>once, twice, </a:t>
            </a:r>
            <a:r>
              <a:rPr sz="1000" spc="-5" dirty="0">
                <a:latin typeface="Calibri"/>
                <a:cs typeface="Calibri"/>
              </a:rPr>
              <a:t>three times, partition, </a:t>
            </a:r>
            <a:r>
              <a:rPr sz="1000" dirty="0">
                <a:latin typeface="Calibri"/>
                <a:cs typeface="Calibri"/>
              </a:rPr>
              <a:t>grid </a:t>
            </a:r>
            <a:r>
              <a:rPr sz="1000" spc="-5" dirty="0">
                <a:latin typeface="Calibri"/>
                <a:cs typeface="Calibri"/>
              </a:rPr>
              <a:t>method, multiple,  product, tens, units, value,</a:t>
            </a:r>
            <a:r>
              <a:rPr sz="1000" spc="35" dirty="0">
                <a:latin typeface="Calibri"/>
                <a:cs typeface="Calibri"/>
              </a:rPr>
              <a:t> </a:t>
            </a:r>
            <a:r>
              <a:rPr sz="1000" i="1" spc="-5" dirty="0">
                <a:latin typeface="Calibri"/>
                <a:cs typeface="Calibri"/>
              </a:rPr>
              <a:t>inverse</a:t>
            </a:r>
            <a:endParaRPr sz="1000" dirty="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60"/>
              </a:spcBef>
            </a:pPr>
            <a:r>
              <a:rPr sz="1000" b="1" u="sng" spc="-5" dirty="0">
                <a:latin typeface="Calibri"/>
                <a:cs typeface="Calibri"/>
              </a:rPr>
              <a:t>Key</a:t>
            </a:r>
            <a:r>
              <a:rPr sz="1000" b="1" u="sng" spc="-65" dirty="0">
                <a:latin typeface="Calibri"/>
                <a:cs typeface="Calibri"/>
              </a:rPr>
              <a:t> </a:t>
            </a:r>
            <a:r>
              <a:rPr sz="1000" b="1" u="sng" spc="-5" dirty="0">
                <a:latin typeface="Calibri"/>
                <a:cs typeface="Calibri"/>
              </a:rPr>
              <a:t>Skills</a:t>
            </a:r>
            <a:endParaRPr sz="1000" dirty="0">
              <a:latin typeface="Calibri"/>
              <a:cs typeface="Calibri"/>
            </a:endParaRPr>
          </a:p>
          <a:p>
            <a:pPr marL="32512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sz="1000" spc="-5" dirty="0">
                <a:latin typeface="Calibri"/>
                <a:cs typeface="Calibri"/>
              </a:rPr>
              <a:t>Count </a:t>
            </a:r>
            <a:r>
              <a:rPr sz="1000" dirty="0">
                <a:latin typeface="Calibri"/>
                <a:cs typeface="Calibri"/>
              </a:rPr>
              <a:t>in multiples of </a:t>
            </a:r>
            <a:r>
              <a:rPr sz="1000" spc="-5" dirty="0">
                <a:latin typeface="Calibri"/>
                <a:cs typeface="Calibri"/>
              </a:rPr>
              <a:t>6,7,8,9,25 </a:t>
            </a:r>
            <a:r>
              <a:rPr sz="1000" dirty="0">
                <a:latin typeface="Calibri"/>
                <a:cs typeface="Calibri"/>
              </a:rPr>
              <a:t>and</a:t>
            </a:r>
            <a:r>
              <a:rPr sz="1000" spc="-6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1000</a:t>
            </a:r>
            <a:r>
              <a:rPr sz="1000" spc="-5" dirty="0" smtClean="0">
                <a:latin typeface="Calibri"/>
                <a:cs typeface="Calibri"/>
              </a:rPr>
              <a:t>.</a:t>
            </a:r>
            <a:endParaRPr lang="en-US" sz="1000" spc="-5" dirty="0" smtClean="0">
              <a:latin typeface="Calibri"/>
              <a:cs typeface="Calibri"/>
            </a:endParaRPr>
          </a:p>
          <a:p>
            <a:pPr marL="32512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lang="en-US" sz="1000" spc="-5" dirty="0" smtClean="0">
                <a:latin typeface="Calibri"/>
                <a:cs typeface="Calibri"/>
              </a:rPr>
              <a:t>Multiplying by 0 and 1</a:t>
            </a:r>
          </a:p>
          <a:p>
            <a:pPr marL="32512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lang="en-US" sz="1000" spc="-5" dirty="0" smtClean="0">
                <a:latin typeface="Calibri"/>
                <a:cs typeface="Calibri"/>
              </a:rPr>
              <a:t>Multiplying 3 numbers together.</a:t>
            </a:r>
            <a:endParaRPr sz="1000" dirty="0">
              <a:latin typeface="Calibri"/>
              <a:cs typeface="Calibri"/>
            </a:endParaRPr>
          </a:p>
          <a:p>
            <a:pPr marL="32512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sz="1000" dirty="0">
                <a:latin typeface="Calibri"/>
                <a:cs typeface="Calibri"/>
              </a:rPr>
              <a:t>Recall </a:t>
            </a:r>
            <a:r>
              <a:rPr sz="1000" spc="-5" dirty="0">
                <a:latin typeface="Calibri"/>
                <a:cs typeface="Calibri"/>
              </a:rPr>
              <a:t>multiplication facts for </a:t>
            </a:r>
            <a:r>
              <a:rPr sz="1000" dirty="0">
                <a:latin typeface="Calibri"/>
                <a:cs typeface="Calibri"/>
              </a:rPr>
              <a:t>all </a:t>
            </a:r>
            <a:r>
              <a:rPr sz="1000" spc="-5" dirty="0">
                <a:latin typeface="Calibri"/>
                <a:cs typeface="Calibri"/>
              </a:rPr>
              <a:t>multiplication tables up </a:t>
            </a:r>
            <a:r>
              <a:rPr sz="1000" dirty="0">
                <a:latin typeface="Calibri"/>
                <a:cs typeface="Calibri"/>
              </a:rPr>
              <a:t>to 12 x</a:t>
            </a:r>
            <a:r>
              <a:rPr sz="1000" spc="6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12.</a:t>
            </a:r>
          </a:p>
          <a:p>
            <a:pPr marL="32512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sz="1000" dirty="0">
                <a:latin typeface="Calibri"/>
                <a:cs typeface="Calibri"/>
              </a:rPr>
              <a:t>Recognise </a:t>
            </a:r>
            <a:r>
              <a:rPr sz="1000" spc="-5" dirty="0">
                <a:latin typeface="Calibri"/>
                <a:cs typeface="Calibri"/>
              </a:rPr>
              <a:t>place value </a:t>
            </a:r>
            <a:r>
              <a:rPr sz="1000" dirty="0">
                <a:latin typeface="Calibri"/>
                <a:cs typeface="Calibri"/>
              </a:rPr>
              <a:t>of </a:t>
            </a:r>
            <a:r>
              <a:rPr sz="1000" spc="-5" dirty="0">
                <a:latin typeface="Calibri"/>
                <a:cs typeface="Calibri"/>
              </a:rPr>
              <a:t>digits </a:t>
            </a:r>
            <a:r>
              <a:rPr sz="1000" dirty="0">
                <a:latin typeface="Calibri"/>
                <a:cs typeface="Calibri"/>
              </a:rPr>
              <a:t>in </a:t>
            </a:r>
            <a:r>
              <a:rPr sz="1000" spc="-5" dirty="0">
                <a:latin typeface="Calibri"/>
                <a:cs typeface="Calibri"/>
              </a:rPr>
              <a:t>up </a:t>
            </a:r>
            <a:r>
              <a:rPr sz="1000" dirty="0">
                <a:latin typeface="Calibri"/>
                <a:cs typeface="Calibri"/>
              </a:rPr>
              <a:t>to 4 </a:t>
            </a:r>
            <a:r>
              <a:rPr sz="1000" spc="-5" dirty="0">
                <a:latin typeface="Calibri"/>
                <a:cs typeface="Calibri"/>
              </a:rPr>
              <a:t>digit</a:t>
            </a:r>
            <a:r>
              <a:rPr sz="1000" spc="-30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numbers.</a:t>
            </a:r>
            <a:endParaRPr sz="1000" dirty="0">
              <a:latin typeface="Calibri"/>
              <a:cs typeface="Calibri"/>
            </a:endParaRPr>
          </a:p>
          <a:p>
            <a:pPr marL="32512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sz="1000" dirty="0">
                <a:latin typeface="Calibri"/>
                <a:cs typeface="Calibri"/>
              </a:rPr>
              <a:t>Multiply </a:t>
            </a:r>
            <a:r>
              <a:rPr sz="1000" spc="-5" dirty="0">
                <a:latin typeface="Calibri"/>
                <a:cs typeface="Calibri"/>
              </a:rPr>
              <a:t>large numbers and </a:t>
            </a:r>
            <a:r>
              <a:rPr sz="1000" dirty="0">
                <a:latin typeface="Calibri"/>
                <a:cs typeface="Calibri"/>
              </a:rPr>
              <a:t>multiple values mentally </a:t>
            </a:r>
            <a:r>
              <a:rPr sz="1000" spc="-5" dirty="0">
                <a:latin typeface="Calibri"/>
                <a:cs typeface="Calibri"/>
              </a:rPr>
              <a:t>using </a:t>
            </a:r>
            <a:r>
              <a:rPr sz="1000" dirty="0">
                <a:latin typeface="Calibri"/>
                <a:cs typeface="Calibri"/>
              </a:rPr>
              <a:t>place </a:t>
            </a:r>
            <a:r>
              <a:rPr sz="1000" spc="-5" dirty="0">
                <a:latin typeface="Calibri"/>
                <a:cs typeface="Calibri"/>
              </a:rPr>
              <a:t>value, </a:t>
            </a:r>
            <a:r>
              <a:rPr sz="1000" dirty="0">
                <a:latin typeface="Calibri"/>
                <a:cs typeface="Calibri"/>
              </a:rPr>
              <a:t>known </a:t>
            </a:r>
            <a:r>
              <a:rPr sz="1000" spc="-5" dirty="0">
                <a:latin typeface="Calibri"/>
                <a:cs typeface="Calibri"/>
              </a:rPr>
              <a:t>facts </a:t>
            </a:r>
            <a:r>
              <a:rPr sz="1000" dirty="0">
                <a:latin typeface="Calibri"/>
                <a:cs typeface="Calibri"/>
              </a:rPr>
              <a:t>and </a:t>
            </a:r>
            <a:r>
              <a:rPr sz="1000" spc="-5" dirty="0">
                <a:latin typeface="Calibri"/>
                <a:cs typeface="Calibri"/>
              </a:rPr>
              <a:t>derived</a:t>
            </a:r>
            <a:r>
              <a:rPr sz="1000" spc="3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facts.</a:t>
            </a:r>
            <a:endParaRPr sz="1000" dirty="0">
              <a:latin typeface="Calibri"/>
              <a:cs typeface="Calibri"/>
            </a:endParaRPr>
          </a:p>
          <a:p>
            <a:pPr marL="32512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sz="1000" dirty="0">
                <a:latin typeface="Calibri"/>
                <a:cs typeface="Calibri"/>
              </a:rPr>
              <a:t>Use </a:t>
            </a:r>
            <a:r>
              <a:rPr sz="1000" spc="-5" dirty="0">
                <a:latin typeface="Calibri"/>
                <a:cs typeface="Calibri"/>
              </a:rPr>
              <a:t>commutativity mentally to  solve</a:t>
            </a:r>
            <a:r>
              <a:rPr sz="1000" spc="25" dirty="0">
                <a:latin typeface="Calibri"/>
                <a:cs typeface="Calibri"/>
              </a:rPr>
              <a:t> </a:t>
            </a:r>
            <a:r>
              <a:rPr sz="1000" spc="-5" dirty="0" smtClean="0">
                <a:latin typeface="Calibri"/>
                <a:cs typeface="Calibri"/>
              </a:rPr>
              <a:t>problems</a:t>
            </a:r>
            <a:r>
              <a:rPr lang="en-US" sz="1000" spc="-5" dirty="0" smtClean="0">
                <a:latin typeface="Calibri"/>
                <a:cs typeface="Calibri"/>
              </a:rPr>
              <a:t>.</a:t>
            </a:r>
            <a:r>
              <a:rPr lang="en-US" sz="1000" dirty="0" smtClean="0"/>
              <a:t> (Swap </a:t>
            </a:r>
            <a:r>
              <a:rPr lang="en-US" sz="1000" dirty="0"/>
              <a:t>numbers around and still get the same answer when you </a:t>
            </a:r>
            <a:r>
              <a:rPr lang="en-US" sz="1000" dirty="0" smtClean="0"/>
              <a:t>add or </a:t>
            </a:r>
            <a:r>
              <a:rPr lang="en-US" sz="1000" dirty="0"/>
              <a:t>when you multiply</a:t>
            </a:r>
            <a:r>
              <a:rPr lang="en-US" sz="1000" dirty="0" smtClean="0"/>
              <a:t>.)</a:t>
            </a:r>
            <a:endParaRPr sz="1000" dirty="0">
              <a:latin typeface="Calibri"/>
              <a:cs typeface="Calibri"/>
            </a:endParaRPr>
          </a:p>
          <a:p>
            <a:pPr marL="32512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sz="1000" dirty="0">
                <a:latin typeface="Calibri"/>
                <a:cs typeface="Calibri"/>
              </a:rPr>
              <a:t>Solve </a:t>
            </a:r>
            <a:r>
              <a:rPr sz="1000" spc="-5" dirty="0">
                <a:latin typeface="Calibri"/>
                <a:cs typeface="Calibri"/>
              </a:rPr>
              <a:t>problems </a:t>
            </a:r>
            <a:r>
              <a:rPr sz="1000" dirty="0">
                <a:latin typeface="Calibri"/>
                <a:cs typeface="Calibri"/>
              </a:rPr>
              <a:t>in a </a:t>
            </a:r>
            <a:r>
              <a:rPr sz="1000" spc="-5" dirty="0">
                <a:latin typeface="Calibri"/>
                <a:cs typeface="Calibri"/>
              </a:rPr>
              <a:t>range </a:t>
            </a:r>
            <a:r>
              <a:rPr sz="1000" dirty="0">
                <a:latin typeface="Calibri"/>
                <a:cs typeface="Calibri"/>
              </a:rPr>
              <a:t>of </a:t>
            </a:r>
            <a:r>
              <a:rPr sz="1000" spc="-5" dirty="0">
                <a:latin typeface="Calibri"/>
                <a:cs typeface="Calibri"/>
              </a:rPr>
              <a:t>contexts </a:t>
            </a:r>
            <a:r>
              <a:rPr sz="1000" dirty="0">
                <a:latin typeface="Calibri"/>
                <a:cs typeface="Calibri"/>
              </a:rPr>
              <a:t>that </a:t>
            </a:r>
            <a:r>
              <a:rPr sz="1000" spc="-5" dirty="0">
                <a:latin typeface="Calibri"/>
                <a:cs typeface="Calibri"/>
              </a:rPr>
              <a:t>are increasingly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complex</a:t>
            </a:r>
            <a:r>
              <a:rPr sz="1000" spc="-5" dirty="0" smtClean="0">
                <a:latin typeface="Calibri"/>
                <a:cs typeface="Calibri"/>
              </a:rPr>
              <a:t>.</a:t>
            </a:r>
            <a:endParaRPr lang="en-US" sz="1000" spc="-5" dirty="0" smtClean="0">
              <a:latin typeface="Calibri"/>
              <a:cs typeface="Calibri"/>
            </a:endParaRPr>
          </a:p>
          <a:p>
            <a:pPr marL="32512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324485" algn="l"/>
                <a:tab pos="325120" algn="l"/>
              </a:tabLst>
            </a:pPr>
            <a:r>
              <a:rPr lang="en-US" sz="1000" spc="-5" dirty="0" err="1" smtClean="0">
                <a:latin typeface="Calibri"/>
                <a:cs typeface="Calibri"/>
              </a:rPr>
              <a:t>Recognise</a:t>
            </a:r>
            <a:r>
              <a:rPr lang="en-US" sz="1000" spc="-5" dirty="0" smtClean="0">
                <a:latin typeface="Calibri"/>
                <a:cs typeface="Calibri"/>
              </a:rPr>
              <a:t> and use factor pairs in mental calculations.</a:t>
            </a:r>
            <a:endParaRPr sz="1000" dirty="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76072" y="1249680"/>
            <a:ext cx="6690359" cy="11887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05140" y="889125"/>
            <a:ext cx="6746875" cy="133731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0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Multiplying 2 and 3 </a:t>
            </a:r>
            <a:r>
              <a:rPr sz="1400" b="1" u="heavy" spc="-5" dirty="0">
                <a:latin typeface="Calibri"/>
                <a:cs typeface="Calibri"/>
              </a:rPr>
              <a:t>digit numbers </a:t>
            </a:r>
            <a:r>
              <a:rPr sz="1400" b="1" u="heavy" dirty="0">
                <a:latin typeface="Calibri"/>
                <a:cs typeface="Calibri"/>
              </a:rPr>
              <a:t>by 1 </a:t>
            </a:r>
            <a:r>
              <a:rPr sz="1400" b="1" u="heavy" spc="-5" dirty="0">
                <a:latin typeface="Calibri"/>
                <a:cs typeface="Calibri"/>
              </a:rPr>
              <a:t>digit</a:t>
            </a:r>
            <a:r>
              <a:rPr sz="1400" b="1" u="heavy" spc="-10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numbers</a:t>
            </a:r>
            <a:endParaRPr sz="1400" dirty="0">
              <a:latin typeface="Calibri"/>
              <a:cs typeface="Calibri"/>
            </a:endParaRPr>
          </a:p>
          <a:p>
            <a:pPr marL="99695" marR="95250" algn="ctr">
              <a:lnSpc>
                <a:spcPct val="109600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4 children need to </a:t>
            </a:r>
            <a:r>
              <a:rPr sz="1400" spc="-5" dirty="0">
                <a:latin typeface="Calibri"/>
                <a:cs typeface="Calibri"/>
              </a:rPr>
              <a:t>use </a:t>
            </a:r>
            <a:r>
              <a:rPr sz="1400" dirty="0">
                <a:latin typeface="Calibri"/>
                <a:cs typeface="Calibri"/>
              </a:rPr>
              <a:t>the grid </a:t>
            </a:r>
            <a:r>
              <a:rPr sz="1400" spc="-5" dirty="0">
                <a:latin typeface="Calibri"/>
                <a:cs typeface="Calibri"/>
              </a:rPr>
              <a:t>method confidently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solve problems </a:t>
            </a:r>
            <a:r>
              <a:rPr sz="1400" dirty="0">
                <a:latin typeface="Calibri"/>
                <a:cs typeface="Calibri"/>
              </a:rPr>
              <a:t>where a 2 </a:t>
            </a:r>
            <a:r>
              <a:rPr sz="1400" spc="-5" dirty="0">
                <a:latin typeface="Calibri"/>
                <a:cs typeface="Calibri"/>
              </a:rPr>
              <a:t>or  </a:t>
            </a:r>
            <a:r>
              <a:rPr sz="1400" dirty="0">
                <a:latin typeface="Calibri"/>
                <a:cs typeface="Calibri"/>
              </a:rPr>
              <a:t>3 </a:t>
            </a:r>
            <a:r>
              <a:rPr sz="1400" spc="-5" dirty="0">
                <a:latin typeface="Calibri"/>
                <a:cs typeface="Calibri"/>
              </a:rPr>
              <a:t>digit </a:t>
            </a:r>
            <a:r>
              <a:rPr sz="1400" dirty="0">
                <a:latin typeface="Calibri"/>
                <a:cs typeface="Calibri"/>
              </a:rPr>
              <a:t>number is multiplied </a:t>
            </a:r>
            <a:r>
              <a:rPr sz="1400" spc="-5" dirty="0">
                <a:latin typeface="Calibri"/>
                <a:cs typeface="Calibri"/>
              </a:rPr>
              <a:t>by </a:t>
            </a:r>
            <a:r>
              <a:rPr sz="1400" dirty="0">
                <a:latin typeface="Calibri"/>
                <a:cs typeface="Calibri"/>
              </a:rPr>
              <a:t>a </a:t>
            </a:r>
            <a:r>
              <a:rPr sz="1400" spc="-5" dirty="0">
                <a:latin typeface="Calibri"/>
                <a:cs typeface="Calibri"/>
              </a:rPr>
              <a:t>one digit number. They </a:t>
            </a:r>
            <a:r>
              <a:rPr sz="1400" dirty="0">
                <a:latin typeface="Calibri"/>
                <a:cs typeface="Calibri"/>
              </a:rPr>
              <a:t>need </a:t>
            </a:r>
            <a:r>
              <a:rPr sz="1400" spc="5" dirty="0">
                <a:latin typeface="Calibri"/>
                <a:cs typeface="Calibri"/>
              </a:rPr>
              <a:t>to </a:t>
            </a:r>
            <a:r>
              <a:rPr sz="1400" dirty="0">
                <a:latin typeface="Calibri"/>
                <a:cs typeface="Calibri"/>
              </a:rPr>
              <a:t>move on to the </a:t>
            </a:r>
            <a:r>
              <a:rPr sz="1400" spc="-5" dirty="0">
                <a:latin typeface="Calibri"/>
                <a:cs typeface="Calibri"/>
              </a:rPr>
              <a:t>use </a:t>
            </a:r>
            <a:r>
              <a:rPr sz="1400" dirty="0">
                <a:latin typeface="Calibri"/>
                <a:cs typeface="Calibri"/>
              </a:rPr>
              <a:t>of  </a:t>
            </a:r>
            <a:r>
              <a:rPr sz="1400" spc="-5" dirty="0">
                <a:latin typeface="Calibri"/>
                <a:cs typeface="Calibri"/>
              </a:rPr>
              <a:t>short multiplication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solve </a:t>
            </a:r>
            <a:r>
              <a:rPr sz="1400" dirty="0">
                <a:latin typeface="Calibri"/>
                <a:cs typeface="Calibri"/>
              </a:rPr>
              <a:t>3 </a:t>
            </a:r>
            <a:r>
              <a:rPr sz="1400" spc="-5" dirty="0">
                <a:latin typeface="Calibri"/>
                <a:cs typeface="Calibri"/>
              </a:rPr>
              <a:t>digit number multiplied by </a:t>
            </a:r>
            <a:r>
              <a:rPr sz="1400" dirty="0">
                <a:latin typeface="Calibri"/>
                <a:cs typeface="Calibri"/>
              </a:rPr>
              <a:t>1 </a:t>
            </a:r>
            <a:r>
              <a:rPr sz="1400" spc="-5" dirty="0">
                <a:latin typeface="Calibri"/>
                <a:cs typeface="Calibri"/>
              </a:rPr>
              <a:t>digit</a:t>
            </a:r>
            <a:r>
              <a:rPr sz="1400" spc="9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problems.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85272" y="2436286"/>
            <a:ext cx="3750437" cy="10502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70731" y="2434246"/>
            <a:ext cx="3779520" cy="1078865"/>
          </a:xfrm>
          <a:custGeom>
            <a:avLst/>
            <a:gdLst/>
            <a:ahLst/>
            <a:cxnLst/>
            <a:rect l="l" t="t" r="r" b="b"/>
            <a:pathLst>
              <a:path w="3779520" h="1078864">
                <a:moveTo>
                  <a:pt x="0" y="1078864"/>
                </a:moveTo>
                <a:lnTo>
                  <a:pt x="3779012" y="1078864"/>
                </a:lnTo>
                <a:lnTo>
                  <a:pt x="3779012" y="0"/>
                </a:lnTo>
                <a:lnTo>
                  <a:pt x="0" y="0"/>
                </a:lnTo>
                <a:lnTo>
                  <a:pt x="0" y="1078864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77688" y="2483714"/>
            <a:ext cx="2861310" cy="80073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466589" y="2608111"/>
            <a:ext cx="2660015" cy="544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grid method is extended </a:t>
            </a:r>
            <a:r>
              <a:rPr sz="800" dirty="0">
                <a:latin typeface="Calibri"/>
                <a:cs typeface="Calibri"/>
              </a:rPr>
              <a:t>in </a:t>
            </a:r>
            <a:r>
              <a:rPr sz="800" spc="-5" dirty="0">
                <a:latin typeface="Calibri"/>
                <a:cs typeface="Calibri"/>
              </a:rPr>
              <a:t>year </a:t>
            </a:r>
            <a:r>
              <a:rPr sz="800" dirty="0">
                <a:latin typeface="Calibri"/>
                <a:cs typeface="Calibri"/>
              </a:rPr>
              <a:t>4 </a:t>
            </a:r>
            <a:r>
              <a:rPr sz="800" spc="-5" dirty="0">
                <a:latin typeface="Calibri"/>
                <a:cs typeface="Calibri"/>
              </a:rPr>
              <a:t>so children will</a:t>
            </a:r>
            <a:r>
              <a:rPr sz="800" spc="2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now</a:t>
            </a:r>
            <a:endParaRPr sz="800" dirty="0">
              <a:latin typeface="Calibri"/>
              <a:cs typeface="Calibri"/>
            </a:endParaRPr>
          </a:p>
          <a:p>
            <a:pPr marL="12700" marR="5080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multiply </a:t>
            </a:r>
            <a:r>
              <a:rPr sz="800" dirty="0">
                <a:latin typeface="Calibri"/>
                <a:cs typeface="Calibri"/>
              </a:rPr>
              <a:t>3 </a:t>
            </a:r>
            <a:r>
              <a:rPr sz="800" spc="-5" dirty="0">
                <a:latin typeface="Calibri"/>
                <a:cs typeface="Calibri"/>
              </a:rPr>
              <a:t>digit numbers by </a:t>
            </a:r>
            <a:r>
              <a:rPr sz="800" dirty="0">
                <a:latin typeface="Calibri"/>
                <a:cs typeface="Calibri"/>
              </a:rPr>
              <a:t>1 </a:t>
            </a:r>
            <a:r>
              <a:rPr sz="800" spc="-5" dirty="0">
                <a:latin typeface="Calibri"/>
                <a:cs typeface="Calibri"/>
              </a:rPr>
              <a:t>digit numbers. When adding the </a:t>
            </a:r>
            <a:r>
              <a:rPr sz="800" dirty="0">
                <a:latin typeface="Calibri"/>
                <a:cs typeface="Calibri"/>
              </a:rPr>
              <a:t>3  </a:t>
            </a:r>
            <a:r>
              <a:rPr sz="800" spc="-5" dirty="0">
                <a:latin typeface="Calibri"/>
                <a:cs typeface="Calibri"/>
              </a:rPr>
              <a:t>answers up to create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total, column addition could be </a:t>
            </a:r>
            <a:r>
              <a:rPr sz="800" dirty="0">
                <a:latin typeface="Calibri"/>
                <a:cs typeface="Calibri"/>
              </a:rPr>
              <a:t>used</a:t>
            </a:r>
            <a:r>
              <a:rPr sz="800" spc="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to</a:t>
            </a:r>
            <a:endParaRPr sz="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800" spc="-5" dirty="0">
                <a:latin typeface="Calibri"/>
                <a:cs typeface="Calibri"/>
              </a:rPr>
              <a:t>ensure accuracy, especially where bridging will be</a:t>
            </a:r>
            <a:r>
              <a:rPr sz="800" spc="6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needed.</a:t>
            </a:r>
            <a:endParaRPr sz="800" dirty="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875462" y="3591432"/>
            <a:ext cx="1377950" cy="131000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884672" y="3560508"/>
            <a:ext cx="1406525" cy="1338580"/>
          </a:xfrm>
          <a:custGeom>
            <a:avLst/>
            <a:gdLst/>
            <a:ahLst/>
            <a:cxnLst/>
            <a:rect l="l" t="t" r="r" b="b"/>
            <a:pathLst>
              <a:path w="1406525" h="1338579">
                <a:moveTo>
                  <a:pt x="0" y="1338579"/>
                </a:moveTo>
                <a:lnTo>
                  <a:pt x="1406525" y="1338579"/>
                </a:lnTo>
                <a:lnTo>
                  <a:pt x="1406525" y="0"/>
                </a:lnTo>
                <a:lnTo>
                  <a:pt x="0" y="0"/>
                </a:lnTo>
                <a:lnTo>
                  <a:pt x="0" y="1338579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198245" y="3777305"/>
            <a:ext cx="3721100" cy="80073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322989" y="3853837"/>
            <a:ext cx="3427729" cy="688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635" algn="ctr">
              <a:lnSpc>
                <a:spcPct val="110100"/>
              </a:lnSpc>
            </a:pP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compact ‘short multiplication’ method is tricky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needs to be </a:t>
            </a:r>
            <a:r>
              <a:rPr sz="800" dirty="0">
                <a:latin typeface="Calibri"/>
                <a:cs typeface="Calibri"/>
              </a:rPr>
              <a:t>approached  </a:t>
            </a:r>
            <a:r>
              <a:rPr sz="800" spc="-5" dirty="0">
                <a:latin typeface="Calibri"/>
                <a:cs typeface="Calibri"/>
              </a:rPr>
              <a:t>carefully. </a:t>
            </a:r>
            <a:r>
              <a:rPr sz="800" dirty="0">
                <a:latin typeface="Calibri"/>
                <a:cs typeface="Calibri"/>
              </a:rPr>
              <a:t>At </a:t>
            </a:r>
            <a:r>
              <a:rPr sz="800" spc="-5" dirty="0">
                <a:latin typeface="Calibri"/>
                <a:cs typeface="Calibri"/>
              </a:rPr>
              <a:t>first children should </a:t>
            </a:r>
            <a:r>
              <a:rPr sz="800" dirty="0">
                <a:latin typeface="Calibri"/>
                <a:cs typeface="Calibri"/>
              </a:rPr>
              <a:t>solve a </a:t>
            </a:r>
            <a:r>
              <a:rPr sz="800" spc="-5" dirty="0">
                <a:latin typeface="Calibri"/>
                <a:cs typeface="Calibri"/>
              </a:rPr>
              <a:t>problem using grid method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then  observe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teacher solve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problem using short multiplication </a:t>
            </a:r>
            <a:r>
              <a:rPr sz="800" dirty="0">
                <a:latin typeface="Calibri"/>
                <a:cs typeface="Calibri"/>
              </a:rPr>
              <a:t>and make  </a:t>
            </a:r>
            <a:r>
              <a:rPr sz="800" spc="-5" dirty="0">
                <a:latin typeface="Calibri"/>
                <a:cs typeface="Calibri"/>
              </a:rPr>
              <a:t>comparisons. </a:t>
            </a:r>
            <a:r>
              <a:rPr sz="800" dirty="0">
                <a:latin typeface="Calibri"/>
                <a:cs typeface="Calibri"/>
              </a:rPr>
              <a:t>How </a:t>
            </a:r>
            <a:r>
              <a:rPr sz="800" spc="-5" dirty="0">
                <a:latin typeface="Calibri"/>
                <a:cs typeface="Calibri"/>
              </a:rPr>
              <a:t>are they similar? Children </a:t>
            </a:r>
            <a:r>
              <a:rPr sz="800" dirty="0">
                <a:latin typeface="Calibri"/>
                <a:cs typeface="Calibri"/>
              </a:rPr>
              <a:t>need </a:t>
            </a:r>
            <a:r>
              <a:rPr sz="800" spc="-5" dirty="0">
                <a:latin typeface="Calibri"/>
                <a:cs typeface="Calibri"/>
              </a:rPr>
              <a:t>to </a:t>
            </a:r>
            <a:r>
              <a:rPr sz="800" dirty="0">
                <a:latin typeface="Calibri"/>
                <a:cs typeface="Calibri"/>
              </a:rPr>
              <a:t>go </a:t>
            </a:r>
            <a:r>
              <a:rPr sz="800" spc="-5" dirty="0">
                <a:latin typeface="Calibri"/>
                <a:cs typeface="Calibri"/>
              </a:rPr>
              <a:t>through it </a:t>
            </a:r>
            <a:r>
              <a:rPr sz="800" dirty="0">
                <a:latin typeface="Calibri"/>
                <a:cs typeface="Calibri"/>
              </a:rPr>
              <a:t>very slowly </a:t>
            </a:r>
            <a:r>
              <a:rPr sz="800" spc="-5" dirty="0">
                <a:latin typeface="Calibri"/>
                <a:cs typeface="Calibri"/>
              </a:rPr>
              <a:t>and  carefully, unpicking each step until they are fully</a:t>
            </a:r>
            <a:r>
              <a:rPr sz="800" spc="8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confident.</a:t>
            </a:r>
            <a:endParaRPr sz="800" dirty="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426208" y="4986600"/>
            <a:ext cx="4363085" cy="80073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618547" y="5064920"/>
            <a:ext cx="3945890" cy="6565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10000"/>
              </a:lnSpc>
            </a:pPr>
            <a:r>
              <a:rPr sz="800" dirty="0">
                <a:latin typeface="Calibri"/>
                <a:cs typeface="Calibri"/>
              </a:rPr>
              <a:t>It </a:t>
            </a:r>
            <a:r>
              <a:rPr sz="800" spc="-5" dirty="0">
                <a:latin typeface="Calibri"/>
                <a:cs typeface="Calibri"/>
              </a:rPr>
              <a:t>is </a:t>
            </a:r>
            <a:r>
              <a:rPr sz="800" dirty="0">
                <a:latin typeface="Calibri"/>
                <a:cs typeface="Calibri"/>
              </a:rPr>
              <a:t>at </a:t>
            </a:r>
            <a:r>
              <a:rPr sz="800" spc="-5" dirty="0">
                <a:latin typeface="Calibri"/>
                <a:cs typeface="Calibri"/>
              </a:rPr>
              <a:t>this stage that approximation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estimation should become </a:t>
            </a:r>
            <a:r>
              <a:rPr sz="800" dirty="0">
                <a:latin typeface="Calibri"/>
                <a:cs typeface="Calibri"/>
              </a:rPr>
              <a:t>a regular </a:t>
            </a:r>
            <a:r>
              <a:rPr sz="800" spc="-5" dirty="0">
                <a:latin typeface="Calibri"/>
                <a:cs typeface="Calibri"/>
              </a:rPr>
              <a:t>part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classroom  practice. Children should approximate an </a:t>
            </a:r>
            <a:r>
              <a:rPr sz="800" dirty="0">
                <a:latin typeface="Calibri"/>
                <a:cs typeface="Calibri"/>
              </a:rPr>
              <a:t>answer </a:t>
            </a:r>
            <a:r>
              <a:rPr sz="800" spc="-5" dirty="0">
                <a:latin typeface="Calibri"/>
                <a:cs typeface="Calibri"/>
              </a:rPr>
              <a:t>before using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method </a:t>
            </a:r>
            <a:r>
              <a:rPr sz="800" dirty="0">
                <a:latin typeface="Calibri"/>
                <a:cs typeface="Calibri"/>
              </a:rPr>
              <a:t>so </a:t>
            </a:r>
            <a:r>
              <a:rPr sz="800" spc="-5" dirty="0">
                <a:latin typeface="Calibri"/>
                <a:cs typeface="Calibri"/>
              </a:rPr>
              <a:t>they know if there  </a:t>
            </a:r>
            <a:r>
              <a:rPr sz="800" dirty="0">
                <a:latin typeface="Calibri"/>
                <a:cs typeface="Calibri"/>
              </a:rPr>
              <a:t>answer </a:t>
            </a:r>
            <a:r>
              <a:rPr sz="800" spc="-5" dirty="0">
                <a:latin typeface="Calibri"/>
                <a:cs typeface="Calibri"/>
              </a:rPr>
              <a:t>is accurate or</a:t>
            </a:r>
            <a:r>
              <a:rPr sz="800" spc="-6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not.</a:t>
            </a:r>
            <a:endParaRPr sz="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50" dirty="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253 x 9 </a:t>
            </a:r>
            <a:r>
              <a:rPr sz="800" spc="-5" dirty="0">
                <a:latin typeface="Calibri"/>
                <a:cs typeface="Calibri"/>
              </a:rPr>
              <a:t>is approximately </a:t>
            </a:r>
            <a:r>
              <a:rPr sz="800" dirty="0">
                <a:latin typeface="Calibri"/>
                <a:cs typeface="Calibri"/>
              </a:rPr>
              <a:t>250 x 10 =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2500</a:t>
            </a:r>
          </a:p>
        </p:txBody>
      </p:sp>
      <p:sp>
        <p:nvSpPr>
          <p:cNvPr id="28" name="object 28"/>
          <p:cNvSpPr/>
          <p:nvPr/>
        </p:nvSpPr>
        <p:spPr>
          <a:xfrm>
            <a:off x="4600731" y="3290915"/>
            <a:ext cx="426720" cy="45110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9"/>
          <p:cNvSpPr txBox="1"/>
          <p:nvPr/>
        </p:nvSpPr>
        <p:spPr>
          <a:xfrm>
            <a:off x="3058795" y="9027032"/>
            <a:ext cx="1665605" cy="470642"/>
          </a:xfrm>
          <a:prstGeom prst="rect">
            <a:avLst/>
          </a:prstGeom>
          <a:ln w="38099">
            <a:solidFill>
              <a:srgbClr val="6F2F9F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97155">
              <a:lnSpc>
                <a:spcPct val="100000"/>
              </a:lnSpc>
              <a:spcBef>
                <a:spcPts val="310"/>
              </a:spcBef>
            </a:pPr>
            <a:r>
              <a:rPr sz="2800" spc="105" dirty="0">
                <a:latin typeface="Calibri"/>
                <a:cs typeface="Calibri"/>
              </a:rPr>
              <a:t>Year</a:t>
            </a:r>
            <a:r>
              <a:rPr sz="2800" spc="114" dirty="0">
                <a:latin typeface="Calibri"/>
                <a:cs typeface="Calibri"/>
              </a:rPr>
              <a:t> </a:t>
            </a:r>
            <a:r>
              <a:rPr lang="en-GB" sz="2800" spc="35" dirty="0" smtClean="0">
                <a:latin typeface="Calibri"/>
                <a:cs typeface="Calibri"/>
              </a:rPr>
              <a:t>Four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02864" y="9072371"/>
            <a:ext cx="1627632" cy="4373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129088" y="9278046"/>
            <a:ext cx="1664970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47955">
              <a:lnSpc>
                <a:spcPct val="100000"/>
              </a:lnSpc>
              <a:spcBef>
                <a:spcPts val="305"/>
              </a:spcBef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0" dirty="0">
                <a:latin typeface="Calibri"/>
                <a:cs typeface="Calibri"/>
              </a:rPr>
              <a:t> </a:t>
            </a:r>
            <a:r>
              <a:rPr sz="2600" spc="75" dirty="0">
                <a:latin typeface="Calibri"/>
                <a:cs typeface="Calibri"/>
              </a:rPr>
              <a:t>Five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110483" y="518159"/>
            <a:ext cx="1626108" cy="441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091179" y="454025"/>
            <a:ext cx="1664970" cy="57150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90"/>
              </a:spcBef>
            </a:pPr>
            <a:r>
              <a:rPr sz="1850" spc="55" dirty="0">
                <a:latin typeface="Calibri"/>
                <a:cs typeface="Calibri"/>
              </a:rPr>
              <a:t>Multiplication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19683" y="6897623"/>
            <a:ext cx="6697980" cy="19156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91490" y="6823888"/>
            <a:ext cx="6755130" cy="2312300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 dirty="0">
              <a:latin typeface="Calibri"/>
              <a:cs typeface="Calibri"/>
            </a:endParaRPr>
          </a:p>
          <a:p>
            <a:pPr marL="235585" marR="229870" indent="1905" algn="ctr">
              <a:lnSpc>
                <a:spcPct val="110000"/>
              </a:lnSpc>
            </a:pPr>
            <a:r>
              <a:rPr sz="1100" dirty="0">
                <a:latin typeface="Calibri"/>
                <a:cs typeface="Calibri"/>
              </a:rPr>
              <a:t>Groups 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times, </a:t>
            </a:r>
            <a:r>
              <a:rPr sz="1100" spc="-5" dirty="0">
                <a:latin typeface="Calibri"/>
                <a:cs typeface="Calibri"/>
              </a:rPr>
              <a:t>array, altogether, </a:t>
            </a:r>
            <a:r>
              <a:rPr sz="1100" dirty="0">
                <a:latin typeface="Calibri"/>
                <a:cs typeface="Calibri"/>
              </a:rPr>
              <a:t>multiply, </a:t>
            </a:r>
            <a:r>
              <a:rPr sz="1100" spc="-5" dirty="0">
                <a:latin typeface="Calibri"/>
                <a:cs typeface="Calibri"/>
              </a:rPr>
              <a:t>count, multiplied by, repeated </a:t>
            </a:r>
            <a:r>
              <a:rPr sz="1100" dirty="0">
                <a:latin typeface="Calibri"/>
                <a:cs typeface="Calibri"/>
              </a:rPr>
              <a:t>addition, </a:t>
            </a:r>
            <a:r>
              <a:rPr sz="1100" spc="-5" dirty="0">
                <a:latin typeface="Calibri"/>
                <a:cs typeface="Calibri"/>
              </a:rPr>
              <a:t>column, row,  </a:t>
            </a:r>
            <a:r>
              <a:rPr sz="1100" dirty="0">
                <a:latin typeface="Calibri"/>
                <a:cs typeface="Calibri"/>
              </a:rPr>
              <a:t>commutative, </a:t>
            </a:r>
            <a:r>
              <a:rPr sz="1100" spc="-5" dirty="0">
                <a:latin typeface="Calibri"/>
                <a:cs typeface="Calibri"/>
              </a:rPr>
              <a:t>sets </a:t>
            </a:r>
            <a:r>
              <a:rPr sz="1100" dirty="0">
                <a:latin typeface="Calibri"/>
                <a:cs typeface="Calibri"/>
              </a:rPr>
              <a:t>of, </a:t>
            </a:r>
            <a:r>
              <a:rPr sz="1100" spc="-5" dirty="0">
                <a:latin typeface="Calibri"/>
                <a:cs typeface="Calibri"/>
              </a:rPr>
              <a:t>equal </a:t>
            </a:r>
            <a:r>
              <a:rPr sz="1100" dirty="0">
                <a:latin typeface="Calibri"/>
                <a:cs typeface="Calibri"/>
              </a:rPr>
              <a:t>groups, </a:t>
            </a:r>
            <a:r>
              <a:rPr sz="1100" spc="-5" dirty="0">
                <a:latin typeface="Calibri"/>
                <a:cs typeface="Calibri"/>
              </a:rPr>
              <a:t>times </a:t>
            </a:r>
            <a:r>
              <a:rPr sz="1100" dirty="0">
                <a:latin typeface="Calibri"/>
                <a:cs typeface="Calibri"/>
              </a:rPr>
              <a:t>as </a:t>
            </a:r>
            <a:r>
              <a:rPr sz="1100" spc="-5" dirty="0">
                <a:latin typeface="Calibri"/>
                <a:cs typeface="Calibri"/>
              </a:rPr>
              <a:t>big as, </a:t>
            </a:r>
            <a:r>
              <a:rPr sz="1100" dirty="0">
                <a:latin typeface="Calibri"/>
                <a:cs typeface="Calibri"/>
              </a:rPr>
              <a:t>once, </a:t>
            </a:r>
            <a:r>
              <a:rPr sz="1100" spc="-10" dirty="0">
                <a:latin typeface="Calibri"/>
                <a:cs typeface="Calibri"/>
              </a:rPr>
              <a:t>twice, </a:t>
            </a:r>
            <a:r>
              <a:rPr sz="1100" spc="-5" dirty="0">
                <a:latin typeface="Calibri"/>
                <a:cs typeface="Calibri"/>
              </a:rPr>
              <a:t>three times, partition, </a:t>
            </a:r>
            <a:r>
              <a:rPr sz="1100" dirty="0">
                <a:latin typeface="Calibri"/>
                <a:cs typeface="Calibri"/>
              </a:rPr>
              <a:t>grid </a:t>
            </a:r>
            <a:r>
              <a:rPr sz="1100" spc="-5" dirty="0">
                <a:latin typeface="Calibri"/>
                <a:cs typeface="Calibri"/>
              </a:rPr>
              <a:t>method, multiple,  product, tens, units, value, </a:t>
            </a:r>
            <a:r>
              <a:rPr sz="1100" dirty="0">
                <a:latin typeface="Calibri"/>
                <a:cs typeface="Calibri"/>
              </a:rPr>
              <a:t>inverse, </a:t>
            </a:r>
            <a:r>
              <a:rPr sz="1100" i="1" spc="-5" dirty="0">
                <a:latin typeface="Calibri"/>
                <a:cs typeface="Calibri"/>
              </a:rPr>
              <a:t>square, factor, integer, decimal, short/long multiplication,</a:t>
            </a:r>
            <a:r>
              <a:rPr sz="1100" i="1" spc="180" dirty="0">
                <a:latin typeface="Calibri"/>
                <a:cs typeface="Calibri"/>
              </a:rPr>
              <a:t> </a:t>
            </a:r>
            <a:r>
              <a:rPr sz="1100" i="1" dirty="0">
                <a:latin typeface="Calibri"/>
                <a:cs typeface="Calibri"/>
              </a:rPr>
              <a:t>carry</a:t>
            </a:r>
            <a:endParaRPr sz="11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Identify multiples and </a:t>
            </a:r>
            <a:r>
              <a:rPr sz="1100" spc="-5" dirty="0">
                <a:latin typeface="Calibri"/>
                <a:cs typeface="Calibri"/>
              </a:rPr>
              <a:t>factors, using secure </a:t>
            </a:r>
            <a:r>
              <a:rPr sz="1100" dirty="0">
                <a:latin typeface="Calibri"/>
                <a:cs typeface="Calibri"/>
              </a:rPr>
              <a:t>x table </a:t>
            </a:r>
            <a:r>
              <a:rPr sz="1100" spc="-5" dirty="0">
                <a:latin typeface="Calibri"/>
                <a:cs typeface="Calibri"/>
              </a:rPr>
              <a:t>facts </a:t>
            </a: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12 </a:t>
            </a:r>
            <a:r>
              <a:rPr sz="1100" dirty="0">
                <a:latin typeface="Calibri"/>
                <a:cs typeface="Calibri"/>
              </a:rPr>
              <a:t>x</a:t>
            </a:r>
            <a:r>
              <a:rPr sz="1100" spc="-5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12</a:t>
            </a:r>
            <a:r>
              <a:rPr sz="1100" spc="-5" dirty="0" smtClean="0">
                <a:latin typeface="Calibri"/>
                <a:cs typeface="Calibri"/>
              </a:rPr>
              <a:t>.</a:t>
            </a:r>
            <a:endParaRPr lang="en-US" sz="1100" spc="-5" dirty="0" smtClean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lang="en-US" sz="1100" spc="-5" dirty="0" smtClean="0">
                <a:latin typeface="Calibri"/>
                <a:cs typeface="Calibri"/>
              </a:rPr>
              <a:t>Multiply numbers up to 4 digits by a 1 or 2 digit number using formal written methods.</a:t>
            </a: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lang="en-US" sz="1100" spc="-5" dirty="0" smtClean="0">
                <a:latin typeface="Calibri"/>
                <a:cs typeface="Calibri"/>
              </a:rPr>
              <a:t>Finding all factor pairs of a number and common factors of 2 numbers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problems where larger numbers </a:t>
            </a:r>
            <a:r>
              <a:rPr sz="1100" dirty="0">
                <a:latin typeface="Calibri"/>
                <a:cs typeface="Calibri"/>
              </a:rPr>
              <a:t>are </a:t>
            </a:r>
            <a:r>
              <a:rPr sz="1100" spc="-5" dirty="0">
                <a:latin typeface="Calibri"/>
                <a:cs typeface="Calibri"/>
              </a:rPr>
              <a:t>decomposed </a:t>
            </a:r>
            <a:r>
              <a:rPr sz="1100" dirty="0">
                <a:latin typeface="Calibri"/>
                <a:cs typeface="Calibri"/>
              </a:rPr>
              <a:t>into their</a:t>
            </a:r>
            <a:r>
              <a:rPr sz="1100" spc="4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factors.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Multiply and </a:t>
            </a:r>
            <a:r>
              <a:rPr sz="1100" spc="-5" dirty="0">
                <a:latin typeface="Calibri"/>
                <a:cs typeface="Calibri"/>
              </a:rPr>
              <a:t>divide integers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decimals </a:t>
            </a:r>
            <a:r>
              <a:rPr sz="1100" dirty="0">
                <a:latin typeface="Calibri"/>
                <a:cs typeface="Calibri"/>
              </a:rPr>
              <a:t>by </a:t>
            </a:r>
            <a:r>
              <a:rPr sz="1100" spc="-5" dirty="0">
                <a:latin typeface="Calibri"/>
                <a:cs typeface="Calibri"/>
              </a:rPr>
              <a:t>10,100 and</a:t>
            </a:r>
            <a:r>
              <a:rPr sz="1100" dirty="0">
                <a:latin typeface="Calibri"/>
                <a:cs typeface="Calibri"/>
              </a:rPr>
              <a:t> 1000.</a:t>
            </a: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Recognise and </a:t>
            </a:r>
            <a:r>
              <a:rPr sz="1100" spc="-5" dirty="0">
                <a:latin typeface="Calibri"/>
                <a:cs typeface="Calibri"/>
              </a:rPr>
              <a:t>use square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cube </a:t>
            </a:r>
            <a:r>
              <a:rPr sz="1100" dirty="0">
                <a:latin typeface="Calibri"/>
                <a:cs typeface="Calibri"/>
              </a:rPr>
              <a:t>numbers and </a:t>
            </a:r>
            <a:r>
              <a:rPr sz="1100" spc="-5" dirty="0">
                <a:latin typeface="Calibri"/>
                <a:cs typeface="Calibri"/>
              </a:rPr>
              <a:t>their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notation.</a:t>
            </a:r>
            <a:endParaRPr sz="1100" dirty="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problems </a:t>
            </a:r>
            <a:r>
              <a:rPr sz="1100" dirty="0">
                <a:latin typeface="Calibri"/>
                <a:cs typeface="Calibri"/>
              </a:rPr>
              <a:t>that </a:t>
            </a:r>
            <a:r>
              <a:rPr sz="1100" spc="-5" dirty="0">
                <a:latin typeface="Calibri"/>
                <a:cs typeface="Calibri"/>
              </a:rPr>
              <a:t>have different combinations </a:t>
            </a:r>
            <a:r>
              <a:rPr sz="1100" dirty="0">
                <a:latin typeface="Calibri"/>
                <a:cs typeface="Calibri"/>
              </a:rPr>
              <a:t>of </a:t>
            </a:r>
            <a:r>
              <a:rPr sz="1100" spc="-5" dirty="0">
                <a:latin typeface="Calibri"/>
                <a:cs typeface="Calibri"/>
              </a:rPr>
              <a:t>operations, picking the most useful</a:t>
            </a:r>
            <a:r>
              <a:rPr sz="1100" spc="8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methods.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33400" y="1220724"/>
            <a:ext cx="6690359" cy="14203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04825" y="1146175"/>
            <a:ext cx="6746875" cy="156908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Multiplying </a:t>
            </a:r>
            <a:r>
              <a:rPr sz="1400" b="1" u="heavy" spc="-5" dirty="0">
                <a:latin typeface="Calibri"/>
                <a:cs typeface="Calibri"/>
              </a:rPr>
              <a:t>up </a:t>
            </a:r>
            <a:r>
              <a:rPr sz="1400" b="1" u="heavy" dirty="0">
                <a:latin typeface="Calibri"/>
                <a:cs typeface="Calibri"/>
              </a:rPr>
              <a:t>to 4 </a:t>
            </a:r>
            <a:r>
              <a:rPr sz="1400" b="1" u="heavy" spc="-5" dirty="0">
                <a:latin typeface="Calibri"/>
                <a:cs typeface="Calibri"/>
              </a:rPr>
              <a:t>digits </a:t>
            </a:r>
            <a:r>
              <a:rPr sz="1400" b="1" u="heavy" dirty="0">
                <a:latin typeface="Calibri"/>
                <a:cs typeface="Calibri"/>
              </a:rPr>
              <a:t>by 1 or 2</a:t>
            </a:r>
            <a:r>
              <a:rPr sz="1400" b="1" u="heavy" spc="-70" dirty="0">
                <a:latin typeface="Calibri"/>
                <a:cs typeface="Calibri"/>
              </a:rPr>
              <a:t> </a:t>
            </a:r>
            <a:r>
              <a:rPr sz="1400" b="1" u="heavy" dirty="0">
                <a:latin typeface="Calibri"/>
                <a:cs typeface="Calibri"/>
              </a:rPr>
              <a:t>digits</a:t>
            </a:r>
            <a:endParaRPr sz="1400">
              <a:latin typeface="Calibri"/>
              <a:cs typeface="Calibri"/>
            </a:endParaRPr>
          </a:p>
          <a:p>
            <a:pPr marL="100330" marR="93345" indent="-635" algn="ctr">
              <a:lnSpc>
                <a:spcPct val="109600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5 children will </a:t>
            </a:r>
            <a:r>
              <a:rPr sz="1400" spc="-5" dirty="0">
                <a:latin typeface="Calibri"/>
                <a:cs typeface="Calibri"/>
              </a:rPr>
              <a:t>continue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use short multiplication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solve </a:t>
            </a:r>
            <a:r>
              <a:rPr sz="1400" dirty="0">
                <a:latin typeface="Calibri"/>
                <a:cs typeface="Calibri"/>
              </a:rPr>
              <a:t>increasingly richer  </a:t>
            </a:r>
            <a:r>
              <a:rPr sz="1400" spc="-5" dirty="0">
                <a:latin typeface="Calibri"/>
                <a:cs typeface="Calibri"/>
              </a:rPr>
              <a:t>problems that involve multiplying by </a:t>
            </a:r>
            <a:r>
              <a:rPr sz="1400" dirty="0">
                <a:latin typeface="Calibri"/>
                <a:cs typeface="Calibri"/>
              </a:rPr>
              <a:t>1 digit. </a:t>
            </a:r>
            <a:r>
              <a:rPr sz="1400" spc="-5" dirty="0">
                <a:latin typeface="Calibri"/>
                <a:cs typeface="Calibri"/>
              </a:rPr>
              <a:t>They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then move on </a:t>
            </a:r>
            <a:r>
              <a:rPr sz="1400" dirty="0">
                <a:latin typeface="Calibri"/>
                <a:cs typeface="Calibri"/>
              </a:rPr>
              <a:t>to long </a:t>
            </a:r>
            <a:r>
              <a:rPr sz="1400" spc="-5" dirty="0">
                <a:latin typeface="Calibri"/>
                <a:cs typeface="Calibri"/>
              </a:rPr>
              <a:t>multiplication  </a:t>
            </a:r>
            <a:r>
              <a:rPr sz="1400" dirty="0">
                <a:latin typeface="Calibri"/>
                <a:cs typeface="Calibri"/>
              </a:rPr>
              <a:t>for </a:t>
            </a:r>
            <a:r>
              <a:rPr sz="1400" spc="-5" dirty="0">
                <a:latin typeface="Calibri"/>
                <a:cs typeface="Calibri"/>
              </a:rPr>
              <a:t>problems </a:t>
            </a:r>
            <a:r>
              <a:rPr sz="1400" dirty="0">
                <a:latin typeface="Calibri"/>
                <a:cs typeface="Calibri"/>
              </a:rPr>
              <a:t>that involve multiplying </a:t>
            </a:r>
            <a:r>
              <a:rPr sz="1400" spc="-5" dirty="0">
                <a:latin typeface="Calibri"/>
                <a:cs typeface="Calibri"/>
              </a:rPr>
              <a:t>by </a:t>
            </a:r>
            <a:r>
              <a:rPr sz="1400" dirty="0">
                <a:latin typeface="Calibri"/>
                <a:cs typeface="Calibri"/>
              </a:rPr>
              <a:t>2 </a:t>
            </a:r>
            <a:r>
              <a:rPr sz="1400" spc="-5" dirty="0">
                <a:latin typeface="Calibri"/>
                <a:cs typeface="Calibri"/>
              </a:rPr>
              <a:t>digits. </a:t>
            </a:r>
            <a:r>
              <a:rPr sz="1400" spc="-10" dirty="0">
                <a:latin typeface="Calibri"/>
                <a:cs typeface="Calibri"/>
              </a:rPr>
              <a:t>Approximation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play </a:t>
            </a:r>
            <a:r>
              <a:rPr sz="1400" dirty="0">
                <a:latin typeface="Calibri"/>
                <a:cs typeface="Calibri"/>
              </a:rPr>
              <a:t>an </a:t>
            </a:r>
            <a:r>
              <a:rPr sz="1400" spc="-5" dirty="0">
                <a:latin typeface="Calibri"/>
                <a:cs typeface="Calibri"/>
              </a:rPr>
              <a:t>important  part- </a:t>
            </a:r>
            <a:r>
              <a:rPr sz="1400" dirty="0">
                <a:latin typeface="Calibri"/>
                <a:cs typeface="Calibri"/>
              </a:rPr>
              <a:t>with </a:t>
            </a: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making </a:t>
            </a:r>
            <a:r>
              <a:rPr sz="1400" spc="-5" dirty="0">
                <a:latin typeface="Calibri"/>
                <a:cs typeface="Calibri"/>
              </a:rPr>
              <a:t>approximations </a:t>
            </a:r>
            <a:r>
              <a:rPr sz="1400" dirty="0">
                <a:latin typeface="Calibri"/>
                <a:cs typeface="Calibri"/>
              </a:rPr>
              <a:t>before </a:t>
            </a:r>
            <a:r>
              <a:rPr sz="1400" spc="-5" dirty="0">
                <a:latin typeface="Calibri"/>
                <a:cs typeface="Calibri"/>
              </a:rPr>
              <a:t>using long multiplication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help check  their answer </a:t>
            </a:r>
            <a:r>
              <a:rPr sz="1400" dirty="0">
                <a:latin typeface="Calibri"/>
                <a:cs typeface="Calibri"/>
              </a:rPr>
              <a:t>is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correct.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26415" y="2932810"/>
            <a:ext cx="1824989" cy="133730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12127" y="2918586"/>
            <a:ext cx="1853564" cy="1365885"/>
          </a:xfrm>
          <a:custGeom>
            <a:avLst/>
            <a:gdLst/>
            <a:ahLst/>
            <a:cxnLst/>
            <a:rect l="l" t="t" r="r" b="b"/>
            <a:pathLst>
              <a:path w="1853564" h="1365885">
                <a:moveTo>
                  <a:pt x="0" y="1365884"/>
                </a:moveTo>
                <a:lnTo>
                  <a:pt x="1853564" y="1365884"/>
                </a:lnTo>
                <a:lnTo>
                  <a:pt x="1853564" y="0"/>
                </a:lnTo>
                <a:lnTo>
                  <a:pt x="0" y="0"/>
                </a:lnTo>
                <a:lnTo>
                  <a:pt x="0" y="136588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60282" y="2928175"/>
            <a:ext cx="2233930" cy="9099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702934" y="4965319"/>
            <a:ext cx="1275714" cy="1651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88710" y="4951095"/>
            <a:ext cx="1304290" cy="1679575"/>
          </a:xfrm>
          <a:custGeom>
            <a:avLst/>
            <a:gdLst/>
            <a:ahLst/>
            <a:cxnLst/>
            <a:rect l="l" t="t" r="r" b="b"/>
            <a:pathLst>
              <a:path w="1304290" h="1679575">
                <a:moveTo>
                  <a:pt x="0" y="1679575"/>
                </a:moveTo>
                <a:lnTo>
                  <a:pt x="1304289" y="1679575"/>
                </a:lnTo>
                <a:lnTo>
                  <a:pt x="1304289" y="0"/>
                </a:lnTo>
                <a:lnTo>
                  <a:pt x="0" y="0"/>
                </a:lnTo>
                <a:lnTo>
                  <a:pt x="0" y="167957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361940" y="2809748"/>
            <a:ext cx="1882775" cy="129412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347589" y="2795523"/>
            <a:ext cx="1911350" cy="1322705"/>
          </a:xfrm>
          <a:custGeom>
            <a:avLst/>
            <a:gdLst/>
            <a:ahLst/>
            <a:cxnLst/>
            <a:rect l="l" t="t" r="r" b="b"/>
            <a:pathLst>
              <a:path w="1911350" h="1322704">
                <a:moveTo>
                  <a:pt x="0" y="1322704"/>
                </a:moveTo>
                <a:lnTo>
                  <a:pt x="1911349" y="1322704"/>
                </a:lnTo>
                <a:lnTo>
                  <a:pt x="1911349" y="0"/>
                </a:lnTo>
                <a:lnTo>
                  <a:pt x="0" y="0"/>
                </a:lnTo>
                <a:lnTo>
                  <a:pt x="0" y="132270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744402" y="3966654"/>
            <a:ext cx="2602230" cy="107378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33119" y="4967223"/>
            <a:ext cx="1496695" cy="162369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18832" y="4952872"/>
            <a:ext cx="1525270" cy="1652270"/>
          </a:xfrm>
          <a:custGeom>
            <a:avLst/>
            <a:gdLst/>
            <a:ahLst/>
            <a:cxnLst/>
            <a:rect l="l" t="t" r="r" b="b"/>
            <a:pathLst>
              <a:path w="1525270" h="1652270">
                <a:moveTo>
                  <a:pt x="0" y="1652269"/>
                </a:moveTo>
                <a:lnTo>
                  <a:pt x="1525270" y="1652269"/>
                </a:lnTo>
                <a:lnTo>
                  <a:pt x="1525270" y="0"/>
                </a:lnTo>
                <a:lnTo>
                  <a:pt x="0" y="0"/>
                </a:lnTo>
                <a:lnTo>
                  <a:pt x="0" y="1652269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60282" y="5167566"/>
            <a:ext cx="2233930" cy="105981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352801" y="2965323"/>
            <a:ext cx="4863465" cy="32316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818130" indent="2540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Children will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short multiplication </a:t>
            </a:r>
            <a:r>
              <a:rPr sz="800" dirty="0">
                <a:latin typeface="Calibri"/>
                <a:cs typeface="Calibri"/>
              </a:rPr>
              <a:t>in a </a:t>
            </a:r>
            <a:r>
              <a:rPr sz="800" spc="-5" dirty="0">
                <a:latin typeface="Calibri"/>
                <a:cs typeface="Calibri"/>
              </a:rPr>
              <a:t>range  of increasingly challenging problems. Solving  using the grid method and then comparing to  the short multiplication method </a:t>
            </a:r>
            <a:r>
              <a:rPr sz="800" dirty="0">
                <a:latin typeface="Calibri"/>
                <a:cs typeface="Calibri"/>
              </a:rPr>
              <a:t>will </a:t>
            </a:r>
            <a:r>
              <a:rPr sz="800" spc="-5" dirty="0">
                <a:latin typeface="Calibri"/>
                <a:cs typeface="Calibri"/>
              </a:rPr>
              <a:t>help cement  the children’s understanding of the </a:t>
            </a:r>
            <a:r>
              <a:rPr sz="800" spc="-5" dirty="0" smtClean="0">
                <a:latin typeface="Calibri"/>
                <a:cs typeface="Calibri"/>
              </a:rPr>
              <a:t>sh</a:t>
            </a:r>
            <a:r>
              <a:rPr lang="en-US" sz="800" spc="-5" dirty="0" smtClean="0">
                <a:latin typeface="Calibri"/>
                <a:cs typeface="Calibri"/>
              </a:rPr>
              <a:t>o</a:t>
            </a:r>
            <a:r>
              <a:rPr sz="800" spc="-5" dirty="0" smtClean="0">
                <a:latin typeface="Calibri"/>
                <a:cs typeface="Calibri"/>
              </a:rPr>
              <a:t>rt  </a:t>
            </a:r>
            <a:r>
              <a:rPr sz="800" spc="-5" dirty="0">
                <a:latin typeface="Calibri"/>
                <a:cs typeface="Calibri"/>
              </a:rPr>
              <a:t>multiplication</a:t>
            </a:r>
            <a:r>
              <a:rPr sz="800" spc="-6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method.</a:t>
            </a:r>
            <a:endParaRPr sz="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00" dirty="0">
              <a:latin typeface="Times New Roman"/>
              <a:cs typeface="Times New Roman"/>
            </a:endParaRPr>
          </a:p>
          <a:p>
            <a:pPr marL="2534920" marR="5080" algn="ctr">
              <a:lnSpc>
                <a:spcPct val="109800"/>
              </a:lnSpc>
            </a:pPr>
            <a:r>
              <a:rPr sz="800" spc="-5" dirty="0">
                <a:latin typeface="Calibri"/>
                <a:cs typeface="Calibri"/>
              </a:rPr>
              <a:t>When multiplying by more than </a:t>
            </a:r>
            <a:r>
              <a:rPr sz="800" dirty="0">
                <a:latin typeface="Calibri"/>
                <a:cs typeface="Calibri"/>
              </a:rPr>
              <a:t>1 </a:t>
            </a:r>
            <a:r>
              <a:rPr sz="800" spc="-5" dirty="0">
                <a:latin typeface="Calibri"/>
                <a:cs typeface="Calibri"/>
              </a:rPr>
              <a:t>digit, children </a:t>
            </a:r>
            <a:r>
              <a:rPr sz="800" dirty="0">
                <a:latin typeface="Calibri"/>
                <a:cs typeface="Calibri"/>
              </a:rPr>
              <a:t>need </a:t>
            </a:r>
            <a:r>
              <a:rPr sz="800" spc="-5" dirty="0">
                <a:latin typeface="Calibri"/>
                <a:cs typeface="Calibri"/>
              </a:rPr>
              <a:t>to  use long multiplication. Like with </a:t>
            </a:r>
            <a:r>
              <a:rPr sz="800" dirty="0">
                <a:latin typeface="Calibri"/>
                <a:cs typeface="Calibri"/>
              </a:rPr>
              <a:t>short </a:t>
            </a:r>
            <a:r>
              <a:rPr sz="800" spc="-5" dirty="0">
                <a:latin typeface="Calibri"/>
                <a:cs typeface="Calibri"/>
              </a:rPr>
              <a:t>multiplication,  they will solve the problem using the </a:t>
            </a:r>
            <a:r>
              <a:rPr sz="800" dirty="0">
                <a:latin typeface="Calibri"/>
                <a:cs typeface="Calibri"/>
              </a:rPr>
              <a:t>grid </a:t>
            </a:r>
            <a:r>
              <a:rPr sz="800" spc="-5" dirty="0">
                <a:latin typeface="Calibri"/>
                <a:cs typeface="Calibri"/>
              </a:rPr>
              <a:t>method first 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then </a:t>
            </a:r>
            <a:r>
              <a:rPr sz="800" dirty="0">
                <a:latin typeface="Calibri"/>
                <a:cs typeface="Calibri"/>
              </a:rPr>
              <a:t>make </a:t>
            </a:r>
            <a:r>
              <a:rPr sz="800" spc="-5" dirty="0">
                <a:latin typeface="Calibri"/>
                <a:cs typeface="Calibri"/>
              </a:rPr>
              <a:t>comparisons until </a:t>
            </a:r>
            <a:r>
              <a:rPr sz="800" dirty="0">
                <a:latin typeface="Calibri"/>
                <a:cs typeface="Calibri"/>
              </a:rPr>
              <a:t>their </a:t>
            </a:r>
            <a:r>
              <a:rPr sz="800" spc="-5" dirty="0">
                <a:latin typeface="Calibri"/>
                <a:cs typeface="Calibri"/>
              </a:rPr>
              <a:t>understanding is  secure. </a:t>
            </a:r>
            <a:r>
              <a:rPr sz="800" dirty="0">
                <a:latin typeface="Calibri"/>
                <a:cs typeface="Calibri"/>
              </a:rPr>
              <a:t>In </a:t>
            </a:r>
            <a:r>
              <a:rPr sz="800" spc="-5" dirty="0">
                <a:latin typeface="Calibri"/>
                <a:cs typeface="Calibri"/>
              </a:rPr>
              <a:t>the example </a:t>
            </a:r>
            <a:r>
              <a:rPr sz="800" dirty="0">
                <a:latin typeface="Calibri"/>
                <a:cs typeface="Calibri"/>
              </a:rPr>
              <a:t>below </a:t>
            </a:r>
            <a:r>
              <a:rPr sz="800" spc="-5" dirty="0">
                <a:latin typeface="Calibri"/>
                <a:cs typeface="Calibri"/>
              </a:rPr>
              <a:t>the </a:t>
            </a:r>
            <a:r>
              <a:rPr sz="800" dirty="0">
                <a:latin typeface="Calibri"/>
                <a:cs typeface="Calibri"/>
              </a:rPr>
              <a:t>top </a:t>
            </a:r>
            <a:r>
              <a:rPr sz="800" spc="-5" dirty="0">
                <a:latin typeface="Calibri"/>
                <a:cs typeface="Calibri"/>
              </a:rPr>
              <a:t>row shows </a:t>
            </a:r>
            <a:r>
              <a:rPr sz="800" dirty="0">
                <a:latin typeface="Calibri"/>
                <a:cs typeface="Calibri"/>
              </a:rPr>
              <a:t>18 x 3  and </a:t>
            </a:r>
            <a:r>
              <a:rPr sz="800" spc="-5" dirty="0">
                <a:latin typeface="Calibri"/>
                <a:cs typeface="Calibri"/>
              </a:rPr>
              <a:t>the bottom shows </a:t>
            </a:r>
            <a:r>
              <a:rPr sz="800" dirty="0">
                <a:latin typeface="Calibri"/>
                <a:cs typeface="Calibri"/>
              </a:rPr>
              <a:t>18 x 10. The </a:t>
            </a:r>
            <a:r>
              <a:rPr sz="800" spc="-5" dirty="0">
                <a:latin typeface="Calibri"/>
                <a:cs typeface="Calibri"/>
              </a:rPr>
              <a:t>final row shows the  total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both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calculations.</a:t>
            </a:r>
            <a:endParaRPr sz="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 dirty="0">
              <a:latin typeface="Times New Roman"/>
              <a:cs typeface="Times New Roman"/>
            </a:endParaRPr>
          </a:p>
          <a:p>
            <a:pPr marL="17145" marR="2824480" indent="3175" algn="ctr">
              <a:lnSpc>
                <a:spcPct val="109800"/>
              </a:lnSpc>
            </a:pPr>
            <a:r>
              <a:rPr sz="800" spc="-5" dirty="0">
                <a:latin typeface="Calibri"/>
                <a:cs typeface="Calibri"/>
              </a:rPr>
              <a:t>Once long multiplication methods are secure,  children </a:t>
            </a:r>
            <a:r>
              <a:rPr sz="800" dirty="0">
                <a:latin typeface="Calibri"/>
                <a:cs typeface="Calibri"/>
              </a:rPr>
              <a:t>are </a:t>
            </a:r>
            <a:r>
              <a:rPr sz="800" spc="-5" dirty="0">
                <a:latin typeface="Calibri"/>
                <a:cs typeface="Calibri"/>
              </a:rPr>
              <a:t>ready to move on </a:t>
            </a: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more  challenging problems which require greater  levels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mental calculation. The problem to the  right show </a:t>
            </a:r>
            <a:r>
              <a:rPr sz="800" dirty="0">
                <a:latin typeface="Calibri"/>
                <a:cs typeface="Calibri"/>
              </a:rPr>
              <a:t>1234 x 6 </a:t>
            </a:r>
            <a:r>
              <a:rPr sz="800" spc="-5" dirty="0">
                <a:latin typeface="Calibri"/>
                <a:cs typeface="Calibri"/>
              </a:rPr>
              <a:t>on the top line, </a:t>
            </a:r>
            <a:r>
              <a:rPr sz="800" dirty="0">
                <a:latin typeface="Calibri"/>
                <a:cs typeface="Calibri"/>
              </a:rPr>
              <a:t>1234 x 10 </a:t>
            </a:r>
            <a:r>
              <a:rPr sz="800" spc="-5" dirty="0">
                <a:latin typeface="Calibri"/>
                <a:cs typeface="Calibri"/>
              </a:rPr>
              <a:t>on  the bottom line and the total of both  calculations on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final</a:t>
            </a:r>
            <a:r>
              <a:rPr sz="800" spc="-5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row.</a:t>
            </a:r>
            <a:endParaRPr sz="800" dirty="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326635" y="3732276"/>
            <a:ext cx="519684" cy="35052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366259" y="5556503"/>
            <a:ext cx="1438656" cy="62483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98292" y="509016"/>
            <a:ext cx="1627632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79750" y="443865"/>
            <a:ext cx="1664970" cy="57150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10"/>
              </a:spcBef>
            </a:pPr>
            <a:r>
              <a:rPr sz="1850" spc="55" dirty="0">
                <a:latin typeface="Calibri"/>
                <a:cs typeface="Calibri"/>
              </a:rPr>
              <a:t>Multiplication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89148" y="9058656"/>
            <a:ext cx="1627631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70225" y="8993378"/>
            <a:ext cx="1664970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224154">
              <a:lnSpc>
                <a:spcPct val="100000"/>
              </a:lnSpc>
              <a:spcBef>
                <a:spcPts val="305"/>
              </a:spcBef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150" dirty="0">
                <a:latin typeface="Calibri"/>
                <a:cs typeface="Calibri"/>
              </a:rPr>
              <a:t>Six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88263" y="6720840"/>
            <a:ext cx="6629400" cy="20772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59434" y="6646088"/>
            <a:ext cx="6686550" cy="222567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30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202565" marR="194945" indent="-635" algn="ctr">
              <a:lnSpc>
                <a:spcPts val="1450"/>
              </a:lnSpc>
              <a:spcBef>
                <a:spcPts val="60"/>
              </a:spcBef>
            </a:pPr>
            <a:r>
              <a:rPr sz="1100" dirty="0">
                <a:latin typeface="Calibri"/>
                <a:cs typeface="Calibri"/>
              </a:rPr>
              <a:t>Groups 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times, </a:t>
            </a:r>
            <a:r>
              <a:rPr sz="1100" spc="-5" dirty="0">
                <a:latin typeface="Calibri"/>
                <a:cs typeface="Calibri"/>
              </a:rPr>
              <a:t>array, altogether, </a:t>
            </a:r>
            <a:r>
              <a:rPr sz="1100" dirty="0">
                <a:latin typeface="Calibri"/>
                <a:cs typeface="Calibri"/>
              </a:rPr>
              <a:t>multiply, </a:t>
            </a:r>
            <a:r>
              <a:rPr sz="1100" spc="-5" dirty="0">
                <a:latin typeface="Calibri"/>
                <a:cs typeface="Calibri"/>
              </a:rPr>
              <a:t>count, multiplied by, repeated </a:t>
            </a:r>
            <a:r>
              <a:rPr sz="1100" dirty="0">
                <a:latin typeface="Calibri"/>
                <a:cs typeface="Calibri"/>
              </a:rPr>
              <a:t>addition, </a:t>
            </a:r>
            <a:r>
              <a:rPr sz="1100" spc="-5" dirty="0">
                <a:latin typeface="Calibri"/>
                <a:cs typeface="Calibri"/>
              </a:rPr>
              <a:t>column, row,  </a:t>
            </a:r>
            <a:r>
              <a:rPr sz="1100" dirty="0">
                <a:latin typeface="Calibri"/>
                <a:cs typeface="Calibri"/>
              </a:rPr>
              <a:t>commutative, </a:t>
            </a:r>
            <a:r>
              <a:rPr sz="1100" spc="-5" dirty="0">
                <a:latin typeface="Calibri"/>
                <a:cs typeface="Calibri"/>
              </a:rPr>
              <a:t>sets </a:t>
            </a:r>
            <a:r>
              <a:rPr sz="1100" dirty="0">
                <a:latin typeface="Calibri"/>
                <a:cs typeface="Calibri"/>
              </a:rPr>
              <a:t>of, </a:t>
            </a:r>
            <a:r>
              <a:rPr sz="1100" spc="-5" dirty="0">
                <a:latin typeface="Calibri"/>
                <a:cs typeface="Calibri"/>
              </a:rPr>
              <a:t>equal groups, times </a:t>
            </a:r>
            <a:r>
              <a:rPr sz="1100" dirty="0">
                <a:latin typeface="Calibri"/>
                <a:cs typeface="Calibri"/>
              </a:rPr>
              <a:t>as big </a:t>
            </a:r>
            <a:r>
              <a:rPr sz="1100" spc="-5" dirty="0">
                <a:latin typeface="Calibri"/>
                <a:cs typeface="Calibri"/>
              </a:rPr>
              <a:t>as, </a:t>
            </a:r>
            <a:r>
              <a:rPr sz="1100" dirty="0">
                <a:latin typeface="Calibri"/>
                <a:cs typeface="Calibri"/>
              </a:rPr>
              <a:t>once, twice, </a:t>
            </a:r>
            <a:r>
              <a:rPr sz="1100" spc="-5" dirty="0">
                <a:latin typeface="Calibri"/>
                <a:cs typeface="Calibri"/>
              </a:rPr>
              <a:t>three times, partition, </a:t>
            </a:r>
            <a:r>
              <a:rPr sz="1100" dirty="0">
                <a:latin typeface="Calibri"/>
                <a:cs typeface="Calibri"/>
              </a:rPr>
              <a:t>grid </a:t>
            </a:r>
            <a:r>
              <a:rPr sz="1100" spc="-5" dirty="0">
                <a:latin typeface="Calibri"/>
                <a:cs typeface="Calibri"/>
              </a:rPr>
              <a:t>method, multiple,  product, tens, units, value, </a:t>
            </a:r>
            <a:r>
              <a:rPr sz="1100" dirty="0">
                <a:latin typeface="Calibri"/>
                <a:cs typeface="Calibri"/>
              </a:rPr>
              <a:t>inverse, </a:t>
            </a:r>
            <a:r>
              <a:rPr sz="1100" spc="-5" dirty="0">
                <a:latin typeface="Calibri"/>
                <a:cs typeface="Calibri"/>
              </a:rPr>
              <a:t>square, factor, integer, decimal, short/long multiplication, </a:t>
            </a:r>
            <a:r>
              <a:rPr sz="1100" dirty="0">
                <a:latin typeface="Calibri"/>
                <a:cs typeface="Calibri"/>
              </a:rPr>
              <a:t>carry, </a:t>
            </a:r>
            <a:r>
              <a:rPr sz="1100" i="1" spc="-5" dirty="0">
                <a:latin typeface="Calibri"/>
                <a:cs typeface="Calibri"/>
              </a:rPr>
              <a:t>tenths,  hundredths,</a:t>
            </a:r>
            <a:r>
              <a:rPr sz="1100" i="1" spc="-30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decimals</a:t>
            </a:r>
            <a:endParaRPr sz="11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5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Multiply up to </a:t>
            </a:r>
            <a:r>
              <a:rPr sz="1100" dirty="0">
                <a:latin typeface="Calibri"/>
                <a:cs typeface="Calibri"/>
              </a:rPr>
              <a:t>4 </a:t>
            </a:r>
            <a:r>
              <a:rPr sz="1100" spc="-5" dirty="0">
                <a:latin typeface="Calibri"/>
                <a:cs typeface="Calibri"/>
              </a:rPr>
              <a:t>digits by </a:t>
            </a:r>
            <a:r>
              <a:rPr sz="1100" dirty="0">
                <a:latin typeface="Calibri"/>
                <a:cs typeface="Calibri"/>
              </a:rPr>
              <a:t>2 </a:t>
            </a:r>
            <a:r>
              <a:rPr sz="1100" spc="-5" dirty="0">
                <a:latin typeface="Calibri"/>
                <a:cs typeface="Calibri"/>
              </a:rPr>
              <a:t>digits using </a:t>
            </a:r>
            <a:r>
              <a:rPr sz="1100" dirty="0">
                <a:latin typeface="Calibri"/>
                <a:cs typeface="Calibri"/>
              </a:rPr>
              <a:t>long</a:t>
            </a:r>
            <a:r>
              <a:rPr sz="1100" spc="7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multiplication.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Solve mixed operation and </a:t>
            </a:r>
            <a:r>
              <a:rPr sz="1100" spc="-5" dirty="0">
                <a:latin typeface="Calibri"/>
                <a:cs typeface="Calibri"/>
              </a:rPr>
              <a:t>large number problems using </a:t>
            </a:r>
            <a:r>
              <a:rPr sz="1100" dirty="0">
                <a:latin typeface="Calibri"/>
                <a:cs typeface="Calibri"/>
              </a:rPr>
              <a:t>mental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methods.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Solve multi </a:t>
            </a:r>
            <a:r>
              <a:rPr sz="1100" spc="-5" dirty="0">
                <a:latin typeface="Calibri"/>
                <a:cs typeface="Calibri"/>
              </a:rPr>
              <a:t>step problems involving </a:t>
            </a:r>
            <a:r>
              <a:rPr sz="1100" dirty="0">
                <a:latin typeface="Calibri"/>
                <a:cs typeface="Calibri"/>
              </a:rPr>
              <a:t>a </a:t>
            </a:r>
            <a:r>
              <a:rPr sz="1100" spc="-5" dirty="0">
                <a:latin typeface="Calibri"/>
                <a:cs typeface="Calibri"/>
              </a:rPr>
              <a:t>range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-5" dirty="0">
                <a:latin typeface="Calibri"/>
                <a:cs typeface="Calibri"/>
              </a:rPr>
              <a:t> operations.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Estimate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approximate </a:t>
            </a:r>
            <a:r>
              <a:rPr sz="1100" dirty="0">
                <a:latin typeface="Calibri"/>
                <a:cs typeface="Calibri"/>
              </a:rPr>
              <a:t>answers of </a:t>
            </a:r>
            <a:r>
              <a:rPr sz="1100" spc="-5" dirty="0">
                <a:latin typeface="Calibri"/>
                <a:cs typeface="Calibri"/>
              </a:rPr>
              <a:t>problems </a:t>
            </a: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improve</a:t>
            </a:r>
            <a:r>
              <a:rPr sz="1100" spc="2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accuracy.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20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Round any </a:t>
            </a:r>
            <a:r>
              <a:rPr sz="1100" spc="-5" dirty="0">
                <a:latin typeface="Calibri"/>
                <a:cs typeface="Calibri"/>
              </a:rPr>
              <a:t>integer </a:t>
            </a:r>
            <a:r>
              <a:rPr sz="1100" dirty="0">
                <a:latin typeface="Calibri"/>
                <a:cs typeface="Calibri"/>
              </a:rPr>
              <a:t>to the </a:t>
            </a:r>
            <a:r>
              <a:rPr sz="1100" spc="-5" dirty="0">
                <a:latin typeface="Calibri"/>
                <a:cs typeface="Calibri"/>
              </a:rPr>
              <a:t>determined level </a:t>
            </a:r>
            <a:r>
              <a:rPr sz="1100" dirty="0">
                <a:latin typeface="Calibri"/>
                <a:cs typeface="Calibri"/>
              </a:rPr>
              <a:t>of </a:t>
            </a:r>
            <a:r>
              <a:rPr sz="1100" spc="-5" dirty="0">
                <a:latin typeface="Calibri"/>
                <a:cs typeface="Calibri"/>
              </a:rPr>
              <a:t>accuracy.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19683" y="1220724"/>
            <a:ext cx="6690359" cy="9433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91490" y="1146175"/>
            <a:ext cx="6746875" cy="1091565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16510" rIns="0" bIns="0" rtlCol="0">
            <a:spAutoFit/>
          </a:bodyPr>
          <a:lstStyle/>
          <a:p>
            <a:pPr marL="333375" marR="330835" algn="ctr">
              <a:lnSpc>
                <a:spcPct val="109800"/>
              </a:lnSpc>
              <a:spcBef>
                <a:spcPts val="130"/>
              </a:spcBef>
            </a:pPr>
            <a:r>
              <a:rPr sz="1400" b="1" u="heavy" spc="-5" dirty="0">
                <a:latin typeface="Calibri"/>
                <a:cs typeface="Calibri"/>
              </a:rPr>
              <a:t>Focus: Consolidating short and long multiplication, multiplying </a:t>
            </a:r>
            <a:r>
              <a:rPr sz="1400" b="1" u="heavy" dirty="0">
                <a:latin typeface="Calibri"/>
                <a:cs typeface="Calibri"/>
              </a:rPr>
              <a:t>decimals by 1 </a:t>
            </a:r>
            <a:r>
              <a:rPr sz="1400" b="1" u="heavy" spc="-5" dirty="0">
                <a:latin typeface="Calibri"/>
                <a:cs typeface="Calibri"/>
              </a:rPr>
              <a:t>digit  </a:t>
            </a: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6 children will </a:t>
            </a:r>
            <a:r>
              <a:rPr sz="1400" spc="-5" dirty="0">
                <a:latin typeface="Calibri"/>
                <a:cs typeface="Calibri"/>
              </a:rPr>
              <a:t>consolidate </a:t>
            </a:r>
            <a:r>
              <a:rPr sz="1400" dirty="0">
                <a:latin typeface="Calibri"/>
                <a:cs typeface="Calibri"/>
              </a:rPr>
              <a:t>all </a:t>
            </a:r>
            <a:r>
              <a:rPr sz="1400" spc="-5" dirty="0">
                <a:latin typeface="Calibri"/>
                <a:cs typeface="Calibri"/>
              </a:rPr>
              <a:t>they know about short and long multiplication  </a:t>
            </a:r>
            <a:r>
              <a:rPr sz="1400" dirty="0">
                <a:latin typeface="Calibri"/>
                <a:cs typeface="Calibri"/>
              </a:rPr>
              <a:t>before </a:t>
            </a:r>
            <a:r>
              <a:rPr sz="1400" spc="-5" dirty="0">
                <a:latin typeface="Calibri"/>
                <a:cs typeface="Calibri"/>
              </a:rPr>
              <a:t>they </a:t>
            </a:r>
            <a:r>
              <a:rPr sz="1400" dirty="0">
                <a:latin typeface="Calibri"/>
                <a:cs typeface="Calibri"/>
              </a:rPr>
              <a:t>go </a:t>
            </a:r>
            <a:r>
              <a:rPr sz="1400" spc="-5" dirty="0">
                <a:latin typeface="Calibri"/>
                <a:cs typeface="Calibri"/>
              </a:rPr>
              <a:t>to Secondary school. They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also </a:t>
            </a:r>
            <a:r>
              <a:rPr sz="1400" dirty="0">
                <a:latin typeface="Calibri"/>
                <a:cs typeface="Calibri"/>
              </a:rPr>
              <a:t>learn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new </a:t>
            </a:r>
            <a:r>
              <a:rPr sz="1400" spc="-5" dirty="0">
                <a:latin typeface="Calibri"/>
                <a:cs typeface="Calibri"/>
              </a:rPr>
              <a:t>skill </a:t>
            </a:r>
            <a:r>
              <a:rPr sz="1400" spc="-10" dirty="0">
                <a:latin typeface="Calibri"/>
                <a:cs typeface="Calibri"/>
              </a:rPr>
              <a:t>of </a:t>
            </a:r>
            <a:r>
              <a:rPr sz="1400" dirty="0">
                <a:latin typeface="Calibri"/>
                <a:cs typeface="Calibri"/>
              </a:rPr>
              <a:t>using </a:t>
            </a:r>
            <a:r>
              <a:rPr sz="1400" spc="-5" dirty="0">
                <a:latin typeface="Calibri"/>
                <a:cs typeface="Calibri"/>
              </a:rPr>
              <a:t>short  multiplication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multiply decimal </a:t>
            </a:r>
            <a:r>
              <a:rPr sz="1400" dirty="0">
                <a:latin typeface="Calibri"/>
                <a:cs typeface="Calibri"/>
              </a:rPr>
              <a:t>numbers </a:t>
            </a:r>
            <a:r>
              <a:rPr sz="1400" spc="-5" dirty="0">
                <a:latin typeface="Calibri"/>
                <a:cs typeface="Calibri"/>
              </a:rPr>
              <a:t>to </a:t>
            </a:r>
            <a:r>
              <a:rPr sz="1400" dirty="0">
                <a:latin typeface="Calibri"/>
                <a:cs typeface="Calibri"/>
              </a:rPr>
              <a:t>2 </a:t>
            </a:r>
            <a:r>
              <a:rPr sz="1400" spc="-5" dirty="0">
                <a:latin typeface="Calibri"/>
                <a:cs typeface="Calibri"/>
              </a:rPr>
              <a:t>decimal</a:t>
            </a:r>
            <a:r>
              <a:rPr sz="1400" spc="6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places.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637029" y="3261105"/>
            <a:ext cx="2633345" cy="196469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622678" y="3246754"/>
            <a:ext cx="2661920" cy="1993264"/>
          </a:xfrm>
          <a:custGeom>
            <a:avLst/>
            <a:gdLst/>
            <a:ahLst/>
            <a:cxnLst/>
            <a:rect l="l" t="t" r="r" b="b"/>
            <a:pathLst>
              <a:path w="2661920" h="1993264">
                <a:moveTo>
                  <a:pt x="0" y="1993264"/>
                </a:moveTo>
                <a:lnTo>
                  <a:pt x="2661920" y="1993264"/>
                </a:lnTo>
                <a:lnTo>
                  <a:pt x="2661920" y="0"/>
                </a:lnTo>
                <a:lnTo>
                  <a:pt x="0" y="0"/>
                </a:lnTo>
                <a:lnTo>
                  <a:pt x="0" y="1993264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035742" y="3707700"/>
            <a:ext cx="2441258" cy="10166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127118" y="3745976"/>
            <a:ext cx="2273681" cy="821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4445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When multiplying decimals </a:t>
            </a:r>
            <a:r>
              <a:rPr lang="en-US" sz="800" spc="-5" dirty="0" smtClean="0">
                <a:latin typeface="Calibri"/>
                <a:cs typeface="Calibri"/>
              </a:rPr>
              <a:t>by whole numbers </a:t>
            </a:r>
            <a:r>
              <a:rPr sz="800" spc="-5" dirty="0" smtClean="0">
                <a:latin typeface="Calibri"/>
                <a:cs typeface="Calibri"/>
              </a:rPr>
              <a:t>it </a:t>
            </a:r>
            <a:r>
              <a:rPr sz="800" dirty="0">
                <a:latin typeface="Calibri"/>
                <a:cs typeface="Calibri"/>
              </a:rPr>
              <a:t>is </a:t>
            </a:r>
            <a:r>
              <a:rPr sz="800" spc="-5" dirty="0">
                <a:latin typeface="Calibri"/>
                <a:cs typeface="Calibri"/>
              </a:rPr>
              <a:t>important to  </a:t>
            </a:r>
            <a:r>
              <a:rPr sz="800" dirty="0">
                <a:latin typeface="Calibri"/>
                <a:cs typeface="Calibri"/>
              </a:rPr>
              <a:t>remember </a:t>
            </a:r>
            <a:r>
              <a:rPr sz="800" spc="-5" dirty="0">
                <a:latin typeface="Calibri"/>
                <a:cs typeface="Calibri"/>
              </a:rPr>
              <a:t>that the digit you are multiplying by  needs to be lined up </a:t>
            </a:r>
            <a:r>
              <a:rPr sz="800" dirty="0">
                <a:latin typeface="Calibri"/>
                <a:cs typeface="Calibri"/>
              </a:rPr>
              <a:t>with </a:t>
            </a:r>
            <a:r>
              <a:rPr sz="800" spc="-5" dirty="0">
                <a:latin typeface="Calibri"/>
                <a:cs typeface="Calibri"/>
              </a:rPr>
              <a:t>the ones digits. </a:t>
            </a:r>
            <a:r>
              <a:rPr sz="800" dirty="0">
                <a:latin typeface="Calibri"/>
                <a:cs typeface="Calibri"/>
              </a:rPr>
              <a:t>As </a:t>
            </a:r>
            <a:r>
              <a:rPr sz="800" spc="-5" dirty="0">
                <a:latin typeface="Calibri"/>
                <a:cs typeface="Calibri"/>
              </a:rPr>
              <a:t>with  all decimal work, the decimal points </a:t>
            </a:r>
            <a:r>
              <a:rPr sz="800" dirty="0">
                <a:latin typeface="Calibri"/>
                <a:cs typeface="Calibri"/>
              </a:rPr>
              <a:t>must </a:t>
            </a:r>
            <a:r>
              <a:rPr sz="800" spc="-5" dirty="0">
                <a:latin typeface="Calibri"/>
                <a:cs typeface="Calibri"/>
              </a:rPr>
              <a:t>be  lined up and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children need to </a:t>
            </a:r>
            <a:r>
              <a:rPr sz="800" dirty="0">
                <a:latin typeface="Calibri"/>
                <a:cs typeface="Calibri"/>
              </a:rPr>
              <a:t>have a </a:t>
            </a:r>
            <a:r>
              <a:rPr sz="800" spc="-5" dirty="0">
                <a:latin typeface="Calibri"/>
                <a:cs typeface="Calibri"/>
              </a:rPr>
              <a:t>clear  understanding </a:t>
            </a:r>
            <a:r>
              <a:rPr sz="800" dirty="0">
                <a:latin typeface="Calibri"/>
                <a:cs typeface="Calibri"/>
              </a:rPr>
              <a:t>why </a:t>
            </a:r>
            <a:r>
              <a:rPr sz="800" spc="-5" dirty="0">
                <a:latin typeface="Calibri"/>
                <a:cs typeface="Calibri"/>
              </a:rPr>
              <a:t>that</a:t>
            </a:r>
            <a:r>
              <a:rPr sz="800" spc="-5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is.</a:t>
            </a:r>
            <a:endParaRPr sz="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3078479" y="9051035"/>
            <a:ext cx="1626108" cy="4373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058795" y="8985757"/>
            <a:ext cx="1664970" cy="567055"/>
          </a:xfrm>
          <a:prstGeom prst="rect">
            <a:avLst/>
          </a:prstGeom>
          <a:ln w="38099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62560">
              <a:lnSpc>
                <a:spcPct val="100000"/>
              </a:lnSpc>
              <a:spcBef>
                <a:spcPts val="305"/>
              </a:spcBef>
            </a:pPr>
            <a:r>
              <a:rPr sz="2600" spc="100" dirty="0">
                <a:latin typeface="Calibri"/>
                <a:cs typeface="Calibri"/>
              </a:rPr>
              <a:t>Year </a:t>
            </a:r>
            <a:r>
              <a:rPr sz="2600" spc="-5" dirty="0">
                <a:latin typeface="Calibri"/>
                <a:cs typeface="Calibri"/>
              </a:rPr>
              <a:t>One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87623" y="539495"/>
            <a:ext cx="1626107" cy="441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3068320" y="474980"/>
            <a:ext cx="1664970" cy="57150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201930">
              <a:lnSpc>
                <a:spcPct val="100000"/>
              </a:lnSpc>
              <a:spcBef>
                <a:spcPts val="295"/>
              </a:spcBef>
            </a:pPr>
            <a:r>
              <a:rPr spc="80" dirty="0"/>
              <a:t>Division</a:t>
            </a:r>
          </a:p>
        </p:txBody>
      </p:sp>
      <p:sp>
        <p:nvSpPr>
          <p:cNvPr id="14" name="object 14"/>
          <p:cNvSpPr/>
          <p:nvPr/>
        </p:nvSpPr>
        <p:spPr>
          <a:xfrm>
            <a:off x="588263" y="7034783"/>
            <a:ext cx="6615683" cy="16962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59434" y="6960298"/>
            <a:ext cx="6673215" cy="184467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0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130"/>
              </a:spcBef>
            </a:pPr>
            <a:r>
              <a:rPr sz="1100" i="1" dirty="0">
                <a:latin typeface="Calibri"/>
                <a:cs typeface="Calibri"/>
              </a:rPr>
              <a:t>Share, </a:t>
            </a:r>
            <a:r>
              <a:rPr sz="1100" i="1" spc="-5" dirty="0">
                <a:latin typeface="Calibri"/>
                <a:cs typeface="Calibri"/>
              </a:rPr>
              <a:t>share equally, one each, </a:t>
            </a:r>
            <a:r>
              <a:rPr sz="1100" i="1" dirty="0">
                <a:latin typeface="Calibri"/>
                <a:cs typeface="Calibri"/>
              </a:rPr>
              <a:t>two </a:t>
            </a:r>
            <a:r>
              <a:rPr sz="1100" i="1" spc="-5" dirty="0">
                <a:latin typeface="Calibri"/>
                <a:cs typeface="Calibri"/>
              </a:rPr>
              <a:t>each…, group, groups </a:t>
            </a:r>
            <a:r>
              <a:rPr sz="1100" i="1" dirty="0">
                <a:latin typeface="Calibri"/>
                <a:cs typeface="Calibri"/>
              </a:rPr>
              <a:t>of, lots of,</a:t>
            </a:r>
            <a:r>
              <a:rPr sz="1100" i="1" spc="55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array</a:t>
            </a:r>
            <a:endParaRPr sz="1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640" marR="226060" indent="-228600">
              <a:lnSpc>
                <a:spcPct val="110000"/>
              </a:lnSpc>
              <a:spcBef>
                <a:spcPts val="6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one step problems involving multiplication </a:t>
            </a:r>
            <a:r>
              <a:rPr sz="1100" dirty="0">
                <a:latin typeface="Calibri"/>
                <a:cs typeface="Calibri"/>
              </a:rPr>
              <a:t>and division </a:t>
            </a:r>
            <a:r>
              <a:rPr sz="1100" spc="-5" dirty="0">
                <a:latin typeface="Calibri"/>
                <a:cs typeface="Calibri"/>
              </a:rPr>
              <a:t>using concrete objects </a:t>
            </a:r>
            <a:r>
              <a:rPr sz="1100" dirty="0">
                <a:latin typeface="Calibri"/>
                <a:cs typeface="Calibri"/>
              </a:rPr>
              <a:t>with </a:t>
            </a:r>
            <a:r>
              <a:rPr sz="1100" spc="-5" dirty="0">
                <a:latin typeface="Calibri"/>
                <a:cs typeface="Calibri"/>
              </a:rPr>
              <a:t>support </a:t>
            </a:r>
            <a:r>
              <a:rPr sz="1100" spc="-10" dirty="0">
                <a:latin typeface="Calibri"/>
                <a:cs typeface="Calibri"/>
              </a:rPr>
              <a:t>from  </a:t>
            </a:r>
            <a:r>
              <a:rPr sz="1100" dirty="0">
                <a:latin typeface="Calibri"/>
                <a:cs typeface="Calibri"/>
              </a:rPr>
              <a:t>adults.</a:t>
            </a:r>
            <a:endParaRPr sz="1100">
              <a:latin typeface="Calibri"/>
              <a:cs typeface="Calibri"/>
            </a:endParaRPr>
          </a:p>
          <a:p>
            <a:pPr marL="548640" marR="408305" indent="-228600">
              <a:lnSpc>
                <a:spcPct val="110000"/>
              </a:lnSpc>
              <a:spcBef>
                <a:spcPts val="45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Children use grouping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sharing </a:t>
            </a: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understand division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to begin to understand finding </a:t>
            </a:r>
            <a:r>
              <a:rPr sz="1100" dirty="0">
                <a:latin typeface="Calibri"/>
                <a:cs typeface="Calibri"/>
              </a:rPr>
              <a:t>simple  </a:t>
            </a:r>
            <a:r>
              <a:rPr sz="1100" spc="-5" dirty="0">
                <a:latin typeface="Calibri"/>
                <a:cs typeface="Calibri"/>
              </a:rPr>
              <a:t>fractions.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Children make connections between arrays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counting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2s, </a:t>
            </a:r>
            <a:r>
              <a:rPr sz="1100" dirty="0">
                <a:latin typeface="Calibri"/>
                <a:cs typeface="Calibri"/>
              </a:rPr>
              <a:t>5s and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10s.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Children use </a:t>
            </a:r>
            <a:r>
              <a:rPr sz="1100" dirty="0">
                <a:latin typeface="Calibri"/>
                <a:cs typeface="Calibri"/>
              </a:rPr>
              <a:t>halving and </a:t>
            </a:r>
            <a:r>
              <a:rPr sz="1100" spc="-5" dirty="0">
                <a:latin typeface="Calibri"/>
                <a:cs typeface="Calibri"/>
              </a:rPr>
              <a:t>understand </a:t>
            </a:r>
            <a:r>
              <a:rPr sz="1100" dirty="0">
                <a:latin typeface="Calibri"/>
                <a:cs typeface="Calibri"/>
              </a:rPr>
              <a:t>that this is the </a:t>
            </a:r>
            <a:r>
              <a:rPr sz="1100" spc="-5" dirty="0">
                <a:latin typeface="Calibri"/>
                <a:cs typeface="Calibri"/>
              </a:rPr>
              <a:t>same </a:t>
            </a:r>
            <a:r>
              <a:rPr sz="1100" dirty="0">
                <a:latin typeface="Calibri"/>
                <a:cs typeface="Calibri"/>
              </a:rPr>
              <a:t>as </a:t>
            </a:r>
            <a:r>
              <a:rPr sz="1100" spc="-5" dirty="0">
                <a:latin typeface="Calibri"/>
                <a:cs typeface="Calibri"/>
              </a:rPr>
              <a:t>sharing into </a:t>
            </a:r>
            <a:r>
              <a:rPr sz="1100" dirty="0">
                <a:latin typeface="Calibri"/>
                <a:cs typeface="Calibri"/>
              </a:rPr>
              <a:t>2 </a:t>
            </a:r>
            <a:r>
              <a:rPr sz="1100" spc="-5" dirty="0">
                <a:latin typeface="Calibri"/>
                <a:cs typeface="Calibri"/>
              </a:rPr>
              <a:t>equal</a:t>
            </a:r>
            <a:r>
              <a:rPr sz="1100" spc="6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groups.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07491" y="1275588"/>
            <a:ext cx="6688835" cy="12435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78155" y="1200658"/>
            <a:ext cx="6746875" cy="1391920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00"/>
              </a:spcBef>
            </a:pPr>
            <a:r>
              <a:rPr sz="1400" b="1" u="heavy" spc="-5" dirty="0">
                <a:latin typeface="Calibri"/>
                <a:cs typeface="Calibri"/>
              </a:rPr>
              <a:t>Focus: Grouping and sharing </a:t>
            </a:r>
            <a:r>
              <a:rPr sz="1400" b="1" u="heavy" dirty="0">
                <a:latin typeface="Calibri"/>
                <a:cs typeface="Calibri"/>
              </a:rPr>
              <a:t>small </a:t>
            </a:r>
            <a:r>
              <a:rPr sz="1400" b="1" u="heavy" spc="-5" dirty="0">
                <a:latin typeface="Calibri"/>
                <a:cs typeface="Calibri"/>
              </a:rPr>
              <a:t>quantities without</a:t>
            </a:r>
            <a:r>
              <a:rPr sz="1400" b="1" u="heavy" spc="75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remainders</a:t>
            </a:r>
            <a:endParaRPr sz="1400">
              <a:latin typeface="Calibri"/>
              <a:cs typeface="Calibri"/>
            </a:endParaRPr>
          </a:p>
          <a:p>
            <a:pPr marL="118110" marR="109855" indent="-635" algn="ctr">
              <a:lnSpc>
                <a:spcPts val="1850"/>
              </a:lnSpc>
              <a:spcBef>
                <a:spcPts val="75"/>
              </a:spcBef>
            </a:pPr>
            <a:r>
              <a:rPr sz="1400" dirty="0">
                <a:latin typeface="Calibri"/>
                <a:cs typeface="Calibri"/>
              </a:rPr>
              <a:t>As an </a:t>
            </a:r>
            <a:r>
              <a:rPr sz="1400" spc="-5" dirty="0">
                <a:latin typeface="Calibri"/>
                <a:cs typeface="Calibri"/>
              </a:rPr>
              <a:t>introduction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division, children </a:t>
            </a:r>
            <a:r>
              <a:rPr sz="1400" dirty="0">
                <a:latin typeface="Calibri"/>
                <a:cs typeface="Calibri"/>
              </a:rPr>
              <a:t>in year 1 will </a:t>
            </a:r>
            <a:r>
              <a:rPr sz="1400" spc="-5" dirty="0">
                <a:latin typeface="Calibri"/>
                <a:cs typeface="Calibri"/>
              </a:rPr>
              <a:t>solve problems </a:t>
            </a:r>
            <a:r>
              <a:rPr sz="1400" dirty="0">
                <a:latin typeface="Calibri"/>
                <a:cs typeface="Calibri"/>
              </a:rPr>
              <a:t>in </a:t>
            </a:r>
            <a:r>
              <a:rPr sz="1400" spc="-5" dirty="0">
                <a:latin typeface="Calibri"/>
                <a:cs typeface="Calibri"/>
              </a:rPr>
              <a:t>familiar and  </a:t>
            </a:r>
            <a:r>
              <a:rPr sz="1400" dirty="0">
                <a:latin typeface="Calibri"/>
                <a:cs typeface="Calibri"/>
              </a:rPr>
              <a:t>relevant </a:t>
            </a:r>
            <a:r>
              <a:rPr sz="1400" spc="-5" dirty="0">
                <a:latin typeface="Calibri"/>
                <a:cs typeface="Calibri"/>
              </a:rPr>
              <a:t>contexts </a:t>
            </a:r>
            <a:r>
              <a:rPr sz="1400" dirty="0">
                <a:latin typeface="Calibri"/>
                <a:cs typeface="Calibri"/>
              </a:rPr>
              <a:t>where </a:t>
            </a:r>
            <a:r>
              <a:rPr sz="1400" spc="-5" dirty="0">
                <a:latin typeface="Calibri"/>
                <a:cs typeface="Calibri"/>
              </a:rPr>
              <a:t>they have </a:t>
            </a:r>
            <a:r>
              <a:rPr sz="1400" dirty="0">
                <a:latin typeface="Calibri"/>
                <a:cs typeface="Calibri"/>
              </a:rPr>
              <a:t>to group </a:t>
            </a:r>
            <a:r>
              <a:rPr sz="1400" spc="-5" dirty="0">
                <a:latin typeface="Calibri"/>
                <a:cs typeface="Calibri"/>
              </a:rPr>
              <a:t>and share. </a:t>
            </a:r>
            <a:r>
              <a:rPr sz="1400" dirty="0">
                <a:latin typeface="Calibri"/>
                <a:cs typeface="Calibri"/>
              </a:rPr>
              <a:t>They </a:t>
            </a:r>
            <a:r>
              <a:rPr sz="1400" spc="-5" dirty="0">
                <a:latin typeface="Calibri"/>
                <a:cs typeface="Calibri"/>
              </a:rPr>
              <a:t>will use objects and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pictorial</a:t>
            </a:r>
            <a:endParaRPr sz="1400">
              <a:latin typeface="Calibri"/>
              <a:cs typeface="Calibri"/>
            </a:endParaRPr>
          </a:p>
          <a:p>
            <a:pPr marL="118110" marR="109855" algn="ctr">
              <a:lnSpc>
                <a:spcPts val="1839"/>
              </a:lnSpc>
              <a:spcBef>
                <a:spcPts val="5"/>
              </a:spcBef>
            </a:pPr>
            <a:r>
              <a:rPr sz="1400" spc="-5" dirty="0">
                <a:latin typeface="Calibri"/>
                <a:cs typeface="Calibri"/>
              </a:rPr>
              <a:t>representations to solve problems and </a:t>
            </a:r>
            <a:r>
              <a:rPr sz="1400" dirty="0">
                <a:latin typeface="Calibri"/>
                <a:cs typeface="Calibri"/>
              </a:rPr>
              <a:t>they will </a:t>
            </a:r>
            <a:r>
              <a:rPr sz="1400" spc="-5" dirty="0">
                <a:latin typeface="Calibri"/>
                <a:cs typeface="Calibri"/>
              </a:rPr>
              <a:t>begin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use counting </a:t>
            </a:r>
            <a:r>
              <a:rPr sz="1400" dirty="0">
                <a:latin typeface="Calibri"/>
                <a:cs typeface="Calibri"/>
              </a:rPr>
              <a:t>in 2s, 5s </a:t>
            </a:r>
            <a:r>
              <a:rPr sz="1400" spc="-5" dirty="0">
                <a:latin typeface="Calibri"/>
                <a:cs typeface="Calibri"/>
              </a:rPr>
              <a:t>and </a:t>
            </a:r>
            <a:r>
              <a:rPr sz="1400" dirty="0">
                <a:latin typeface="Calibri"/>
                <a:cs typeface="Calibri"/>
              </a:rPr>
              <a:t>10s to  </a:t>
            </a:r>
            <a:r>
              <a:rPr sz="1400" spc="-5" dirty="0">
                <a:latin typeface="Calibri"/>
                <a:cs typeface="Calibri"/>
              </a:rPr>
              <a:t>support their problems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solving.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730115" y="5270627"/>
            <a:ext cx="2445385" cy="1541145"/>
          </a:xfrm>
          <a:custGeom>
            <a:avLst/>
            <a:gdLst/>
            <a:ahLst/>
            <a:cxnLst/>
            <a:rect l="l" t="t" r="r" b="b"/>
            <a:pathLst>
              <a:path w="2445384" h="1541145">
                <a:moveTo>
                  <a:pt x="0" y="1541145"/>
                </a:moveTo>
                <a:lnTo>
                  <a:pt x="2445385" y="1541145"/>
                </a:lnTo>
                <a:lnTo>
                  <a:pt x="2445385" y="0"/>
                </a:lnTo>
                <a:lnTo>
                  <a:pt x="0" y="0"/>
                </a:lnTo>
                <a:lnTo>
                  <a:pt x="0" y="154114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744211" y="5330952"/>
            <a:ext cx="2417064" cy="142036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924425" y="5312536"/>
            <a:ext cx="205740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1484" marR="5080" indent="-439420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Bats </a:t>
            </a:r>
            <a:r>
              <a:rPr sz="800" dirty="0">
                <a:latin typeface="Calibri"/>
                <a:cs typeface="Calibri"/>
              </a:rPr>
              <a:t>fly </a:t>
            </a:r>
            <a:r>
              <a:rPr sz="800" spc="-5" dirty="0">
                <a:latin typeface="Calibri"/>
                <a:cs typeface="Calibri"/>
              </a:rPr>
              <a:t>in groups of </a:t>
            </a:r>
            <a:r>
              <a:rPr sz="800" dirty="0">
                <a:latin typeface="Calibri"/>
                <a:cs typeface="Calibri"/>
              </a:rPr>
              <a:t>2. How many </a:t>
            </a:r>
            <a:r>
              <a:rPr sz="800" spc="-5" dirty="0">
                <a:latin typeface="Calibri"/>
                <a:cs typeface="Calibri"/>
              </a:rPr>
              <a:t>groups of </a:t>
            </a:r>
            <a:r>
              <a:rPr sz="800" dirty="0">
                <a:latin typeface="Calibri"/>
                <a:cs typeface="Calibri"/>
              </a:rPr>
              <a:t>2 </a:t>
            </a:r>
            <a:r>
              <a:rPr sz="800" spc="-5" dirty="0">
                <a:latin typeface="Calibri"/>
                <a:cs typeface="Calibri"/>
              </a:rPr>
              <a:t>will  there be if there are </a:t>
            </a:r>
            <a:r>
              <a:rPr sz="800" dirty="0">
                <a:latin typeface="Calibri"/>
                <a:cs typeface="Calibri"/>
              </a:rPr>
              <a:t>8</a:t>
            </a:r>
            <a:r>
              <a:rPr sz="800" spc="-2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bats?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218176" y="5699759"/>
            <a:ext cx="1469135" cy="7437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4858892" y="6550406"/>
            <a:ext cx="2186305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latin typeface="Calibri"/>
                <a:cs typeface="Calibri"/>
              </a:rPr>
              <a:t>8 </a:t>
            </a:r>
            <a:r>
              <a:rPr sz="800" spc="-5" dirty="0">
                <a:latin typeface="Calibri"/>
                <a:cs typeface="Calibri"/>
              </a:rPr>
              <a:t>bats shared into groups of </a:t>
            </a:r>
            <a:r>
              <a:rPr sz="800" dirty="0">
                <a:latin typeface="Calibri"/>
                <a:cs typeface="Calibri"/>
              </a:rPr>
              <a:t>2 = 2 bats </a:t>
            </a:r>
            <a:r>
              <a:rPr sz="800" spc="-5" dirty="0">
                <a:latin typeface="Calibri"/>
                <a:cs typeface="Calibri"/>
              </a:rPr>
              <a:t>in each</a:t>
            </a:r>
            <a:r>
              <a:rPr sz="800" spc="1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group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60705" y="2769742"/>
            <a:ext cx="3124200" cy="2019300"/>
          </a:xfrm>
          <a:custGeom>
            <a:avLst/>
            <a:gdLst/>
            <a:ahLst/>
            <a:cxnLst/>
            <a:rect l="l" t="t" r="r" b="b"/>
            <a:pathLst>
              <a:path w="3124200" h="2019300">
                <a:moveTo>
                  <a:pt x="0" y="2019300"/>
                </a:moveTo>
                <a:lnTo>
                  <a:pt x="3124199" y="2019300"/>
                </a:lnTo>
                <a:lnTo>
                  <a:pt x="3124199" y="0"/>
                </a:lnTo>
                <a:lnTo>
                  <a:pt x="0" y="0"/>
                </a:lnTo>
                <a:lnTo>
                  <a:pt x="0" y="201930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74548" y="2830067"/>
            <a:ext cx="3096767" cy="18989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56919" y="2824606"/>
            <a:ext cx="2738120" cy="305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900" dirty="0">
                <a:latin typeface="Calibri"/>
                <a:cs typeface="Calibri"/>
              </a:rPr>
              <a:t>A </a:t>
            </a:r>
            <a:r>
              <a:rPr sz="900" spc="-5" dirty="0">
                <a:latin typeface="Calibri"/>
                <a:cs typeface="Calibri"/>
              </a:rPr>
              <a:t>farmer has </a:t>
            </a:r>
            <a:r>
              <a:rPr sz="900" dirty="0">
                <a:latin typeface="Calibri"/>
                <a:cs typeface="Calibri"/>
              </a:rPr>
              <a:t>15 roses and </a:t>
            </a:r>
            <a:r>
              <a:rPr sz="900" spc="-5" dirty="0">
                <a:latin typeface="Calibri"/>
                <a:cs typeface="Calibri"/>
              </a:rPr>
              <a:t>shares them between </a:t>
            </a:r>
            <a:r>
              <a:rPr sz="900" dirty="0">
                <a:latin typeface="Calibri"/>
                <a:cs typeface="Calibri"/>
              </a:rPr>
              <a:t>3</a:t>
            </a:r>
            <a:r>
              <a:rPr sz="900" spc="4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friends.</a:t>
            </a:r>
            <a:endParaRPr sz="9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900" dirty="0">
                <a:latin typeface="Calibri"/>
                <a:cs typeface="Calibri"/>
              </a:rPr>
              <a:t>How many </a:t>
            </a:r>
            <a:r>
              <a:rPr sz="900" spc="-5" dirty="0">
                <a:latin typeface="Calibri"/>
                <a:cs typeface="Calibri"/>
              </a:rPr>
              <a:t>roses do they each</a:t>
            </a:r>
            <a:r>
              <a:rPr sz="900" spc="-6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get?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228344" y="3232404"/>
            <a:ext cx="1786127" cy="113690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631122" y="4650803"/>
            <a:ext cx="2233930" cy="105981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142796" y="4482719"/>
            <a:ext cx="3599815" cy="759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Calibri"/>
                <a:cs typeface="Calibri"/>
              </a:rPr>
              <a:t>15 roses shared between </a:t>
            </a:r>
            <a:r>
              <a:rPr sz="900" dirty="0">
                <a:latin typeface="Calibri"/>
                <a:cs typeface="Calibri"/>
              </a:rPr>
              <a:t>3 = 5 roses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each</a:t>
            </a:r>
            <a:endParaRPr sz="900">
              <a:latin typeface="Calibri"/>
              <a:cs typeface="Calibri"/>
            </a:endParaRPr>
          </a:p>
          <a:p>
            <a:pPr marL="1624965" marR="5080" algn="ctr">
              <a:lnSpc>
                <a:spcPct val="109600"/>
              </a:lnSpc>
              <a:spcBef>
                <a:spcPts val="550"/>
              </a:spcBef>
            </a:pPr>
            <a:r>
              <a:rPr sz="800" spc="-5" dirty="0">
                <a:latin typeface="Calibri"/>
                <a:cs typeface="Calibri"/>
              </a:rPr>
              <a:t>Children need to learn grouping and sharing  alongside each other so they understand how  they are linked. Grouping will </a:t>
            </a:r>
            <a:r>
              <a:rPr sz="800" dirty="0">
                <a:latin typeface="Calibri"/>
                <a:cs typeface="Calibri"/>
              </a:rPr>
              <a:t>also help </a:t>
            </a:r>
            <a:r>
              <a:rPr sz="800" spc="-5" dirty="0">
                <a:latin typeface="Calibri"/>
                <a:cs typeface="Calibri"/>
              </a:rPr>
              <a:t>children  understand how multiplication </a:t>
            </a:r>
            <a:r>
              <a:rPr sz="800" dirty="0">
                <a:latin typeface="Calibri"/>
                <a:cs typeface="Calibri"/>
              </a:rPr>
              <a:t>can be </a:t>
            </a:r>
            <a:r>
              <a:rPr sz="800" spc="-5" dirty="0">
                <a:latin typeface="Calibri"/>
                <a:cs typeface="Calibri"/>
              </a:rPr>
              <a:t>used</a:t>
            </a:r>
            <a:r>
              <a:rPr sz="800" spc="-2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to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798191" y="5224145"/>
            <a:ext cx="1903095" cy="420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solve division problems. Contextual problems  will strengthen children’s understanding of  division.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581650" y="5704204"/>
            <a:ext cx="0" cy="654685"/>
          </a:xfrm>
          <a:custGeom>
            <a:avLst/>
            <a:gdLst/>
            <a:ahLst/>
            <a:cxnLst/>
            <a:rect l="l" t="t" r="r" b="b"/>
            <a:pathLst>
              <a:path h="654685">
                <a:moveTo>
                  <a:pt x="0" y="0"/>
                </a:moveTo>
                <a:lnTo>
                  <a:pt x="0" y="654685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38520" y="5706109"/>
            <a:ext cx="0" cy="654685"/>
          </a:xfrm>
          <a:custGeom>
            <a:avLst/>
            <a:gdLst/>
            <a:ahLst/>
            <a:cxnLst/>
            <a:rect l="l" t="t" r="r" b="b"/>
            <a:pathLst>
              <a:path h="654685">
                <a:moveTo>
                  <a:pt x="0" y="0"/>
                </a:moveTo>
                <a:lnTo>
                  <a:pt x="0" y="654685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266179" y="5706109"/>
            <a:ext cx="0" cy="654685"/>
          </a:xfrm>
          <a:custGeom>
            <a:avLst/>
            <a:gdLst/>
            <a:ahLst/>
            <a:cxnLst/>
            <a:rect l="l" t="t" r="r" b="b"/>
            <a:pathLst>
              <a:path h="654685">
                <a:moveTo>
                  <a:pt x="0" y="0"/>
                </a:moveTo>
                <a:lnTo>
                  <a:pt x="0" y="654685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3061716" y="516636"/>
            <a:ext cx="1627632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47364" y="8980043"/>
            <a:ext cx="1664970" cy="567055"/>
          </a:xfrm>
          <a:custGeom>
            <a:avLst/>
            <a:gdLst/>
            <a:ahLst/>
            <a:cxnLst/>
            <a:rect l="l" t="t" r="r" b="b"/>
            <a:pathLst>
              <a:path w="1664970" h="567054">
                <a:moveTo>
                  <a:pt x="0" y="567054"/>
                </a:moveTo>
                <a:lnTo>
                  <a:pt x="1664969" y="567054"/>
                </a:lnTo>
                <a:lnTo>
                  <a:pt x="1664969" y="0"/>
                </a:lnTo>
                <a:lnTo>
                  <a:pt x="0" y="0"/>
                </a:lnTo>
                <a:lnTo>
                  <a:pt x="0" y="567054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66288" y="9044940"/>
            <a:ext cx="1627632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00526" y="9037828"/>
            <a:ext cx="1359535" cy="42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00" spc="100" dirty="0">
                <a:latin typeface="Calibri"/>
                <a:cs typeface="Calibri"/>
              </a:rPr>
              <a:t>Year </a:t>
            </a:r>
            <a:r>
              <a:rPr sz="2600" spc="35" dirty="0">
                <a:latin typeface="Calibri"/>
                <a:cs typeface="Calibri"/>
              </a:rPr>
              <a:t>Two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33400" y="6842759"/>
            <a:ext cx="6713220" cy="19141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05459" y="6769277"/>
            <a:ext cx="6769100" cy="206184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99695" marR="92710" algn="ctr">
              <a:lnSpc>
                <a:spcPct val="110000"/>
              </a:lnSpc>
            </a:pPr>
            <a:r>
              <a:rPr sz="1100" dirty="0">
                <a:latin typeface="Calibri"/>
                <a:cs typeface="Calibri"/>
              </a:rPr>
              <a:t>Share, share equally, one </a:t>
            </a:r>
            <a:r>
              <a:rPr sz="1100" spc="-5" dirty="0">
                <a:latin typeface="Calibri"/>
                <a:cs typeface="Calibri"/>
              </a:rPr>
              <a:t>each, two </a:t>
            </a:r>
            <a:r>
              <a:rPr sz="1100" dirty="0">
                <a:latin typeface="Calibri"/>
                <a:cs typeface="Calibri"/>
              </a:rPr>
              <a:t>each…, group, </a:t>
            </a:r>
            <a:r>
              <a:rPr sz="1100" spc="-5" dirty="0">
                <a:latin typeface="Calibri"/>
                <a:cs typeface="Calibri"/>
              </a:rPr>
              <a:t>groups </a:t>
            </a:r>
            <a:r>
              <a:rPr sz="1100" dirty="0">
                <a:latin typeface="Calibri"/>
                <a:cs typeface="Calibri"/>
              </a:rPr>
              <a:t>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array, </a:t>
            </a:r>
            <a:r>
              <a:rPr sz="1100" spc="-5" dirty="0">
                <a:latin typeface="Calibri"/>
                <a:cs typeface="Calibri"/>
              </a:rPr>
              <a:t>divide, </a:t>
            </a:r>
            <a:r>
              <a:rPr sz="1100" i="1" spc="-5" dirty="0">
                <a:latin typeface="Calibri"/>
                <a:cs typeface="Calibri"/>
              </a:rPr>
              <a:t>divided by, divided into, division,  grouping, </a:t>
            </a:r>
            <a:r>
              <a:rPr sz="1100" i="1" dirty="0">
                <a:latin typeface="Calibri"/>
                <a:cs typeface="Calibri"/>
              </a:rPr>
              <a:t>number </a:t>
            </a:r>
            <a:r>
              <a:rPr sz="1100" i="1" spc="-5" dirty="0">
                <a:latin typeface="Calibri"/>
                <a:cs typeface="Calibri"/>
              </a:rPr>
              <a:t>line, </a:t>
            </a:r>
            <a:r>
              <a:rPr sz="1100" i="1" dirty="0">
                <a:latin typeface="Calibri"/>
                <a:cs typeface="Calibri"/>
              </a:rPr>
              <a:t>left, left</a:t>
            </a:r>
            <a:r>
              <a:rPr sz="1100" i="1" spc="-55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over</a:t>
            </a:r>
            <a:endParaRPr sz="11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Count </a:t>
            </a:r>
            <a:r>
              <a:rPr sz="110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steps </a:t>
            </a:r>
            <a:r>
              <a:rPr sz="1100" dirty="0">
                <a:latin typeface="Calibri"/>
                <a:cs typeface="Calibri"/>
              </a:rPr>
              <a:t>of 2,3 and 5 </a:t>
            </a:r>
            <a:r>
              <a:rPr sz="1100" spc="-5" dirty="0">
                <a:latin typeface="Calibri"/>
                <a:cs typeface="Calibri"/>
              </a:rPr>
              <a:t>from</a:t>
            </a:r>
            <a:r>
              <a:rPr sz="1100" spc="-7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0.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Recall and </a:t>
            </a:r>
            <a:r>
              <a:rPr sz="1100" spc="-5" dirty="0">
                <a:latin typeface="Calibri"/>
                <a:cs typeface="Calibri"/>
              </a:rPr>
              <a:t>use </a:t>
            </a:r>
            <a:r>
              <a:rPr sz="1100" dirty="0">
                <a:latin typeface="Calibri"/>
                <a:cs typeface="Calibri"/>
              </a:rPr>
              <a:t>x and ÷ </a:t>
            </a:r>
            <a:r>
              <a:rPr sz="1100" spc="-5" dirty="0">
                <a:latin typeface="Calibri"/>
                <a:cs typeface="Calibri"/>
              </a:rPr>
              <a:t>facts </a:t>
            </a:r>
            <a:r>
              <a:rPr sz="1100" dirty="0">
                <a:latin typeface="Calibri"/>
                <a:cs typeface="Calibri"/>
              </a:rPr>
              <a:t>for the 2,5 and </a:t>
            </a:r>
            <a:r>
              <a:rPr sz="1100" spc="-5" dirty="0">
                <a:latin typeface="Calibri"/>
                <a:cs typeface="Calibri"/>
              </a:rPr>
              <a:t>10 times</a:t>
            </a:r>
            <a:r>
              <a:rPr sz="1100" spc="-8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tables.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division problems and </a:t>
            </a:r>
            <a:r>
              <a:rPr sz="1100" dirty="0">
                <a:latin typeface="Calibri"/>
                <a:cs typeface="Calibri"/>
              </a:rPr>
              <a:t>write </a:t>
            </a:r>
            <a:r>
              <a:rPr sz="1100" spc="-5" dirty="0">
                <a:latin typeface="Calibri"/>
                <a:cs typeface="Calibri"/>
              </a:rPr>
              <a:t>division number sentences </a:t>
            </a:r>
            <a:r>
              <a:rPr sz="1100" dirty="0">
                <a:latin typeface="Calibri"/>
                <a:cs typeface="Calibri"/>
              </a:rPr>
              <a:t>for</a:t>
            </a:r>
            <a:r>
              <a:rPr sz="1100" spc="5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problems.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Understand that </a:t>
            </a:r>
            <a:r>
              <a:rPr sz="1100" spc="-5" dirty="0">
                <a:latin typeface="Calibri"/>
                <a:cs typeface="Calibri"/>
              </a:rPr>
              <a:t>division </a:t>
            </a:r>
            <a:r>
              <a:rPr sz="1100" dirty="0">
                <a:latin typeface="Calibri"/>
                <a:cs typeface="Calibri"/>
              </a:rPr>
              <a:t>is not </a:t>
            </a:r>
            <a:r>
              <a:rPr sz="1100" spc="-5" dirty="0">
                <a:latin typeface="Calibri"/>
                <a:cs typeface="Calibri"/>
              </a:rPr>
              <a:t>commutative unlike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multiplication.</a:t>
            </a:r>
            <a:endParaRPr sz="1100">
              <a:latin typeface="Calibri"/>
              <a:cs typeface="Calibri"/>
            </a:endParaRPr>
          </a:p>
          <a:p>
            <a:pPr marL="548005" marR="588010" indent="-228600">
              <a:lnSpc>
                <a:spcPct val="111800"/>
              </a:lnSpc>
              <a:spcBef>
                <a:spcPts val="35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increasingly challenging division problems using </a:t>
            </a:r>
            <a:r>
              <a:rPr sz="1100" dirty="0">
                <a:latin typeface="Calibri"/>
                <a:cs typeface="Calibri"/>
              </a:rPr>
              <a:t>concrete </a:t>
            </a:r>
            <a:r>
              <a:rPr sz="1100" spc="-5" dirty="0">
                <a:latin typeface="Calibri"/>
                <a:cs typeface="Calibri"/>
              </a:rPr>
              <a:t>objects, arrays, and </a:t>
            </a:r>
            <a:r>
              <a:rPr sz="1100" dirty="0">
                <a:latin typeface="Calibri"/>
                <a:cs typeface="Calibri"/>
              </a:rPr>
              <a:t>simple written  </a:t>
            </a:r>
            <a:r>
              <a:rPr sz="1100" spc="-5" dirty="0">
                <a:latin typeface="Calibri"/>
                <a:cs typeface="Calibri"/>
              </a:rPr>
              <a:t>methods such </a:t>
            </a:r>
            <a:r>
              <a:rPr sz="1100" dirty="0">
                <a:latin typeface="Calibri"/>
                <a:cs typeface="Calibri"/>
              </a:rPr>
              <a:t>as </a:t>
            </a:r>
            <a:r>
              <a:rPr sz="1100" spc="-5" dirty="0">
                <a:latin typeface="Calibri"/>
                <a:cs typeface="Calibri"/>
              </a:rPr>
              <a:t>grouping </a:t>
            </a:r>
            <a:r>
              <a:rPr sz="1100" dirty="0">
                <a:latin typeface="Calibri"/>
                <a:cs typeface="Calibri"/>
              </a:rPr>
              <a:t>on a </a:t>
            </a:r>
            <a:r>
              <a:rPr sz="1100" spc="-5" dirty="0">
                <a:latin typeface="Calibri"/>
                <a:cs typeface="Calibri"/>
              </a:rPr>
              <a:t>numberline.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33400" y="1287780"/>
            <a:ext cx="6690359" cy="9296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05459" y="1213992"/>
            <a:ext cx="6746875" cy="1077595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15875" rIns="0" bIns="0" rtlCol="0">
            <a:spAutoFit/>
          </a:bodyPr>
          <a:lstStyle/>
          <a:p>
            <a:pPr marL="110489" marR="107314" indent="4445" algn="ctr">
              <a:lnSpc>
                <a:spcPct val="109800"/>
              </a:lnSpc>
              <a:spcBef>
                <a:spcPts val="125"/>
              </a:spcBef>
            </a:pPr>
            <a:r>
              <a:rPr sz="1400" b="1" u="heavy" spc="-5" dirty="0">
                <a:latin typeface="Calibri"/>
                <a:cs typeface="Calibri"/>
              </a:rPr>
              <a:t>Focus: Grouping and sharing larger quantities using written methods and symbols  </a:t>
            </a: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continue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use the methods of sharing and grouping </a:t>
            </a:r>
            <a:r>
              <a:rPr sz="1400" dirty="0">
                <a:latin typeface="Calibri"/>
                <a:cs typeface="Calibri"/>
              </a:rPr>
              <a:t>in division with </a:t>
            </a:r>
            <a:r>
              <a:rPr sz="1400" spc="-5" dirty="0">
                <a:latin typeface="Calibri"/>
                <a:cs typeface="Calibri"/>
              </a:rPr>
              <a:t>objects 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support their understanding of </a:t>
            </a:r>
            <a:r>
              <a:rPr sz="1400" dirty="0">
                <a:latin typeface="Calibri"/>
                <a:cs typeface="Calibri"/>
              </a:rPr>
              <a:t>arrays </a:t>
            </a:r>
            <a:r>
              <a:rPr sz="1400" spc="-5" dirty="0">
                <a:latin typeface="Calibri"/>
                <a:cs typeface="Calibri"/>
              </a:rPr>
              <a:t>for sharing and </a:t>
            </a:r>
            <a:r>
              <a:rPr sz="1400" dirty="0">
                <a:latin typeface="Calibri"/>
                <a:cs typeface="Calibri"/>
              </a:rPr>
              <a:t>grouping </a:t>
            </a:r>
            <a:r>
              <a:rPr sz="1400" spc="-5" dirty="0">
                <a:latin typeface="Calibri"/>
                <a:cs typeface="Calibri"/>
              </a:rPr>
              <a:t>and </a:t>
            </a:r>
            <a:r>
              <a:rPr sz="1400" dirty="0">
                <a:latin typeface="Calibri"/>
                <a:cs typeface="Calibri"/>
              </a:rPr>
              <a:t>the division  </a:t>
            </a:r>
            <a:r>
              <a:rPr sz="1400" spc="-5" dirty="0">
                <a:latin typeface="Calibri"/>
                <a:cs typeface="Calibri"/>
              </a:rPr>
              <a:t>numberline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grouping.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05459" y="2524760"/>
            <a:ext cx="3780154" cy="2674620"/>
          </a:xfrm>
          <a:custGeom>
            <a:avLst/>
            <a:gdLst/>
            <a:ahLst/>
            <a:cxnLst/>
            <a:rect l="l" t="t" r="r" b="b"/>
            <a:pathLst>
              <a:path w="3780154" h="2674620">
                <a:moveTo>
                  <a:pt x="0" y="2674620"/>
                </a:moveTo>
                <a:lnTo>
                  <a:pt x="3780154" y="2674620"/>
                </a:lnTo>
                <a:lnTo>
                  <a:pt x="3780154" y="0"/>
                </a:lnTo>
                <a:lnTo>
                  <a:pt x="0" y="0"/>
                </a:lnTo>
                <a:lnTo>
                  <a:pt x="0" y="2674620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19683" y="2584704"/>
            <a:ext cx="3752088" cy="25557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72896" y="3139439"/>
            <a:ext cx="940308" cy="160172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147316" y="3805428"/>
            <a:ext cx="1603247" cy="9387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1" name="object 21"/>
          <p:cNvGraphicFramePr>
            <a:graphicFrameLocks noGrp="1"/>
          </p:cNvGraphicFramePr>
          <p:nvPr/>
        </p:nvGraphicFramePr>
        <p:xfrm>
          <a:off x="1057910" y="3132201"/>
          <a:ext cx="927735" cy="1610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0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6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10360">
                <a:tc>
                  <a:txBody>
                    <a:bodyPr/>
                    <a:lstStyle/>
                    <a:p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699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699">
                      <a:solidFill>
                        <a:srgbClr val="000000"/>
                      </a:solidFill>
                      <a:prstDash val="solid"/>
                    </a:lnT>
                    <a:lnB w="12699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" name="object 22"/>
          <p:cNvSpPr/>
          <p:nvPr/>
        </p:nvSpPr>
        <p:spPr>
          <a:xfrm>
            <a:off x="2483485" y="3875532"/>
            <a:ext cx="0" cy="763905"/>
          </a:xfrm>
          <a:custGeom>
            <a:avLst/>
            <a:gdLst/>
            <a:ahLst/>
            <a:cxnLst/>
            <a:rect l="l" t="t" r="r" b="b"/>
            <a:pathLst>
              <a:path h="763904">
                <a:moveTo>
                  <a:pt x="0" y="0"/>
                </a:moveTo>
                <a:lnTo>
                  <a:pt x="0" y="763904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813050" y="3891407"/>
            <a:ext cx="0" cy="763905"/>
          </a:xfrm>
          <a:custGeom>
            <a:avLst/>
            <a:gdLst/>
            <a:ahLst/>
            <a:cxnLst/>
            <a:rect l="l" t="t" r="r" b="b"/>
            <a:pathLst>
              <a:path h="763904">
                <a:moveTo>
                  <a:pt x="0" y="0"/>
                </a:moveTo>
                <a:lnTo>
                  <a:pt x="0" y="763904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26739" y="3891407"/>
            <a:ext cx="0" cy="763905"/>
          </a:xfrm>
          <a:custGeom>
            <a:avLst/>
            <a:gdLst/>
            <a:ahLst/>
            <a:cxnLst/>
            <a:rect l="l" t="t" r="r" b="b"/>
            <a:pathLst>
              <a:path h="763904">
                <a:moveTo>
                  <a:pt x="0" y="0"/>
                </a:moveTo>
                <a:lnTo>
                  <a:pt x="0" y="763904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441065" y="3891407"/>
            <a:ext cx="0" cy="763905"/>
          </a:xfrm>
          <a:custGeom>
            <a:avLst/>
            <a:gdLst/>
            <a:ahLst/>
            <a:cxnLst/>
            <a:rect l="l" t="t" r="r" b="b"/>
            <a:pathLst>
              <a:path h="763904">
                <a:moveTo>
                  <a:pt x="0" y="0"/>
                </a:moveTo>
                <a:lnTo>
                  <a:pt x="0" y="763904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744402" y="3243008"/>
            <a:ext cx="2233930" cy="82803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48716" y="2565694"/>
            <a:ext cx="6210935" cy="1402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2721610" indent="-635" algn="ctr">
              <a:lnSpc>
                <a:spcPct val="109600"/>
              </a:lnSpc>
            </a:pPr>
            <a:r>
              <a:rPr sz="900" dirty="0">
                <a:latin typeface="Calibri"/>
                <a:cs typeface="Calibri"/>
              </a:rPr>
              <a:t>To solve </a:t>
            </a:r>
            <a:r>
              <a:rPr sz="900" spc="-5" dirty="0">
                <a:latin typeface="Calibri"/>
                <a:cs typeface="Calibri"/>
              </a:rPr>
              <a:t>problems such </a:t>
            </a:r>
            <a:r>
              <a:rPr sz="900" spc="5" dirty="0">
                <a:latin typeface="Calibri"/>
                <a:cs typeface="Calibri"/>
              </a:rPr>
              <a:t>as </a:t>
            </a:r>
            <a:r>
              <a:rPr sz="900" dirty="0">
                <a:latin typeface="Calibri"/>
                <a:cs typeface="Calibri"/>
              </a:rPr>
              <a:t>15 ÷ 3 </a:t>
            </a:r>
            <a:r>
              <a:rPr sz="900" spc="-5" dirty="0">
                <a:latin typeface="Calibri"/>
                <a:cs typeface="Calibri"/>
              </a:rPr>
              <a:t>=, children will share </a:t>
            </a:r>
            <a:r>
              <a:rPr sz="900" dirty="0">
                <a:latin typeface="Calibri"/>
                <a:cs typeface="Calibri"/>
              </a:rPr>
              <a:t>15 </a:t>
            </a:r>
            <a:r>
              <a:rPr sz="900" spc="-5" dirty="0">
                <a:latin typeface="Calibri"/>
                <a:cs typeface="Calibri"/>
              </a:rPr>
              <a:t>objects into </a:t>
            </a:r>
            <a:r>
              <a:rPr sz="900" dirty="0">
                <a:latin typeface="Calibri"/>
                <a:cs typeface="Calibri"/>
              </a:rPr>
              <a:t>3  </a:t>
            </a:r>
            <a:r>
              <a:rPr sz="900" spc="-5" dirty="0">
                <a:latin typeface="Calibri"/>
                <a:cs typeface="Calibri"/>
              </a:rPr>
              <a:t>groups </a:t>
            </a:r>
            <a:r>
              <a:rPr sz="900" dirty="0">
                <a:latin typeface="Calibri"/>
                <a:cs typeface="Calibri"/>
              </a:rPr>
              <a:t>like in </a:t>
            </a:r>
            <a:r>
              <a:rPr sz="900" spc="-5" dirty="0">
                <a:latin typeface="Calibri"/>
                <a:cs typeface="Calibri"/>
              </a:rPr>
              <a:t>the first array </a:t>
            </a:r>
            <a:r>
              <a:rPr sz="900" dirty="0">
                <a:latin typeface="Calibri"/>
                <a:cs typeface="Calibri"/>
              </a:rPr>
              <a:t>or make </a:t>
            </a:r>
            <a:r>
              <a:rPr sz="900" spc="-5" dirty="0">
                <a:latin typeface="Calibri"/>
                <a:cs typeface="Calibri"/>
              </a:rPr>
              <a:t>groups </a:t>
            </a:r>
            <a:r>
              <a:rPr sz="900" dirty="0">
                <a:latin typeface="Calibri"/>
                <a:cs typeface="Calibri"/>
              </a:rPr>
              <a:t>of 3 </a:t>
            </a:r>
            <a:r>
              <a:rPr sz="900" spc="-5" dirty="0">
                <a:latin typeface="Calibri"/>
                <a:cs typeface="Calibri"/>
              </a:rPr>
              <a:t>until </a:t>
            </a:r>
            <a:r>
              <a:rPr sz="900" dirty="0">
                <a:latin typeface="Calibri"/>
                <a:cs typeface="Calibri"/>
              </a:rPr>
              <a:t>they get to 15, </a:t>
            </a:r>
            <a:r>
              <a:rPr sz="900" spc="-5" dirty="0">
                <a:latin typeface="Calibri"/>
                <a:cs typeface="Calibri"/>
              </a:rPr>
              <a:t>like </a:t>
            </a:r>
            <a:r>
              <a:rPr sz="900" dirty="0">
                <a:latin typeface="Calibri"/>
                <a:cs typeface="Calibri"/>
              </a:rPr>
              <a:t>in  </a:t>
            </a:r>
            <a:r>
              <a:rPr sz="900" spc="-5" dirty="0">
                <a:latin typeface="Calibri"/>
                <a:cs typeface="Calibri"/>
              </a:rPr>
              <a:t>the second</a:t>
            </a:r>
            <a:r>
              <a:rPr sz="900" spc="-5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image.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00">
              <a:latin typeface="Times New Roman"/>
              <a:cs typeface="Times New Roman"/>
            </a:endParaRPr>
          </a:p>
          <a:p>
            <a:pPr marL="4228465" marR="5080" indent="-635" algn="ctr">
              <a:lnSpc>
                <a:spcPct val="109700"/>
              </a:lnSpc>
            </a:pP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difference between </a:t>
            </a:r>
            <a:r>
              <a:rPr sz="800" dirty="0">
                <a:latin typeface="Calibri"/>
                <a:cs typeface="Calibri"/>
              </a:rPr>
              <a:t>grouping </a:t>
            </a:r>
            <a:r>
              <a:rPr sz="800" spc="-5" dirty="0">
                <a:latin typeface="Calibri"/>
                <a:cs typeface="Calibri"/>
              </a:rPr>
              <a:t>and sharing  should be discussed regularly and visual models 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diagrams are very important. Children  should solve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variety of contextual problems  that will require them to </a:t>
            </a:r>
            <a:r>
              <a:rPr sz="800" dirty="0">
                <a:latin typeface="Calibri"/>
                <a:cs typeface="Calibri"/>
              </a:rPr>
              <a:t>group </a:t>
            </a:r>
            <a:r>
              <a:rPr sz="800" spc="-5" dirty="0">
                <a:latin typeface="Calibri"/>
                <a:cs typeface="Calibri"/>
              </a:rPr>
              <a:t>or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share.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284345" y="5294757"/>
            <a:ext cx="2961004" cy="130428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270121" y="5280533"/>
            <a:ext cx="2989580" cy="1332865"/>
          </a:xfrm>
          <a:custGeom>
            <a:avLst/>
            <a:gdLst/>
            <a:ahLst/>
            <a:cxnLst/>
            <a:rect l="l" t="t" r="r" b="b"/>
            <a:pathLst>
              <a:path w="2989579" h="1332865">
                <a:moveTo>
                  <a:pt x="0" y="1332864"/>
                </a:moveTo>
                <a:lnTo>
                  <a:pt x="2989579" y="1332864"/>
                </a:lnTo>
                <a:lnTo>
                  <a:pt x="2989579" y="0"/>
                </a:lnTo>
                <a:lnTo>
                  <a:pt x="0" y="0"/>
                </a:lnTo>
                <a:lnTo>
                  <a:pt x="0" y="1332864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510347" y="5303964"/>
            <a:ext cx="2861310" cy="104648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45668" y="4839589"/>
            <a:ext cx="3634104" cy="1457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310" marR="139700" indent="-55244">
              <a:lnSpc>
                <a:spcPct val="110000"/>
              </a:lnSpc>
            </a:pPr>
            <a:r>
              <a:rPr sz="900" spc="-5" dirty="0">
                <a:latin typeface="Calibri"/>
                <a:cs typeface="Calibri"/>
              </a:rPr>
              <a:t>Completing both </a:t>
            </a:r>
            <a:r>
              <a:rPr sz="900" dirty="0">
                <a:latin typeface="Calibri"/>
                <a:cs typeface="Calibri"/>
              </a:rPr>
              <a:t>of </a:t>
            </a:r>
            <a:r>
              <a:rPr sz="900" spc="-5" dirty="0">
                <a:latin typeface="Calibri"/>
                <a:cs typeface="Calibri"/>
              </a:rPr>
              <a:t>these processes will help children see </a:t>
            </a:r>
            <a:r>
              <a:rPr sz="900" dirty="0">
                <a:latin typeface="Calibri"/>
                <a:cs typeface="Calibri"/>
              </a:rPr>
              <a:t>the link </a:t>
            </a:r>
            <a:r>
              <a:rPr sz="900" spc="-5" dirty="0">
                <a:latin typeface="Calibri"/>
                <a:cs typeface="Calibri"/>
              </a:rPr>
              <a:t>between  sharing </a:t>
            </a:r>
            <a:r>
              <a:rPr sz="900" dirty="0">
                <a:latin typeface="Calibri"/>
                <a:cs typeface="Calibri"/>
              </a:rPr>
              <a:t>and </a:t>
            </a:r>
            <a:r>
              <a:rPr sz="900" spc="-5" dirty="0">
                <a:latin typeface="Calibri"/>
                <a:cs typeface="Calibri"/>
              </a:rPr>
              <a:t>grouping but </a:t>
            </a:r>
            <a:r>
              <a:rPr sz="900" spc="-10" dirty="0">
                <a:latin typeface="Calibri"/>
                <a:cs typeface="Calibri"/>
              </a:rPr>
              <a:t>also </a:t>
            </a:r>
            <a:r>
              <a:rPr sz="900" dirty="0">
                <a:latin typeface="Calibri"/>
                <a:cs typeface="Calibri"/>
              </a:rPr>
              <a:t>the </a:t>
            </a:r>
            <a:r>
              <a:rPr sz="900" spc="-5" dirty="0">
                <a:latin typeface="Calibri"/>
                <a:cs typeface="Calibri"/>
              </a:rPr>
              <a:t>link between </a:t>
            </a:r>
            <a:r>
              <a:rPr sz="900" dirty="0">
                <a:latin typeface="Calibri"/>
                <a:cs typeface="Calibri"/>
              </a:rPr>
              <a:t>15 ÷ 3 = 5 and 15 ÷ 5 =</a:t>
            </a:r>
            <a:r>
              <a:rPr sz="900" spc="3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3.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969644" marR="5080" indent="-635" algn="ctr">
              <a:lnSpc>
                <a:spcPct val="109800"/>
              </a:lnSpc>
              <a:spcBef>
                <a:spcPts val="540"/>
              </a:spcBef>
            </a:pPr>
            <a:r>
              <a:rPr sz="800" spc="-5" dirty="0">
                <a:latin typeface="Calibri"/>
                <a:cs typeface="Calibri"/>
              </a:rPr>
              <a:t>Children will start to group on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numberline- which </a:t>
            </a:r>
            <a:r>
              <a:rPr sz="800" dirty="0">
                <a:latin typeface="Calibri"/>
                <a:cs typeface="Calibri"/>
              </a:rPr>
              <a:t>will </a:t>
            </a:r>
            <a:r>
              <a:rPr sz="800" spc="-5" dirty="0">
                <a:latin typeface="Calibri"/>
                <a:cs typeface="Calibri"/>
              </a:rPr>
              <a:t>help  cement their understanding of division </a:t>
            </a:r>
            <a:r>
              <a:rPr sz="800" dirty="0">
                <a:latin typeface="Calibri"/>
                <a:cs typeface="Calibri"/>
              </a:rPr>
              <a:t>as </a:t>
            </a:r>
            <a:r>
              <a:rPr sz="800" spc="-5" dirty="0">
                <a:latin typeface="Calibri"/>
                <a:cs typeface="Calibri"/>
              </a:rPr>
              <a:t>grouping. When  grouping on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numberline, children will start with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zero </a:t>
            </a:r>
            <a:r>
              <a:rPr sz="800" dirty="0">
                <a:latin typeface="Calibri"/>
                <a:cs typeface="Calibri"/>
              </a:rPr>
              <a:t>at </a:t>
            </a:r>
            <a:r>
              <a:rPr sz="800" spc="-5" dirty="0">
                <a:latin typeface="Calibri"/>
                <a:cs typeface="Calibri"/>
              </a:rPr>
              <a:t>the  beginning and will write the dividend </a:t>
            </a:r>
            <a:r>
              <a:rPr sz="800" dirty="0">
                <a:latin typeface="Calibri"/>
                <a:cs typeface="Calibri"/>
              </a:rPr>
              <a:t>at </a:t>
            </a:r>
            <a:r>
              <a:rPr sz="800" spc="-5" dirty="0">
                <a:latin typeface="Calibri"/>
                <a:cs typeface="Calibri"/>
              </a:rPr>
              <a:t>the end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the line, they  will then jump in steps of the divisor.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example to the right  shows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numberline for the calculation </a:t>
            </a:r>
            <a:r>
              <a:rPr sz="800" dirty="0">
                <a:latin typeface="Calibri"/>
                <a:cs typeface="Calibri"/>
              </a:rPr>
              <a:t>12 ÷ 3 = 4 as </a:t>
            </a:r>
            <a:r>
              <a:rPr sz="800" spc="-5" dirty="0">
                <a:latin typeface="Calibri"/>
                <a:cs typeface="Calibri"/>
              </a:rPr>
              <a:t>there were  </a:t>
            </a:r>
            <a:r>
              <a:rPr sz="800" dirty="0">
                <a:latin typeface="Calibri"/>
                <a:cs typeface="Calibri"/>
              </a:rPr>
              <a:t>4 jumps </a:t>
            </a:r>
            <a:r>
              <a:rPr sz="800" spc="-5" dirty="0">
                <a:latin typeface="Calibri"/>
                <a:cs typeface="Calibri"/>
              </a:rPr>
              <a:t>of </a:t>
            </a:r>
            <a:r>
              <a:rPr sz="800" dirty="0">
                <a:latin typeface="Calibri"/>
                <a:cs typeface="Calibri"/>
              </a:rPr>
              <a:t>3 </a:t>
            </a:r>
            <a:r>
              <a:rPr sz="800" spc="-5" dirty="0">
                <a:latin typeface="Calibri"/>
                <a:cs typeface="Calibri"/>
              </a:rPr>
              <a:t>to </a:t>
            </a:r>
            <a:r>
              <a:rPr sz="800" dirty="0">
                <a:latin typeface="Calibri"/>
                <a:cs typeface="Calibri"/>
              </a:rPr>
              <a:t>get </a:t>
            </a:r>
            <a:r>
              <a:rPr sz="800" spc="-5" dirty="0">
                <a:latin typeface="Calibri"/>
                <a:cs typeface="Calibri"/>
              </a:rPr>
              <a:t>to</a:t>
            </a:r>
            <a:r>
              <a:rPr sz="800" spc="-10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12.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187952" y="4437888"/>
            <a:ext cx="720851" cy="85801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25"/>
          <p:cNvSpPr/>
          <p:nvPr/>
        </p:nvSpPr>
        <p:spPr>
          <a:xfrm>
            <a:off x="3075432" y="566927"/>
            <a:ext cx="1627632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72313" y="4809725"/>
            <a:ext cx="1627773" cy="438950"/>
          </a:xfrm>
          <a:prstGeom prst="rect">
            <a:avLst/>
          </a:prstGeom>
        </p:spPr>
      </p:pic>
      <p:sp>
        <p:nvSpPr>
          <p:cNvPr id="43" name="object 25"/>
          <p:cNvSpPr/>
          <p:nvPr/>
        </p:nvSpPr>
        <p:spPr>
          <a:xfrm>
            <a:off x="2744025" y="208064"/>
            <a:ext cx="1627632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7"/>
          <p:cNvSpPr txBox="1">
            <a:spLocks/>
          </p:cNvSpPr>
          <p:nvPr/>
        </p:nvSpPr>
        <p:spPr>
          <a:xfrm>
            <a:off x="3056254" y="438784"/>
            <a:ext cx="1664970" cy="49629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429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95250">
              <a:spcBef>
                <a:spcPts val="270"/>
              </a:spcBef>
            </a:pPr>
            <a:r>
              <a:rPr lang="en-GB" sz="3000" kern="0" spc="110" dirty="0" smtClean="0">
                <a:solidFill>
                  <a:sysClr val="windowText" lastClr="000000"/>
                </a:solidFill>
              </a:rPr>
              <a:t>Division</a:t>
            </a:r>
            <a:endParaRPr lang="en-GB" sz="3000" kern="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48050" y="5553075"/>
            <a:ext cx="1323213" cy="9874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433698" y="5538851"/>
            <a:ext cx="1351915" cy="1016000"/>
          </a:xfrm>
          <a:custGeom>
            <a:avLst/>
            <a:gdLst/>
            <a:ahLst/>
            <a:cxnLst/>
            <a:rect l="l" t="t" r="r" b="b"/>
            <a:pathLst>
              <a:path w="1351914" h="1016000">
                <a:moveTo>
                  <a:pt x="0" y="1016000"/>
                </a:moveTo>
                <a:lnTo>
                  <a:pt x="1351788" y="1016000"/>
                </a:lnTo>
                <a:lnTo>
                  <a:pt x="1351788" y="0"/>
                </a:lnTo>
                <a:lnTo>
                  <a:pt x="0" y="0"/>
                </a:lnTo>
                <a:lnTo>
                  <a:pt x="0" y="101600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88285" y="4380738"/>
            <a:ext cx="4500753" cy="9410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74060" y="4366386"/>
            <a:ext cx="4529455" cy="969644"/>
          </a:xfrm>
          <a:custGeom>
            <a:avLst/>
            <a:gdLst/>
            <a:ahLst/>
            <a:cxnLst/>
            <a:rect l="l" t="t" r="r" b="b"/>
            <a:pathLst>
              <a:path w="4529455" h="969645">
                <a:moveTo>
                  <a:pt x="0" y="969644"/>
                </a:moveTo>
                <a:lnTo>
                  <a:pt x="4529327" y="969644"/>
                </a:lnTo>
                <a:lnTo>
                  <a:pt x="4529327" y="0"/>
                </a:lnTo>
                <a:lnTo>
                  <a:pt x="0" y="0"/>
                </a:lnTo>
                <a:lnTo>
                  <a:pt x="0" y="969644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46087" y="4294187"/>
            <a:ext cx="2356485" cy="1305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55751" y="4332594"/>
            <a:ext cx="2138045" cy="1222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2540" algn="ctr">
              <a:lnSpc>
                <a:spcPct val="109800"/>
              </a:lnSpc>
            </a:pPr>
            <a:r>
              <a:rPr sz="800" spc="-5" dirty="0">
                <a:latin typeface="Calibri"/>
                <a:cs typeface="Calibri"/>
              </a:rPr>
              <a:t>Once confident children will begin to solve  problems on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grouping numberline involving  </a:t>
            </a:r>
            <a:r>
              <a:rPr sz="800" dirty="0">
                <a:latin typeface="Calibri"/>
                <a:cs typeface="Calibri"/>
              </a:rPr>
              <a:t>bigger </a:t>
            </a:r>
            <a:r>
              <a:rPr sz="800" spc="-5" dirty="0">
                <a:latin typeface="Calibri"/>
                <a:cs typeface="Calibri"/>
              </a:rPr>
              <a:t>numbers. </a:t>
            </a: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solve this effectively they will  need to subtract chunks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the divisor. </a:t>
            </a:r>
            <a:r>
              <a:rPr sz="800" dirty="0">
                <a:latin typeface="Calibri"/>
                <a:cs typeface="Calibri"/>
              </a:rPr>
              <a:t>As </a:t>
            </a:r>
            <a:r>
              <a:rPr sz="800" spc="-5" dirty="0">
                <a:latin typeface="Calibri"/>
                <a:cs typeface="Calibri"/>
              </a:rPr>
              <a:t>you </a:t>
            </a:r>
            <a:r>
              <a:rPr sz="800" dirty="0">
                <a:latin typeface="Calibri"/>
                <a:cs typeface="Calibri"/>
              </a:rPr>
              <a:t>can  </a:t>
            </a:r>
            <a:r>
              <a:rPr sz="800" spc="-5" dirty="0">
                <a:latin typeface="Calibri"/>
                <a:cs typeface="Calibri"/>
              </a:rPr>
              <a:t>see in the </a:t>
            </a:r>
            <a:r>
              <a:rPr sz="800" dirty="0">
                <a:latin typeface="Calibri"/>
                <a:cs typeface="Calibri"/>
              </a:rPr>
              <a:t>image </a:t>
            </a:r>
            <a:r>
              <a:rPr sz="800" spc="-5" dirty="0">
                <a:latin typeface="Calibri"/>
                <a:cs typeface="Calibri"/>
              </a:rPr>
              <a:t>for </a:t>
            </a:r>
            <a:r>
              <a:rPr sz="800" dirty="0">
                <a:latin typeface="Calibri"/>
                <a:cs typeface="Calibri"/>
              </a:rPr>
              <a:t>92 ÷ 4, a </a:t>
            </a:r>
            <a:r>
              <a:rPr sz="800" spc="-5" dirty="0">
                <a:latin typeface="Calibri"/>
                <a:cs typeface="Calibri"/>
              </a:rPr>
              <a:t>step of </a:t>
            </a:r>
            <a:r>
              <a:rPr sz="800" dirty="0">
                <a:latin typeface="Calibri"/>
                <a:cs typeface="Calibri"/>
              </a:rPr>
              <a:t>10 </a:t>
            </a:r>
            <a:r>
              <a:rPr sz="800" spc="-5" dirty="0">
                <a:latin typeface="Calibri"/>
                <a:cs typeface="Calibri"/>
              </a:rPr>
              <a:t>groups of </a:t>
            </a:r>
            <a:r>
              <a:rPr sz="800" dirty="0">
                <a:latin typeface="Calibri"/>
                <a:cs typeface="Calibri"/>
              </a:rPr>
              <a:t>4  </a:t>
            </a:r>
            <a:r>
              <a:rPr sz="800" spc="-5" dirty="0">
                <a:latin typeface="Calibri"/>
                <a:cs typeface="Calibri"/>
              </a:rPr>
              <a:t>has been jumped, followed by another step </a:t>
            </a:r>
            <a:r>
              <a:rPr sz="800" dirty="0">
                <a:latin typeface="Calibri"/>
                <a:cs typeface="Calibri"/>
              </a:rPr>
              <a:t>of 10  </a:t>
            </a:r>
            <a:r>
              <a:rPr sz="800" spc="-5" dirty="0">
                <a:latin typeface="Calibri"/>
                <a:cs typeface="Calibri"/>
              </a:rPr>
              <a:t>jumps, finally followed by </a:t>
            </a:r>
            <a:r>
              <a:rPr sz="800" dirty="0">
                <a:latin typeface="Calibri"/>
                <a:cs typeface="Calibri"/>
              </a:rPr>
              <a:t>a step </a:t>
            </a:r>
            <a:r>
              <a:rPr sz="800" spc="-5" dirty="0">
                <a:latin typeface="Calibri"/>
                <a:cs typeface="Calibri"/>
              </a:rPr>
              <a:t>of </a:t>
            </a:r>
            <a:r>
              <a:rPr sz="800" dirty="0">
                <a:latin typeface="Calibri"/>
                <a:cs typeface="Calibri"/>
              </a:rPr>
              <a:t>3 jumps </a:t>
            </a:r>
            <a:r>
              <a:rPr sz="800" spc="-5" dirty="0">
                <a:latin typeface="Calibri"/>
                <a:cs typeface="Calibri"/>
              </a:rPr>
              <a:t>of</a:t>
            </a:r>
            <a:r>
              <a:rPr sz="800" spc="-2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4.</a:t>
            </a:r>
            <a:endParaRPr sz="800">
              <a:latin typeface="Calibri"/>
              <a:cs typeface="Calibri"/>
            </a:endParaRPr>
          </a:p>
          <a:p>
            <a:pPr marL="94615" marR="86995" algn="ctr">
              <a:lnSpc>
                <a:spcPct val="108800"/>
              </a:lnSpc>
              <a:spcBef>
                <a:spcPts val="10"/>
              </a:spcBef>
            </a:pPr>
            <a:r>
              <a:rPr sz="800" spc="-5" dirty="0">
                <a:latin typeface="Calibri"/>
                <a:cs typeface="Calibri"/>
              </a:rPr>
              <a:t>This </a:t>
            </a:r>
            <a:r>
              <a:rPr sz="800" dirty="0">
                <a:latin typeface="Calibri"/>
                <a:cs typeface="Calibri"/>
              </a:rPr>
              <a:t>means </a:t>
            </a:r>
            <a:r>
              <a:rPr sz="800" spc="-5" dirty="0">
                <a:latin typeface="Calibri"/>
                <a:cs typeface="Calibri"/>
              </a:rPr>
              <a:t>that in total </a:t>
            </a:r>
            <a:r>
              <a:rPr sz="800" dirty="0">
                <a:latin typeface="Calibri"/>
                <a:cs typeface="Calibri"/>
              </a:rPr>
              <a:t>4 was </a:t>
            </a:r>
            <a:r>
              <a:rPr sz="800" spc="-5" dirty="0">
                <a:latin typeface="Calibri"/>
                <a:cs typeface="Calibri"/>
              </a:rPr>
              <a:t>jumped </a:t>
            </a:r>
            <a:r>
              <a:rPr sz="800" dirty="0">
                <a:latin typeface="Calibri"/>
                <a:cs typeface="Calibri"/>
              </a:rPr>
              <a:t>23 </a:t>
            </a:r>
            <a:r>
              <a:rPr sz="800" spc="-5" dirty="0">
                <a:latin typeface="Calibri"/>
                <a:cs typeface="Calibri"/>
              </a:rPr>
              <a:t>times  making </a:t>
            </a:r>
            <a:r>
              <a:rPr sz="800" dirty="0">
                <a:latin typeface="Calibri"/>
                <a:cs typeface="Calibri"/>
              </a:rPr>
              <a:t>23 </a:t>
            </a:r>
            <a:r>
              <a:rPr sz="800" spc="-5" dirty="0">
                <a:latin typeface="Calibri"/>
                <a:cs typeface="Calibri"/>
              </a:rPr>
              <a:t>the</a:t>
            </a:r>
            <a:r>
              <a:rPr sz="800" spc="-5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answer.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439159" y="4530597"/>
            <a:ext cx="217804" cy="0"/>
          </a:xfrm>
          <a:custGeom>
            <a:avLst/>
            <a:gdLst/>
            <a:ahLst/>
            <a:cxnLst/>
            <a:rect l="l" t="t" r="r" b="b"/>
            <a:pathLst>
              <a:path w="217804">
                <a:moveTo>
                  <a:pt x="0" y="0"/>
                </a:moveTo>
                <a:lnTo>
                  <a:pt x="217804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131434" y="4530597"/>
            <a:ext cx="259079" cy="0"/>
          </a:xfrm>
          <a:custGeom>
            <a:avLst/>
            <a:gdLst/>
            <a:ahLst/>
            <a:cxnLst/>
            <a:rect l="l" t="t" r="r" b="b"/>
            <a:pathLst>
              <a:path w="259079">
                <a:moveTo>
                  <a:pt x="0" y="0"/>
                </a:moveTo>
                <a:lnTo>
                  <a:pt x="259079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359525" y="4653026"/>
            <a:ext cx="177800" cy="0"/>
          </a:xfrm>
          <a:custGeom>
            <a:avLst/>
            <a:gdLst/>
            <a:ahLst/>
            <a:cxnLst/>
            <a:rect l="l" t="t" r="r" b="b"/>
            <a:pathLst>
              <a:path w="177800">
                <a:moveTo>
                  <a:pt x="0" y="0"/>
                </a:moveTo>
                <a:lnTo>
                  <a:pt x="177800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719002" y="5401881"/>
            <a:ext cx="2356485" cy="1305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810125" y="5439150"/>
            <a:ext cx="2174240" cy="1223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175" algn="ctr">
              <a:lnSpc>
                <a:spcPct val="109900"/>
              </a:lnSpc>
            </a:pPr>
            <a:r>
              <a:rPr sz="800" spc="-5" dirty="0">
                <a:latin typeface="Calibri"/>
                <a:cs typeface="Calibri"/>
              </a:rPr>
              <a:t>Once children are confident with numberline  methods then they should start </a:t>
            </a:r>
            <a:r>
              <a:rPr sz="800" dirty="0">
                <a:latin typeface="Calibri"/>
                <a:cs typeface="Calibri"/>
              </a:rPr>
              <a:t>work </a:t>
            </a:r>
            <a:r>
              <a:rPr sz="800" spc="-5" dirty="0">
                <a:latin typeface="Calibri"/>
                <a:cs typeface="Calibri"/>
              </a:rPr>
              <a:t>on short  division. First of </a:t>
            </a:r>
            <a:r>
              <a:rPr sz="800" dirty="0">
                <a:latin typeface="Calibri"/>
                <a:cs typeface="Calibri"/>
              </a:rPr>
              <a:t>all arrays </a:t>
            </a:r>
            <a:r>
              <a:rPr sz="800" spc="-5" dirty="0">
                <a:latin typeface="Calibri"/>
                <a:cs typeface="Calibri"/>
              </a:rPr>
              <a:t>should </a:t>
            </a:r>
            <a:r>
              <a:rPr sz="800" dirty="0">
                <a:latin typeface="Calibri"/>
                <a:cs typeface="Calibri"/>
              </a:rPr>
              <a:t>be used </a:t>
            </a:r>
            <a:r>
              <a:rPr sz="800" spc="-5" dirty="0">
                <a:latin typeface="Calibri"/>
                <a:cs typeface="Calibri"/>
              </a:rPr>
              <a:t>be used to  show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division calculation, the </a:t>
            </a:r>
            <a:r>
              <a:rPr sz="800" dirty="0">
                <a:latin typeface="Calibri"/>
                <a:cs typeface="Calibri"/>
              </a:rPr>
              <a:t>same </a:t>
            </a:r>
            <a:r>
              <a:rPr sz="800" spc="-5" dirty="0">
                <a:latin typeface="Calibri"/>
                <a:cs typeface="Calibri"/>
              </a:rPr>
              <a:t>calculation  should then </a:t>
            </a:r>
            <a:r>
              <a:rPr sz="800" dirty="0">
                <a:latin typeface="Calibri"/>
                <a:cs typeface="Calibri"/>
              </a:rPr>
              <a:t>be </a:t>
            </a:r>
            <a:r>
              <a:rPr sz="800" spc="-5" dirty="0">
                <a:latin typeface="Calibri"/>
                <a:cs typeface="Calibri"/>
              </a:rPr>
              <a:t>shown in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short multiplication  method. Place value should </a:t>
            </a:r>
            <a:r>
              <a:rPr sz="800" dirty="0">
                <a:latin typeface="Calibri"/>
                <a:cs typeface="Calibri"/>
              </a:rPr>
              <a:t>be </a:t>
            </a:r>
            <a:r>
              <a:rPr sz="800" spc="-5" dirty="0">
                <a:latin typeface="Calibri"/>
                <a:cs typeface="Calibri"/>
              </a:rPr>
              <a:t>regularly discussed  </a:t>
            </a:r>
            <a:r>
              <a:rPr sz="800" dirty="0">
                <a:latin typeface="Calibri"/>
                <a:cs typeface="Calibri"/>
              </a:rPr>
              <a:t>so </a:t>
            </a:r>
            <a:r>
              <a:rPr sz="800" spc="-5" dirty="0">
                <a:latin typeface="Calibri"/>
                <a:cs typeface="Calibri"/>
              </a:rPr>
              <a:t>children realize that they are partitioning the  dividend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dividing the units then then tens by  the</a:t>
            </a:r>
            <a:r>
              <a:rPr sz="800" spc="-8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divisor.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47762" y="5805360"/>
            <a:ext cx="2356485" cy="3524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336294" y="5842889"/>
            <a:ext cx="1978660" cy="286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0" marR="5080" indent="-76200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Initially children will start with simple problems  where each digit </a:t>
            </a:r>
            <a:r>
              <a:rPr sz="800" dirty="0">
                <a:latin typeface="Calibri"/>
                <a:cs typeface="Calibri"/>
              </a:rPr>
              <a:t>is a </a:t>
            </a:r>
            <a:r>
              <a:rPr sz="800" spc="-5" dirty="0">
                <a:latin typeface="Calibri"/>
                <a:cs typeface="Calibri"/>
              </a:rPr>
              <a:t>multiple of </a:t>
            </a:r>
            <a:r>
              <a:rPr sz="800" dirty="0">
                <a:latin typeface="Calibri"/>
                <a:cs typeface="Calibri"/>
              </a:rPr>
              <a:t>the</a:t>
            </a:r>
            <a:r>
              <a:rPr sz="800" spc="-5" dirty="0">
                <a:latin typeface="Calibri"/>
                <a:cs typeface="Calibri"/>
              </a:rPr>
              <a:t> divisor.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063239" y="9028950"/>
            <a:ext cx="1664970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10"/>
              </a:spcBef>
            </a:pPr>
            <a:r>
              <a:rPr sz="2400" spc="90" dirty="0">
                <a:latin typeface="Calibri"/>
                <a:cs typeface="Calibri"/>
              </a:rPr>
              <a:t>Year</a:t>
            </a:r>
            <a:r>
              <a:rPr sz="2400" spc="100" dirty="0">
                <a:latin typeface="Calibri"/>
                <a:cs typeface="Calibri"/>
              </a:rPr>
              <a:t> </a:t>
            </a:r>
            <a:r>
              <a:rPr sz="2400" spc="50" dirty="0">
                <a:latin typeface="Calibri"/>
                <a:cs typeface="Calibri"/>
              </a:rPr>
              <a:t>Three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083051" y="9093707"/>
            <a:ext cx="1626107" cy="4373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075432" y="566927"/>
            <a:ext cx="1627632" cy="44195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22731" y="6900671"/>
            <a:ext cx="6713220" cy="191261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494665" y="6825500"/>
            <a:ext cx="6769100" cy="206184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0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661035" marR="328295" indent="-325120">
              <a:lnSpc>
                <a:spcPts val="1450"/>
              </a:lnSpc>
              <a:spcBef>
                <a:spcPts val="60"/>
              </a:spcBef>
            </a:pPr>
            <a:r>
              <a:rPr sz="1100" dirty="0">
                <a:latin typeface="Calibri"/>
                <a:cs typeface="Calibri"/>
              </a:rPr>
              <a:t>Share, share equally, one </a:t>
            </a:r>
            <a:r>
              <a:rPr sz="1100" spc="-5" dirty="0">
                <a:latin typeface="Calibri"/>
                <a:cs typeface="Calibri"/>
              </a:rPr>
              <a:t>each, two </a:t>
            </a:r>
            <a:r>
              <a:rPr sz="1100" dirty="0">
                <a:latin typeface="Calibri"/>
                <a:cs typeface="Calibri"/>
              </a:rPr>
              <a:t>each…, group, </a:t>
            </a:r>
            <a:r>
              <a:rPr sz="1100" spc="-5" dirty="0">
                <a:latin typeface="Calibri"/>
                <a:cs typeface="Calibri"/>
              </a:rPr>
              <a:t>groups </a:t>
            </a:r>
            <a:r>
              <a:rPr sz="1100" dirty="0">
                <a:latin typeface="Calibri"/>
                <a:cs typeface="Calibri"/>
              </a:rPr>
              <a:t>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array, </a:t>
            </a:r>
            <a:r>
              <a:rPr sz="1100" spc="-5" dirty="0">
                <a:latin typeface="Calibri"/>
                <a:cs typeface="Calibri"/>
              </a:rPr>
              <a:t>divide, divided by, divided </a:t>
            </a:r>
            <a:r>
              <a:rPr sz="1100" dirty="0">
                <a:latin typeface="Calibri"/>
                <a:cs typeface="Calibri"/>
              </a:rPr>
              <a:t>into,  division, </a:t>
            </a:r>
            <a:r>
              <a:rPr sz="1100" spc="-5" dirty="0">
                <a:latin typeface="Calibri"/>
                <a:cs typeface="Calibri"/>
              </a:rPr>
              <a:t>grouping, number line, </a:t>
            </a:r>
            <a:r>
              <a:rPr sz="1100" dirty="0">
                <a:latin typeface="Calibri"/>
                <a:cs typeface="Calibri"/>
              </a:rPr>
              <a:t>left, left over, </a:t>
            </a:r>
            <a:r>
              <a:rPr sz="1100" i="1" spc="-5" dirty="0">
                <a:latin typeface="Calibri"/>
                <a:cs typeface="Calibri"/>
              </a:rPr>
              <a:t>inverse, short division, carry, remainder,</a:t>
            </a:r>
            <a:r>
              <a:rPr sz="1100" i="1" spc="105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multiple</a:t>
            </a:r>
            <a:endParaRPr sz="11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6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005" marR="325120" indent="-228600">
              <a:lnSpc>
                <a:spcPct val="109100"/>
              </a:lnSpc>
              <a:spcBef>
                <a:spcPts val="7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Recall and </a:t>
            </a:r>
            <a:r>
              <a:rPr sz="1100" spc="-5" dirty="0">
                <a:latin typeface="Calibri"/>
                <a:cs typeface="Calibri"/>
              </a:rPr>
              <a:t>use </a:t>
            </a:r>
            <a:r>
              <a:rPr sz="1100" dirty="0">
                <a:latin typeface="Calibri"/>
                <a:cs typeface="Calibri"/>
              </a:rPr>
              <a:t>and ÷ </a:t>
            </a:r>
            <a:r>
              <a:rPr sz="1100" spc="-5" dirty="0">
                <a:latin typeface="Calibri"/>
                <a:cs typeface="Calibri"/>
              </a:rPr>
              <a:t>facts </a:t>
            </a:r>
            <a:r>
              <a:rPr sz="1100" dirty="0">
                <a:latin typeface="Calibri"/>
                <a:cs typeface="Calibri"/>
              </a:rPr>
              <a:t>for </a:t>
            </a:r>
            <a:r>
              <a:rPr sz="1100" spc="-5" dirty="0">
                <a:latin typeface="Calibri"/>
                <a:cs typeface="Calibri"/>
              </a:rPr>
              <a:t>the 2,3,4,5,6,8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10 </a:t>
            </a:r>
            <a:r>
              <a:rPr sz="1100" dirty="0">
                <a:latin typeface="Calibri"/>
                <a:cs typeface="Calibri"/>
              </a:rPr>
              <a:t>x tables </a:t>
            </a:r>
            <a:r>
              <a:rPr sz="1100" spc="-5" dirty="0">
                <a:latin typeface="Calibri"/>
                <a:cs typeface="Calibri"/>
              </a:rPr>
              <a:t>(using doubling </a:t>
            </a: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connect </a:t>
            </a:r>
            <a:r>
              <a:rPr sz="1100" dirty="0">
                <a:latin typeface="Calibri"/>
                <a:cs typeface="Calibri"/>
              </a:rPr>
              <a:t>the </a:t>
            </a:r>
            <a:r>
              <a:rPr sz="1100" spc="-5" dirty="0">
                <a:latin typeface="Calibri"/>
                <a:cs typeface="Calibri"/>
              </a:rPr>
              <a:t>2,4 </a:t>
            </a:r>
            <a:r>
              <a:rPr sz="1100" dirty="0">
                <a:latin typeface="Calibri"/>
                <a:cs typeface="Calibri"/>
              </a:rPr>
              <a:t>and 8 x  tables)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Solving </a:t>
            </a:r>
            <a:r>
              <a:rPr sz="1100" spc="-5" dirty="0">
                <a:latin typeface="Calibri"/>
                <a:cs typeface="Calibri"/>
              </a:rPr>
              <a:t>division problems </a:t>
            </a:r>
            <a:r>
              <a:rPr sz="1100" dirty="0">
                <a:latin typeface="Calibri"/>
                <a:cs typeface="Calibri"/>
              </a:rPr>
              <a:t>where a 2 </a:t>
            </a:r>
            <a:r>
              <a:rPr sz="1100" spc="-5" dirty="0">
                <a:latin typeface="Calibri"/>
                <a:cs typeface="Calibri"/>
              </a:rPr>
              <a:t>digit number </a:t>
            </a:r>
            <a:r>
              <a:rPr sz="1100" dirty="0">
                <a:latin typeface="Calibri"/>
                <a:cs typeface="Calibri"/>
              </a:rPr>
              <a:t>is </a:t>
            </a:r>
            <a:r>
              <a:rPr sz="1100" spc="-5" dirty="0">
                <a:latin typeface="Calibri"/>
                <a:cs typeface="Calibri"/>
              </a:rPr>
              <a:t>divided by </a:t>
            </a:r>
            <a:r>
              <a:rPr sz="1100" dirty="0">
                <a:latin typeface="Calibri"/>
                <a:cs typeface="Calibri"/>
              </a:rPr>
              <a:t>a 1 </a:t>
            </a:r>
            <a:r>
              <a:rPr sz="1100" spc="-5" dirty="0">
                <a:latin typeface="Calibri"/>
                <a:cs typeface="Calibri"/>
              </a:rPr>
              <a:t>digit number using </a:t>
            </a:r>
            <a:r>
              <a:rPr sz="1100" dirty="0">
                <a:latin typeface="Calibri"/>
                <a:cs typeface="Calibri"/>
              </a:rPr>
              <a:t>mental and</a:t>
            </a:r>
            <a:r>
              <a:rPr sz="1100" spc="8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written.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problems </a:t>
            </a:r>
            <a:r>
              <a:rPr sz="1100" dirty="0">
                <a:latin typeface="Calibri"/>
                <a:cs typeface="Calibri"/>
              </a:rPr>
              <a:t>in a </a:t>
            </a:r>
            <a:r>
              <a:rPr sz="1100" spc="-5" dirty="0">
                <a:latin typeface="Calibri"/>
                <a:cs typeface="Calibri"/>
              </a:rPr>
              <a:t>variety </a:t>
            </a:r>
            <a:r>
              <a:rPr sz="1100" spc="5" dirty="0">
                <a:latin typeface="Calibri"/>
                <a:cs typeface="Calibri"/>
              </a:rPr>
              <a:t>of </a:t>
            </a:r>
            <a:r>
              <a:rPr sz="1100" spc="-5" dirty="0">
                <a:latin typeface="Calibri"/>
                <a:cs typeface="Calibri"/>
              </a:rPr>
              <a:t>contexts including missing </a:t>
            </a:r>
            <a:r>
              <a:rPr sz="1100" dirty="0">
                <a:latin typeface="Calibri"/>
                <a:cs typeface="Calibri"/>
              </a:rPr>
              <a:t>number</a:t>
            </a:r>
            <a:r>
              <a:rPr sz="1100" spc="4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problems.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Pupils begin to derive related facts e.g. </a:t>
            </a:r>
            <a:r>
              <a:rPr sz="1100" dirty="0">
                <a:latin typeface="Calibri"/>
                <a:cs typeface="Calibri"/>
              </a:rPr>
              <a:t>9 ÷ 3 = 3 </a:t>
            </a:r>
            <a:r>
              <a:rPr sz="1100" spc="-5" dirty="0">
                <a:latin typeface="Calibri"/>
                <a:cs typeface="Calibri"/>
              </a:rPr>
              <a:t>means </a:t>
            </a:r>
            <a:r>
              <a:rPr sz="1100" dirty="0">
                <a:latin typeface="Calibri"/>
                <a:cs typeface="Calibri"/>
              </a:rPr>
              <a:t>90 ÷ 3 = </a:t>
            </a:r>
            <a:r>
              <a:rPr sz="1100" spc="-5" dirty="0">
                <a:latin typeface="Calibri"/>
                <a:cs typeface="Calibri"/>
              </a:rPr>
              <a:t>30 </a:t>
            </a:r>
            <a:r>
              <a:rPr sz="1100" dirty="0">
                <a:latin typeface="Calibri"/>
                <a:cs typeface="Calibri"/>
              </a:rPr>
              <a:t>or 90 ÷ 30 =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3.</a:t>
            </a:r>
            <a:endParaRPr sz="1100">
              <a:latin typeface="Calibri"/>
              <a:cs typeface="Calibri"/>
            </a:endParaRPr>
          </a:p>
          <a:p>
            <a:pPr marL="54800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005" algn="l"/>
                <a:tab pos="548640" algn="l"/>
              </a:tabLst>
            </a:pPr>
            <a:r>
              <a:rPr sz="1100" spc="-5" dirty="0">
                <a:latin typeface="Calibri"/>
                <a:cs typeface="Calibri"/>
              </a:rPr>
              <a:t>Pupils </a:t>
            </a:r>
            <a:r>
              <a:rPr sz="1100" dirty="0">
                <a:latin typeface="Calibri"/>
                <a:cs typeface="Calibri"/>
              </a:rPr>
              <a:t>develop </a:t>
            </a:r>
            <a:r>
              <a:rPr sz="1100" spc="-5" dirty="0">
                <a:latin typeface="Calibri"/>
                <a:cs typeface="Calibri"/>
              </a:rPr>
              <a:t>confidence </a:t>
            </a:r>
            <a:r>
              <a:rPr sz="1100" spc="-10" dirty="0">
                <a:latin typeface="Calibri"/>
                <a:cs typeface="Calibri"/>
              </a:rPr>
              <a:t>in </a:t>
            </a:r>
            <a:r>
              <a:rPr sz="1100" spc="-5" dirty="0">
                <a:latin typeface="Calibri"/>
                <a:cs typeface="Calibri"/>
              </a:rPr>
              <a:t>written methods, moving from numberlines </a:t>
            </a:r>
            <a:r>
              <a:rPr sz="1100" dirty="0">
                <a:latin typeface="Calibri"/>
                <a:cs typeface="Calibri"/>
              </a:rPr>
              <a:t>to short</a:t>
            </a:r>
            <a:r>
              <a:rPr sz="1100" spc="11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division.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74548" y="1287780"/>
            <a:ext cx="6690359" cy="116281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46100" y="1213992"/>
            <a:ext cx="6746875" cy="131000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15240" rIns="0" bIns="0" rtlCol="0">
            <a:spAutoFit/>
          </a:bodyPr>
          <a:lstStyle/>
          <a:p>
            <a:pPr marL="97155" marR="93345" algn="ctr">
              <a:lnSpc>
                <a:spcPct val="110000"/>
              </a:lnSpc>
              <a:spcBef>
                <a:spcPts val="120"/>
              </a:spcBef>
            </a:pPr>
            <a:r>
              <a:rPr sz="1400" b="1" u="heavy" spc="-5" dirty="0">
                <a:latin typeface="Calibri"/>
                <a:cs typeface="Calibri"/>
              </a:rPr>
              <a:t>Focus: Dividing </a:t>
            </a:r>
            <a:r>
              <a:rPr sz="1400" b="1" u="heavy" dirty="0">
                <a:latin typeface="Calibri"/>
                <a:cs typeface="Calibri"/>
              </a:rPr>
              <a:t>2 </a:t>
            </a:r>
            <a:r>
              <a:rPr sz="1400" b="1" u="heavy" spc="-5" dirty="0">
                <a:latin typeface="Calibri"/>
                <a:cs typeface="Calibri"/>
              </a:rPr>
              <a:t>digit numbers </a:t>
            </a:r>
            <a:r>
              <a:rPr sz="1400" b="1" u="heavy" dirty="0">
                <a:latin typeface="Calibri"/>
                <a:cs typeface="Calibri"/>
              </a:rPr>
              <a:t>by 1 </a:t>
            </a:r>
            <a:r>
              <a:rPr sz="1400" b="1" u="heavy" spc="-5" dirty="0">
                <a:latin typeface="Calibri"/>
                <a:cs typeface="Calibri"/>
              </a:rPr>
              <a:t>digit </a:t>
            </a:r>
            <a:r>
              <a:rPr sz="1400" b="1" u="heavy" dirty="0">
                <a:latin typeface="Calibri"/>
                <a:cs typeface="Calibri"/>
              </a:rPr>
              <a:t>numbers </a:t>
            </a:r>
            <a:r>
              <a:rPr sz="1400" b="1" u="heavy" spc="-5" dirty="0">
                <a:latin typeface="Calibri"/>
                <a:cs typeface="Calibri"/>
              </a:rPr>
              <a:t>moving from numberline methods to  short</a:t>
            </a:r>
            <a:r>
              <a:rPr sz="1400" b="1" u="heavy" spc="-55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division</a:t>
            </a:r>
            <a:endParaRPr sz="1400">
              <a:latin typeface="Calibri"/>
              <a:cs typeface="Calibri"/>
            </a:endParaRPr>
          </a:p>
          <a:p>
            <a:pPr marL="219075" marR="198120" algn="ctr">
              <a:lnSpc>
                <a:spcPct val="109600"/>
              </a:lnSpc>
              <a:spcBef>
                <a:spcPts val="5"/>
              </a:spcBef>
            </a:pPr>
            <a:r>
              <a:rPr sz="1400" dirty="0">
                <a:latin typeface="Calibri"/>
                <a:cs typeface="Calibri"/>
              </a:rPr>
              <a:t>Children in year 3 will continue to </a:t>
            </a:r>
            <a:r>
              <a:rPr sz="1400" spc="-5" dirty="0">
                <a:latin typeface="Calibri"/>
                <a:cs typeface="Calibri"/>
              </a:rPr>
              <a:t>use </a:t>
            </a:r>
            <a:r>
              <a:rPr sz="1400" dirty="0">
                <a:latin typeface="Calibri"/>
                <a:cs typeface="Calibri"/>
              </a:rPr>
              <a:t>a numberline to solve </a:t>
            </a:r>
            <a:r>
              <a:rPr sz="1400" spc="-5" dirty="0">
                <a:latin typeface="Calibri"/>
                <a:cs typeface="Calibri"/>
              </a:rPr>
              <a:t>division problems </a:t>
            </a:r>
            <a:r>
              <a:rPr sz="1400" dirty="0">
                <a:latin typeface="Calibri"/>
                <a:cs typeface="Calibri"/>
              </a:rPr>
              <a:t>and will  </a:t>
            </a:r>
            <a:r>
              <a:rPr sz="1400" spc="-5" dirty="0">
                <a:latin typeface="Calibri"/>
                <a:cs typeface="Calibri"/>
              </a:rPr>
              <a:t>begin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jump more </a:t>
            </a:r>
            <a:r>
              <a:rPr sz="1400" dirty="0">
                <a:latin typeface="Calibri"/>
                <a:cs typeface="Calibri"/>
              </a:rPr>
              <a:t>than one step at a time in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style of </a:t>
            </a:r>
            <a:r>
              <a:rPr sz="1400" spc="-5" dirty="0">
                <a:latin typeface="Calibri"/>
                <a:cs typeface="Calibri"/>
              </a:rPr>
              <a:t>‘chunking’. </a:t>
            </a:r>
            <a:r>
              <a:rPr sz="1400" spc="-10" dirty="0">
                <a:latin typeface="Calibri"/>
                <a:cs typeface="Calibri"/>
              </a:rPr>
              <a:t>Once </a:t>
            </a:r>
            <a:r>
              <a:rPr sz="1400" dirty="0">
                <a:latin typeface="Calibri"/>
                <a:cs typeface="Calibri"/>
              </a:rPr>
              <a:t>confident  </a:t>
            </a:r>
            <a:r>
              <a:rPr sz="1400" spc="-5" dirty="0">
                <a:latin typeface="Calibri"/>
                <a:cs typeface="Calibri"/>
              </a:rPr>
              <a:t>they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move 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short division without any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remainders.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95959" y="2783077"/>
            <a:ext cx="2974975" cy="143256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81672" y="2768854"/>
            <a:ext cx="3003550" cy="1461135"/>
          </a:xfrm>
          <a:custGeom>
            <a:avLst/>
            <a:gdLst/>
            <a:ahLst/>
            <a:cxnLst/>
            <a:rect l="l" t="t" r="r" b="b"/>
            <a:pathLst>
              <a:path w="3003550" h="1461135">
                <a:moveTo>
                  <a:pt x="0" y="1461135"/>
                </a:moveTo>
                <a:lnTo>
                  <a:pt x="3003550" y="1461135"/>
                </a:lnTo>
                <a:lnTo>
                  <a:pt x="3003550" y="0"/>
                </a:lnTo>
                <a:lnTo>
                  <a:pt x="0" y="0"/>
                </a:lnTo>
                <a:lnTo>
                  <a:pt x="0" y="1461135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502342" y="2997390"/>
            <a:ext cx="2861310" cy="90995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596766" y="3035426"/>
            <a:ext cx="2670175" cy="821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905" algn="ctr">
              <a:lnSpc>
                <a:spcPct val="109800"/>
              </a:lnSpc>
            </a:pPr>
            <a:r>
              <a:rPr sz="800" spc="-5" dirty="0">
                <a:latin typeface="Calibri"/>
                <a:cs typeface="Calibri"/>
              </a:rPr>
              <a:t>Children will </a:t>
            </a:r>
            <a:r>
              <a:rPr sz="800" dirty="0">
                <a:latin typeface="Calibri"/>
                <a:cs typeface="Calibri"/>
              </a:rPr>
              <a:t>begin </a:t>
            </a:r>
            <a:r>
              <a:rPr sz="800" spc="-5" dirty="0">
                <a:latin typeface="Calibri"/>
                <a:cs typeface="Calibri"/>
              </a:rPr>
              <a:t>to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the grouping numberline method to  solve </a:t>
            </a:r>
            <a:r>
              <a:rPr sz="800" dirty="0">
                <a:latin typeface="Calibri"/>
                <a:cs typeface="Calibri"/>
              </a:rPr>
              <a:t>problems </a:t>
            </a:r>
            <a:r>
              <a:rPr sz="800" spc="-5" dirty="0">
                <a:latin typeface="Calibri"/>
                <a:cs typeface="Calibri"/>
              </a:rPr>
              <a:t>with remainders. </a:t>
            </a:r>
            <a:r>
              <a:rPr sz="800" dirty="0">
                <a:latin typeface="Calibri"/>
                <a:cs typeface="Calibri"/>
              </a:rPr>
              <a:t>They </a:t>
            </a:r>
            <a:r>
              <a:rPr sz="800" spc="-5" dirty="0">
                <a:latin typeface="Calibri"/>
                <a:cs typeface="Calibri"/>
              </a:rPr>
              <a:t>will start on </a:t>
            </a:r>
            <a:r>
              <a:rPr sz="800" dirty="0">
                <a:latin typeface="Calibri"/>
                <a:cs typeface="Calibri"/>
              </a:rPr>
              <a:t>zero </a:t>
            </a:r>
            <a:r>
              <a:rPr sz="800" spc="-5" dirty="0">
                <a:latin typeface="Calibri"/>
                <a:cs typeface="Calibri"/>
              </a:rPr>
              <a:t>and  write the dividend </a:t>
            </a:r>
            <a:r>
              <a:rPr sz="800" dirty="0">
                <a:latin typeface="Calibri"/>
                <a:cs typeface="Calibri"/>
              </a:rPr>
              <a:t>at </a:t>
            </a:r>
            <a:r>
              <a:rPr sz="800" spc="-5" dirty="0">
                <a:latin typeface="Calibri"/>
                <a:cs typeface="Calibri"/>
              </a:rPr>
              <a:t>the end of their numberline. They will  jump in steps of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divisor until they </a:t>
            </a:r>
            <a:r>
              <a:rPr sz="800" dirty="0">
                <a:latin typeface="Calibri"/>
                <a:cs typeface="Calibri"/>
              </a:rPr>
              <a:t>get </a:t>
            </a:r>
            <a:r>
              <a:rPr sz="800" spc="-5" dirty="0">
                <a:latin typeface="Calibri"/>
                <a:cs typeface="Calibri"/>
              </a:rPr>
              <a:t>as close </a:t>
            </a: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the end </a:t>
            </a:r>
            <a:r>
              <a:rPr sz="800" dirty="0">
                <a:latin typeface="Calibri"/>
                <a:cs typeface="Calibri"/>
              </a:rPr>
              <a:t>as  </a:t>
            </a:r>
            <a:r>
              <a:rPr sz="800" spc="-5" dirty="0">
                <a:latin typeface="Calibri"/>
                <a:cs typeface="Calibri"/>
              </a:rPr>
              <a:t>possible. Whatever is </a:t>
            </a:r>
            <a:r>
              <a:rPr sz="800" dirty="0">
                <a:latin typeface="Calibri"/>
                <a:cs typeface="Calibri"/>
              </a:rPr>
              <a:t>left </a:t>
            </a:r>
            <a:r>
              <a:rPr sz="800" spc="-5" dirty="0">
                <a:latin typeface="Calibri"/>
                <a:cs typeface="Calibri"/>
              </a:rPr>
              <a:t>over is the remainder. Using cubes or  arrays alongside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numberline </a:t>
            </a:r>
            <a:r>
              <a:rPr sz="800" dirty="0">
                <a:latin typeface="Calibri"/>
                <a:cs typeface="Calibri"/>
              </a:rPr>
              <a:t>will </a:t>
            </a:r>
            <a:r>
              <a:rPr sz="800" spc="-5" dirty="0">
                <a:latin typeface="Calibri"/>
                <a:cs typeface="Calibri"/>
              </a:rPr>
              <a:t>consolidate</a:t>
            </a:r>
            <a:r>
              <a:rPr sz="800" spc="1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understanding.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622547" y="3870959"/>
            <a:ext cx="684276" cy="52577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732276" y="5241035"/>
            <a:ext cx="301751" cy="43433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7"/>
          <p:cNvSpPr txBox="1">
            <a:spLocks/>
          </p:cNvSpPr>
          <p:nvPr/>
        </p:nvSpPr>
        <p:spPr>
          <a:xfrm>
            <a:off x="3056254" y="438784"/>
            <a:ext cx="1664970" cy="49629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429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95250">
              <a:spcBef>
                <a:spcPts val="270"/>
              </a:spcBef>
            </a:pPr>
            <a:r>
              <a:rPr lang="en-GB" sz="3000" kern="0" spc="110" dirty="0" smtClean="0">
                <a:solidFill>
                  <a:sysClr val="windowText" lastClr="000000"/>
                </a:solidFill>
              </a:rPr>
              <a:t>Division</a:t>
            </a:r>
            <a:endParaRPr lang="en-GB" sz="3000" kern="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210175" y="3972052"/>
            <a:ext cx="1644650" cy="8667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195823" y="3957701"/>
            <a:ext cx="1673225" cy="895350"/>
          </a:xfrm>
          <a:custGeom>
            <a:avLst/>
            <a:gdLst/>
            <a:ahLst/>
            <a:cxnLst/>
            <a:rect l="l" t="t" r="r" b="b"/>
            <a:pathLst>
              <a:path w="1673225" h="895350">
                <a:moveTo>
                  <a:pt x="0" y="895350"/>
                </a:moveTo>
                <a:lnTo>
                  <a:pt x="1673225" y="895350"/>
                </a:lnTo>
                <a:lnTo>
                  <a:pt x="1673225" y="0"/>
                </a:lnTo>
                <a:lnTo>
                  <a:pt x="0" y="0"/>
                </a:lnTo>
                <a:lnTo>
                  <a:pt x="0" y="89535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12775" y="2519045"/>
            <a:ext cx="1719580" cy="9010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8487" y="2504820"/>
            <a:ext cx="1748155" cy="929640"/>
          </a:xfrm>
          <a:custGeom>
            <a:avLst/>
            <a:gdLst/>
            <a:ahLst/>
            <a:cxnLst/>
            <a:rect l="l" t="t" r="r" b="b"/>
            <a:pathLst>
              <a:path w="1748155" h="929639">
                <a:moveTo>
                  <a:pt x="0" y="929640"/>
                </a:moveTo>
                <a:lnTo>
                  <a:pt x="1748155" y="929640"/>
                </a:lnTo>
                <a:lnTo>
                  <a:pt x="1748155" y="0"/>
                </a:lnTo>
                <a:lnTo>
                  <a:pt x="0" y="0"/>
                </a:lnTo>
                <a:lnTo>
                  <a:pt x="0" y="92964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92195" y="557783"/>
            <a:ext cx="1626108" cy="4419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088639" y="8942578"/>
            <a:ext cx="1664970" cy="567055"/>
          </a:xfrm>
          <a:custGeom>
            <a:avLst/>
            <a:gdLst/>
            <a:ahLst/>
            <a:cxnLst/>
            <a:rect l="l" t="t" r="r" b="b"/>
            <a:pathLst>
              <a:path w="1664970" h="567054">
                <a:moveTo>
                  <a:pt x="0" y="567055"/>
                </a:moveTo>
                <a:lnTo>
                  <a:pt x="1664969" y="567055"/>
                </a:lnTo>
                <a:lnTo>
                  <a:pt x="1664969" y="0"/>
                </a:lnTo>
                <a:lnTo>
                  <a:pt x="0" y="0"/>
                </a:lnTo>
                <a:lnTo>
                  <a:pt x="0" y="567055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07435" y="9006840"/>
            <a:ext cx="1627632" cy="4389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192907" y="8999728"/>
            <a:ext cx="1454785" cy="42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5" dirty="0">
                <a:latin typeface="Calibri"/>
                <a:cs typeface="Calibri"/>
              </a:rPr>
              <a:t> </a:t>
            </a:r>
            <a:r>
              <a:rPr sz="2600" spc="130" dirty="0">
                <a:latin typeface="Calibri"/>
                <a:cs typeface="Calibri"/>
              </a:rPr>
              <a:t>Four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71500" y="6284976"/>
            <a:ext cx="6711696" cy="24368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42925" y="6210084"/>
            <a:ext cx="6769100" cy="2585720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30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98425" marR="89535" indent="-635" algn="ctr">
              <a:lnSpc>
                <a:spcPct val="109500"/>
              </a:lnSpc>
              <a:spcBef>
                <a:spcPts val="10"/>
              </a:spcBef>
            </a:pPr>
            <a:r>
              <a:rPr sz="1100" spc="-5" dirty="0">
                <a:latin typeface="Calibri"/>
                <a:cs typeface="Calibri"/>
              </a:rPr>
              <a:t>Share, share equally, </a:t>
            </a:r>
            <a:r>
              <a:rPr sz="1100" dirty="0">
                <a:latin typeface="Calibri"/>
                <a:cs typeface="Calibri"/>
              </a:rPr>
              <a:t>one </a:t>
            </a:r>
            <a:r>
              <a:rPr sz="1100" spc="-5" dirty="0">
                <a:latin typeface="Calibri"/>
                <a:cs typeface="Calibri"/>
              </a:rPr>
              <a:t>each, two </a:t>
            </a:r>
            <a:r>
              <a:rPr sz="1100" dirty="0">
                <a:latin typeface="Calibri"/>
                <a:cs typeface="Calibri"/>
              </a:rPr>
              <a:t>each…, group, </a:t>
            </a:r>
            <a:r>
              <a:rPr sz="1100" spc="-5" dirty="0">
                <a:latin typeface="Calibri"/>
                <a:cs typeface="Calibri"/>
              </a:rPr>
              <a:t>groups </a:t>
            </a:r>
            <a:r>
              <a:rPr sz="1100" dirty="0">
                <a:latin typeface="Calibri"/>
                <a:cs typeface="Calibri"/>
              </a:rPr>
              <a:t>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array, </a:t>
            </a:r>
            <a:r>
              <a:rPr sz="1100" spc="-5" dirty="0">
                <a:latin typeface="Calibri"/>
                <a:cs typeface="Calibri"/>
              </a:rPr>
              <a:t>divide, </a:t>
            </a:r>
            <a:r>
              <a:rPr sz="1100" dirty="0">
                <a:latin typeface="Calibri"/>
                <a:cs typeface="Calibri"/>
              </a:rPr>
              <a:t>divided </a:t>
            </a:r>
            <a:r>
              <a:rPr sz="1100" spc="-5" dirty="0">
                <a:latin typeface="Calibri"/>
                <a:cs typeface="Calibri"/>
              </a:rPr>
              <a:t>by, </a:t>
            </a:r>
            <a:r>
              <a:rPr sz="1100" dirty="0">
                <a:latin typeface="Calibri"/>
                <a:cs typeface="Calibri"/>
              </a:rPr>
              <a:t>divided into, division,  </a:t>
            </a:r>
            <a:r>
              <a:rPr sz="1100" spc="-5" dirty="0">
                <a:latin typeface="Calibri"/>
                <a:cs typeface="Calibri"/>
              </a:rPr>
              <a:t>grouping, number line, </a:t>
            </a:r>
            <a:r>
              <a:rPr sz="1100" dirty="0">
                <a:latin typeface="Calibri"/>
                <a:cs typeface="Calibri"/>
              </a:rPr>
              <a:t>left, left over, </a:t>
            </a:r>
            <a:r>
              <a:rPr sz="1100" spc="-5" dirty="0">
                <a:latin typeface="Calibri"/>
                <a:cs typeface="Calibri"/>
              </a:rPr>
              <a:t>inverse, short division, carry, remainder, </a:t>
            </a:r>
            <a:r>
              <a:rPr sz="1100" dirty="0">
                <a:latin typeface="Calibri"/>
                <a:cs typeface="Calibri"/>
              </a:rPr>
              <a:t>multiple, </a:t>
            </a:r>
            <a:r>
              <a:rPr sz="1100" i="1" spc="-5" dirty="0">
                <a:latin typeface="Calibri"/>
                <a:cs typeface="Calibri"/>
              </a:rPr>
              <a:t>divisible by, factor </a:t>
            </a: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19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8640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Recall </a:t>
            </a:r>
            <a:r>
              <a:rPr sz="1100" spc="-5" dirty="0">
                <a:latin typeface="Calibri"/>
                <a:cs typeface="Calibri"/>
              </a:rPr>
              <a:t>multiplication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division facts </a:t>
            </a:r>
            <a:r>
              <a:rPr sz="1100" dirty="0">
                <a:latin typeface="Calibri"/>
                <a:cs typeface="Calibri"/>
              </a:rPr>
              <a:t>for all </a:t>
            </a:r>
            <a:r>
              <a:rPr sz="1100" spc="-5" dirty="0">
                <a:latin typeface="Calibri"/>
                <a:cs typeface="Calibri"/>
              </a:rPr>
              <a:t>numbers </a:t>
            </a:r>
            <a:r>
              <a:rPr sz="1100" dirty="0">
                <a:latin typeface="Calibri"/>
                <a:cs typeface="Calibri"/>
              </a:rPr>
              <a:t>to 12 x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12.</a:t>
            </a:r>
            <a:endParaRPr sz="1100">
              <a:latin typeface="Calibri"/>
              <a:cs typeface="Calibri"/>
            </a:endParaRPr>
          </a:p>
          <a:p>
            <a:pPr marL="548640" marR="93345" indent="-228600">
              <a:lnSpc>
                <a:spcPct val="110000"/>
              </a:lnSpc>
              <a:spcBef>
                <a:spcPts val="45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Use place </a:t>
            </a:r>
            <a:r>
              <a:rPr sz="1100" spc="-5" dirty="0">
                <a:latin typeface="Calibri"/>
                <a:cs typeface="Calibri"/>
              </a:rPr>
              <a:t>value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known facts </a:t>
            </a: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derive facts </a:t>
            </a:r>
            <a:r>
              <a:rPr sz="1100" dirty="0">
                <a:latin typeface="Calibri"/>
                <a:cs typeface="Calibri"/>
              </a:rPr>
              <a:t>mentally- </a:t>
            </a:r>
            <a:r>
              <a:rPr sz="1100" spc="-5" dirty="0">
                <a:latin typeface="Calibri"/>
                <a:cs typeface="Calibri"/>
              </a:rPr>
              <a:t>including </a:t>
            </a:r>
            <a:r>
              <a:rPr sz="1100" dirty="0">
                <a:latin typeface="Calibri"/>
                <a:cs typeface="Calibri"/>
              </a:rPr>
              <a:t>multiplying </a:t>
            </a:r>
            <a:r>
              <a:rPr sz="1100" spc="-5" dirty="0">
                <a:latin typeface="Calibri"/>
                <a:cs typeface="Calibri"/>
              </a:rPr>
              <a:t>and dividing by 100, 10 </a:t>
            </a:r>
            <a:r>
              <a:rPr sz="1100" dirty="0">
                <a:latin typeface="Calibri"/>
                <a:cs typeface="Calibri"/>
              </a:rPr>
              <a:t>and  1.</a:t>
            </a:r>
            <a:endParaRPr sz="1100">
              <a:latin typeface="Calibri"/>
              <a:cs typeface="Calibri"/>
            </a:endParaRPr>
          </a:p>
          <a:p>
            <a:pPr marL="548640" marR="92075" indent="-228600">
              <a:lnSpc>
                <a:spcPct val="109100"/>
              </a:lnSpc>
              <a:spcBef>
                <a:spcPts val="7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Practise </a:t>
            </a:r>
            <a:r>
              <a:rPr sz="1100" dirty="0">
                <a:latin typeface="Calibri"/>
                <a:cs typeface="Calibri"/>
              </a:rPr>
              <a:t>mental </a:t>
            </a:r>
            <a:r>
              <a:rPr sz="1100" spc="-5" dirty="0">
                <a:latin typeface="Calibri"/>
                <a:cs typeface="Calibri"/>
              </a:rPr>
              <a:t>methods and </a:t>
            </a:r>
            <a:r>
              <a:rPr sz="1100" dirty="0">
                <a:latin typeface="Calibri"/>
                <a:cs typeface="Calibri"/>
              </a:rPr>
              <a:t>extend this </a:t>
            </a:r>
            <a:r>
              <a:rPr sz="1100" spc="-5" dirty="0">
                <a:latin typeface="Calibri"/>
                <a:cs typeface="Calibri"/>
              </a:rPr>
              <a:t>to three </a:t>
            </a:r>
            <a:r>
              <a:rPr sz="1100" spc="-10" dirty="0">
                <a:latin typeface="Calibri"/>
                <a:cs typeface="Calibri"/>
              </a:rPr>
              <a:t>digit </a:t>
            </a:r>
            <a:r>
              <a:rPr sz="1100" dirty="0">
                <a:latin typeface="Calibri"/>
                <a:cs typeface="Calibri"/>
              </a:rPr>
              <a:t>numbers </a:t>
            </a:r>
            <a:r>
              <a:rPr sz="1100" spc="-5" dirty="0">
                <a:latin typeface="Calibri"/>
                <a:cs typeface="Calibri"/>
              </a:rPr>
              <a:t>using derived </a:t>
            </a:r>
            <a:r>
              <a:rPr sz="1100" dirty="0">
                <a:latin typeface="Calibri"/>
                <a:cs typeface="Calibri"/>
              </a:rPr>
              <a:t>facts- e.g. </a:t>
            </a:r>
            <a:r>
              <a:rPr sz="1100" spc="-5" dirty="0">
                <a:latin typeface="Calibri"/>
                <a:cs typeface="Calibri"/>
              </a:rPr>
              <a:t>100 </a:t>
            </a:r>
            <a:r>
              <a:rPr sz="1100" dirty="0">
                <a:latin typeface="Calibri"/>
                <a:cs typeface="Calibri"/>
              </a:rPr>
              <a:t>÷ 5 = 20 </a:t>
            </a:r>
            <a:r>
              <a:rPr sz="1100" spc="-5" dirty="0">
                <a:latin typeface="Calibri"/>
                <a:cs typeface="Calibri"/>
              </a:rPr>
              <a:t>so 20  </a:t>
            </a:r>
            <a:r>
              <a:rPr sz="1100" dirty="0">
                <a:latin typeface="Calibri"/>
                <a:cs typeface="Calibri"/>
              </a:rPr>
              <a:t>x 5 =</a:t>
            </a:r>
            <a:r>
              <a:rPr sz="1100" spc="-10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100.</a:t>
            </a:r>
            <a:endParaRPr sz="1100">
              <a:latin typeface="Calibri"/>
              <a:cs typeface="Calibri"/>
            </a:endParaRPr>
          </a:p>
          <a:p>
            <a:pPr marL="548640" marR="501015" indent="-228600">
              <a:lnSpc>
                <a:spcPct val="110000"/>
              </a:lnSpc>
              <a:spcBef>
                <a:spcPts val="6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two step problems with </a:t>
            </a:r>
            <a:r>
              <a:rPr sz="1100" dirty="0">
                <a:latin typeface="Calibri"/>
                <a:cs typeface="Calibri"/>
              </a:rPr>
              <a:t>increasingly </a:t>
            </a:r>
            <a:r>
              <a:rPr sz="1100" spc="-5" dirty="0">
                <a:latin typeface="Calibri"/>
                <a:cs typeface="Calibri"/>
              </a:rPr>
              <a:t>harder numbers </a:t>
            </a:r>
            <a:r>
              <a:rPr sz="1100" dirty="0">
                <a:latin typeface="Calibri"/>
                <a:cs typeface="Calibri"/>
              </a:rPr>
              <a:t>in a </a:t>
            </a:r>
            <a:r>
              <a:rPr sz="1100" spc="-5" dirty="0">
                <a:latin typeface="Calibri"/>
                <a:cs typeface="Calibri"/>
              </a:rPr>
              <a:t>range </a:t>
            </a:r>
            <a:r>
              <a:rPr sz="1100" dirty="0">
                <a:latin typeface="Calibri"/>
                <a:cs typeface="Calibri"/>
              </a:rPr>
              <a:t>of </a:t>
            </a:r>
            <a:r>
              <a:rPr sz="1100" spc="-5" dirty="0">
                <a:latin typeface="Calibri"/>
                <a:cs typeface="Calibri"/>
              </a:rPr>
              <a:t>contexts, using language </a:t>
            </a:r>
            <a:r>
              <a:rPr sz="1100" dirty="0">
                <a:latin typeface="Calibri"/>
                <a:cs typeface="Calibri"/>
              </a:rPr>
              <a:t>to  identify </a:t>
            </a:r>
            <a:r>
              <a:rPr sz="1100" spc="-5" dirty="0">
                <a:latin typeface="Calibri"/>
                <a:cs typeface="Calibri"/>
              </a:rPr>
              <a:t>the correct</a:t>
            </a:r>
            <a:r>
              <a:rPr sz="1100" spc="-7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operation.</a:t>
            </a:r>
            <a:endParaRPr sz="1100">
              <a:latin typeface="Calibri"/>
              <a:cs typeface="Calibri"/>
            </a:endParaRPr>
          </a:p>
          <a:p>
            <a:pPr marL="548640" marR="104139" indent="-228600">
              <a:lnSpc>
                <a:spcPct val="110000"/>
              </a:lnSpc>
              <a:spcBef>
                <a:spcPts val="60"/>
              </a:spcBef>
              <a:buFont typeface="Symbol"/>
              <a:buChar char=""/>
              <a:tabLst>
                <a:tab pos="548640" algn="l"/>
                <a:tab pos="549275" algn="l"/>
              </a:tabLst>
            </a:pPr>
            <a:r>
              <a:rPr sz="1100" spc="-5" dirty="0">
                <a:latin typeface="Calibri"/>
                <a:cs typeface="Calibri"/>
              </a:rPr>
              <a:t>Correspondence problems should be introduced such </a:t>
            </a:r>
            <a:r>
              <a:rPr sz="1100" dirty="0">
                <a:latin typeface="Calibri"/>
                <a:cs typeface="Calibri"/>
              </a:rPr>
              <a:t>as 3 </a:t>
            </a:r>
            <a:r>
              <a:rPr sz="1100" spc="-5" dirty="0">
                <a:latin typeface="Calibri"/>
                <a:cs typeface="Calibri"/>
              </a:rPr>
              <a:t>cakes </a:t>
            </a:r>
            <a:r>
              <a:rPr sz="1100" dirty="0">
                <a:latin typeface="Calibri"/>
                <a:cs typeface="Calibri"/>
              </a:rPr>
              <a:t>are </a:t>
            </a:r>
            <a:r>
              <a:rPr sz="1100" spc="-5" dirty="0">
                <a:latin typeface="Calibri"/>
                <a:cs typeface="Calibri"/>
              </a:rPr>
              <a:t>shared equally between 10 </a:t>
            </a:r>
            <a:r>
              <a:rPr sz="1100" dirty="0">
                <a:latin typeface="Calibri"/>
                <a:cs typeface="Calibri"/>
              </a:rPr>
              <a:t>children, 1  man </a:t>
            </a:r>
            <a:r>
              <a:rPr sz="1100" spc="-5" dirty="0">
                <a:latin typeface="Calibri"/>
                <a:cs typeface="Calibri"/>
              </a:rPr>
              <a:t>has </a:t>
            </a:r>
            <a:r>
              <a:rPr sz="1100" dirty="0">
                <a:latin typeface="Calibri"/>
                <a:cs typeface="Calibri"/>
              </a:rPr>
              <a:t>6 </a:t>
            </a:r>
            <a:r>
              <a:rPr sz="1100" spc="-5" dirty="0">
                <a:latin typeface="Calibri"/>
                <a:cs typeface="Calibri"/>
              </a:rPr>
              <a:t>cats </a:t>
            </a:r>
            <a:r>
              <a:rPr sz="1100" spc="-10" dirty="0">
                <a:latin typeface="Calibri"/>
                <a:cs typeface="Calibri"/>
              </a:rPr>
              <a:t>so </a:t>
            </a:r>
            <a:r>
              <a:rPr sz="1100" spc="-5" dirty="0">
                <a:latin typeface="Calibri"/>
                <a:cs typeface="Calibri"/>
              </a:rPr>
              <a:t>how many </a:t>
            </a:r>
            <a:r>
              <a:rPr sz="1100" dirty="0">
                <a:latin typeface="Calibri"/>
                <a:cs typeface="Calibri"/>
              </a:rPr>
              <a:t>cats </a:t>
            </a:r>
            <a:r>
              <a:rPr sz="1100" spc="-5" dirty="0">
                <a:latin typeface="Calibri"/>
                <a:cs typeface="Calibri"/>
              </a:rPr>
              <a:t>do </a:t>
            </a:r>
            <a:r>
              <a:rPr sz="1100" dirty="0">
                <a:latin typeface="Calibri"/>
                <a:cs typeface="Calibri"/>
              </a:rPr>
              <a:t>3 men </a:t>
            </a:r>
            <a:r>
              <a:rPr sz="1100" spc="-5" dirty="0">
                <a:latin typeface="Calibri"/>
                <a:cs typeface="Calibri"/>
              </a:rPr>
              <a:t>have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etc.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62355" y="1293875"/>
            <a:ext cx="6688835" cy="9845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33400" y="1219200"/>
            <a:ext cx="6746875" cy="1133475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400" b="1" u="heavy" spc="-5" dirty="0">
                <a:latin typeface="Calibri"/>
                <a:cs typeface="Calibri"/>
              </a:rPr>
              <a:t>Focus: Consolidating </a:t>
            </a:r>
            <a:r>
              <a:rPr sz="1400" b="1" u="heavy" dirty="0">
                <a:latin typeface="Calibri"/>
                <a:cs typeface="Calibri"/>
              </a:rPr>
              <a:t>and </a:t>
            </a:r>
            <a:r>
              <a:rPr sz="1400" b="1" u="heavy" spc="-5" dirty="0">
                <a:latin typeface="Calibri"/>
                <a:cs typeface="Calibri"/>
              </a:rPr>
              <a:t>extending </a:t>
            </a:r>
            <a:r>
              <a:rPr sz="1400" b="1" u="heavy" dirty="0">
                <a:latin typeface="Calibri"/>
                <a:cs typeface="Calibri"/>
              </a:rPr>
              <a:t>use of </a:t>
            </a:r>
            <a:r>
              <a:rPr sz="1400" b="1" u="heavy" spc="-5" dirty="0">
                <a:latin typeface="Calibri"/>
                <a:cs typeface="Calibri"/>
              </a:rPr>
              <a:t>short</a:t>
            </a:r>
            <a:r>
              <a:rPr sz="1400" b="1" u="heavy" spc="10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division</a:t>
            </a:r>
            <a:endParaRPr sz="1400">
              <a:latin typeface="Calibri"/>
              <a:cs typeface="Calibri"/>
            </a:endParaRPr>
          </a:p>
          <a:p>
            <a:pPr marL="140335" marR="130810" indent="11430" algn="ctr">
              <a:lnSpc>
                <a:spcPts val="1850"/>
              </a:lnSpc>
              <a:spcBef>
                <a:spcPts val="75"/>
              </a:spcBef>
            </a:pPr>
            <a:r>
              <a:rPr sz="1400" dirty="0">
                <a:latin typeface="Calibri"/>
                <a:cs typeface="Calibri"/>
              </a:rPr>
              <a:t>Children in year 4 will continue to </a:t>
            </a:r>
            <a:r>
              <a:rPr sz="1400" spc="-5" dirty="0">
                <a:latin typeface="Calibri"/>
                <a:cs typeface="Calibri"/>
              </a:rPr>
              <a:t>use short </a:t>
            </a:r>
            <a:r>
              <a:rPr sz="1400" dirty="0">
                <a:latin typeface="Calibri"/>
                <a:cs typeface="Calibri"/>
              </a:rPr>
              <a:t>division to </a:t>
            </a:r>
            <a:r>
              <a:rPr sz="1400" spc="-5" dirty="0">
                <a:latin typeface="Calibri"/>
                <a:cs typeface="Calibri"/>
              </a:rPr>
              <a:t>solve division problems. They </a:t>
            </a:r>
            <a:r>
              <a:rPr sz="1400" dirty="0">
                <a:latin typeface="Calibri"/>
                <a:cs typeface="Calibri"/>
              </a:rPr>
              <a:t>will  </a:t>
            </a:r>
            <a:r>
              <a:rPr sz="1400" spc="-5" dirty="0">
                <a:latin typeface="Calibri"/>
                <a:cs typeface="Calibri"/>
              </a:rPr>
              <a:t>begin </a:t>
            </a:r>
            <a:r>
              <a:rPr sz="1400" dirty="0">
                <a:latin typeface="Calibri"/>
                <a:cs typeface="Calibri"/>
              </a:rPr>
              <a:t>to work on remainders, </a:t>
            </a:r>
            <a:r>
              <a:rPr sz="1400" spc="-5" dirty="0">
                <a:latin typeface="Calibri"/>
                <a:cs typeface="Calibri"/>
              </a:rPr>
              <a:t>including problems </a:t>
            </a:r>
            <a:r>
              <a:rPr sz="1400" dirty="0">
                <a:latin typeface="Calibri"/>
                <a:cs typeface="Calibri"/>
              </a:rPr>
              <a:t>where there are </a:t>
            </a:r>
            <a:r>
              <a:rPr sz="1400" spc="-5" dirty="0">
                <a:latin typeface="Calibri"/>
                <a:cs typeface="Calibri"/>
              </a:rPr>
              <a:t>remainders </a:t>
            </a:r>
            <a:r>
              <a:rPr sz="1400" dirty="0">
                <a:latin typeface="Calibri"/>
                <a:cs typeface="Calibri"/>
              </a:rPr>
              <a:t>in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first  </a:t>
            </a:r>
            <a:r>
              <a:rPr sz="1400" spc="-5" dirty="0">
                <a:latin typeface="Calibri"/>
                <a:cs typeface="Calibri"/>
              </a:rPr>
              <a:t>numbers </a:t>
            </a:r>
            <a:r>
              <a:rPr sz="1400" dirty="0">
                <a:latin typeface="Calibri"/>
                <a:cs typeface="Calibri"/>
              </a:rPr>
              <a:t>but </a:t>
            </a:r>
            <a:r>
              <a:rPr sz="1400" spc="-5" dirty="0">
                <a:latin typeface="Calibri"/>
                <a:cs typeface="Calibri"/>
              </a:rPr>
              <a:t>not </a:t>
            </a:r>
            <a:r>
              <a:rPr sz="1400" dirty="0">
                <a:latin typeface="Calibri"/>
                <a:cs typeface="Calibri"/>
              </a:rPr>
              <a:t>in the </a:t>
            </a:r>
            <a:r>
              <a:rPr sz="1400" spc="-5" dirty="0">
                <a:latin typeface="Calibri"/>
                <a:cs typeface="Calibri"/>
              </a:rPr>
              <a:t>final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answer.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205037" y="2624137"/>
            <a:ext cx="2356485" cy="104775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323845" y="2662047"/>
            <a:ext cx="2119630" cy="955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2540" algn="ctr">
              <a:lnSpc>
                <a:spcPct val="109600"/>
              </a:lnSpc>
            </a:pPr>
            <a:r>
              <a:rPr sz="800" spc="-5" dirty="0">
                <a:latin typeface="Calibri"/>
                <a:cs typeface="Calibri"/>
              </a:rPr>
              <a:t>Once confident </a:t>
            </a:r>
            <a:r>
              <a:rPr sz="800" dirty="0">
                <a:latin typeface="Calibri"/>
                <a:cs typeface="Calibri"/>
              </a:rPr>
              <a:t>with </a:t>
            </a:r>
            <a:r>
              <a:rPr sz="800" spc="-5" dirty="0">
                <a:latin typeface="Calibri"/>
                <a:cs typeface="Calibri"/>
              </a:rPr>
              <a:t>the method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short division,  they will move on to </a:t>
            </a:r>
            <a:r>
              <a:rPr sz="800" dirty="0">
                <a:latin typeface="Calibri"/>
                <a:cs typeface="Calibri"/>
              </a:rPr>
              <a:t>problems </a:t>
            </a:r>
            <a:r>
              <a:rPr sz="800" spc="-5" dirty="0">
                <a:latin typeface="Calibri"/>
                <a:cs typeface="Calibri"/>
              </a:rPr>
              <a:t>where the first digit  of the dividend is not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multiple </a:t>
            </a:r>
            <a:r>
              <a:rPr sz="800" dirty="0">
                <a:latin typeface="Calibri"/>
                <a:cs typeface="Calibri"/>
              </a:rPr>
              <a:t>of the </a:t>
            </a:r>
            <a:r>
              <a:rPr sz="800" spc="-5" dirty="0">
                <a:latin typeface="Calibri"/>
                <a:cs typeface="Calibri"/>
              </a:rPr>
              <a:t>divisor and  therefore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remainder </a:t>
            </a:r>
            <a:r>
              <a:rPr sz="800" dirty="0">
                <a:latin typeface="Calibri"/>
                <a:cs typeface="Calibri"/>
              </a:rPr>
              <a:t>will </a:t>
            </a:r>
            <a:r>
              <a:rPr sz="800" spc="-5" dirty="0">
                <a:latin typeface="Calibri"/>
                <a:cs typeface="Calibri"/>
              </a:rPr>
              <a:t>need to be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carried.</a:t>
            </a:r>
            <a:endParaRPr sz="800">
              <a:latin typeface="Calibri"/>
              <a:cs typeface="Calibri"/>
            </a:endParaRPr>
          </a:p>
          <a:p>
            <a:pPr marL="114300" marR="101600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Children </a:t>
            </a:r>
            <a:r>
              <a:rPr sz="800" dirty="0">
                <a:latin typeface="Calibri"/>
                <a:cs typeface="Calibri"/>
              </a:rPr>
              <a:t>may </a:t>
            </a:r>
            <a:r>
              <a:rPr sz="800" spc="-5" dirty="0">
                <a:latin typeface="Calibri"/>
                <a:cs typeface="Calibri"/>
              </a:rPr>
              <a:t>need to use other equipment to  calculate the division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multiplication facts  required.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708659" y="4962321"/>
            <a:ext cx="1635125" cy="101848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94372" y="4947970"/>
            <a:ext cx="1663700" cy="1047115"/>
          </a:xfrm>
          <a:custGeom>
            <a:avLst/>
            <a:gdLst/>
            <a:ahLst/>
            <a:cxnLst/>
            <a:rect l="l" t="t" r="r" b="b"/>
            <a:pathLst>
              <a:path w="1663700" h="1047114">
                <a:moveTo>
                  <a:pt x="0" y="1047064"/>
                </a:moveTo>
                <a:lnTo>
                  <a:pt x="1663700" y="1047064"/>
                </a:lnTo>
                <a:lnTo>
                  <a:pt x="1663700" y="0"/>
                </a:lnTo>
                <a:lnTo>
                  <a:pt x="0" y="0"/>
                </a:lnTo>
                <a:lnTo>
                  <a:pt x="0" y="104706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928937" y="4005389"/>
            <a:ext cx="2356485" cy="81915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029839" y="4043156"/>
            <a:ext cx="2155825" cy="687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Children </a:t>
            </a:r>
            <a:r>
              <a:rPr sz="800" dirty="0">
                <a:latin typeface="Calibri"/>
                <a:cs typeface="Calibri"/>
              </a:rPr>
              <a:t>who </a:t>
            </a:r>
            <a:r>
              <a:rPr sz="800" spc="-5" dirty="0">
                <a:latin typeface="Calibri"/>
                <a:cs typeface="Calibri"/>
              </a:rPr>
              <a:t>can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short multiplication problems  with remainders </a:t>
            </a:r>
            <a:r>
              <a:rPr sz="800" dirty="0">
                <a:latin typeface="Calibri"/>
                <a:cs typeface="Calibri"/>
              </a:rPr>
              <a:t>(but </a:t>
            </a:r>
            <a:r>
              <a:rPr sz="800" spc="-5" dirty="0">
                <a:latin typeface="Calibri"/>
                <a:cs typeface="Calibri"/>
              </a:rPr>
              <a:t>not those in the final answer)  are now ready to work on </a:t>
            </a:r>
            <a:r>
              <a:rPr sz="800" dirty="0">
                <a:latin typeface="Calibri"/>
                <a:cs typeface="Calibri"/>
              </a:rPr>
              <a:t>3 </a:t>
            </a:r>
            <a:r>
              <a:rPr sz="800" spc="-5" dirty="0">
                <a:latin typeface="Calibri"/>
                <a:cs typeface="Calibri"/>
              </a:rPr>
              <a:t>digit problems. Again,  there should be remainders in the calculation </a:t>
            </a:r>
            <a:r>
              <a:rPr sz="800" dirty="0">
                <a:latin typeface="Calibri"/>
                <a:cs typeface="Calibri"/>
              </a:rPr>
              <a:t>but  </a:t>
            </a:r>
            <a:r>
              <a:rPr sz="800" spc="-5" dirty="0">
                <a:latin typeface="Calibri"/>
                <a:cs typeface="Calibri"/>
              </a:rPr>
              <a:t>never in the final</a:t>
            </a:r>
            <a:r>
              <a:rPr sz="800" spc="-4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answer.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252662" y="5205539"/>
            <a:ext cx="2562225" cy="93345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340610" y="5244322"/>
            <a:ext cx="2384425" cy="687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9700"/>
              </a:lnSpc>
            </a:pPr>
            <a:r>
              <a:rPr sz="800" spc="-5" dirty="0">
                <a:latin typeface="Calibri"/>
                <a:cs typeface="Calibri"/>
              </a:rPr>
              <a:t>Once children are confident at </a:t>
            </a:r>
            <a:r>
              <a:rPr sz="800" dirty="0">
                <a:latin typeface="Calibri"/>
                <a:cs typeface="Calibri"/>
              </a:rPr>
              <a:t>dividing </a:t>
            </a:r>
            <a:r>
              <a:rPr sz="800" spc="-5" dirty="0">
                <a:latin typeface="Calibri"/>
                <a:cs typeface="Calibri"/>
              </a:rPr>
              <a:t>with </a:t>
            </a:r>
            <a:r>
              <a:rPr sz="800" dirty="0">
                <a:latin typeface="Calibri"/>
                <a:cs typeface="Calibri"/>
              </a:rPr>
              <a:t>3 </a:t>
            </a:r>
            <a:r>
              <a:rPr sz="800" spc="-5" dirty="0">
                <a:latin typeface="Calibri"/>
                <a:cs typeface="Calibri"/>
              </a:rPr>
              <a:t>digits, they  need to attempt problems where the answer in the first  column (hundreds column) is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zero. </a:t>
            </a:r>
            <a:r>
              <a:rPr sz="800" dirty="0">
                <a:latin typeface="Calibri"/>
                <a:cs typeface="Calibri"/>
              </a:rPr>
              <a:t>They may </a:t>
            </a:r>
            <a:r>
              <a:rPr sz="800" spc="-5" dirty="0">
                <a:latin typeface="Calibri"/>
                <a:cs typeface="Calibri"/>
              </a:rPr>
              <a:t>wish to  record </a:t>
            </a: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hundred initially as this </a:t>
            </a:r>
            <a:r>
              <a:rPr sz="800" dirty="0">
                <a:latin typeface="Calibri"/>
                <a:cs typeface="Calibri"/>
              </a:rPr>
              <a:t>will </a:t>
            </a:r>
            <a:r>
              <a:rPr sz="800" spc="-5" dirty="0">
                <a:latin typeface="Calibri"/>
                <a:cs typeface="Calibri"/>
              </a:rPr>
              <a:t>help them  remember </a:t>
            </a:r>
            <a:r>
              <a:rPr sz="800" spc="-10" dirty="0">
                <a:latin typeface="Calibri"/>
                <a:cs typeface="Calibri"/>
              </a:rPr>
              <a:t>its </a:t>
            </a:r>
            <a:r>
              <a:rPr sz="800" spc="-5" dirty="0">
                <a:latin typeface="Calibri"/>
                <a:cs typeface="Calibri"/>
              </a:rPr>
              <a:t>place and the numbers</a:t>
            </a:r>
            <a:r>
              <a:rPr sz="800" spc="2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value.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462271" y="3244595"/>
            <a:ext cx="1074420" cy="78028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736591" y="4794503"/>
            <a:ext cx="1095756" cy="75285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7"/>
          <p:cNvSpPr txBox="1">
            <a:spLocks/>
          </p:cNvSpPr>
          <p:nvPr/>
        </p:nvSpPr>
        <p:spPr>
          <a:xfrm>
            <a:off x="3056254" y="438784"/>
            <a:ext cx="1664970" cy="496290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429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95250">
              <a:spcBef>
                <a:spcPts val="270"/>
              </a:spcBef>
            </a:pPr>
            <a:r>
              <a:rPr lang="en-GB" sz="3000" kern="0" spc="110" dirty="0" smtClean="0">
                <a:solidFill>
                  <a:sysClr val="windowText" lastClr="000000"/>
                </a:solidFill>
              </a:rPr>
              <a:t>Division</a:t>
            </a:r>
            <a:endParaRPr lang="en-GB" sz="3000" kern="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57525" y="475615"/>
            <a:ext cx="1664970" cy="571500"/>
          </a:xfrm>
          <a:custGeom>
            <a:avLst/>
            <a:gdLst/>
            <a:ahLst/>
            <a:cxnLst/>
            <a:rect l="l" t="t" r="r" b="b"/>
            <a:pathLst>
              <a:path w="1664970" h="571500">
                <a:moveTo>
                  <a:pt x="0" y="571500"/>
                </a:moveTo>
                <a:lnTo>
                  <a:pt x="1664970" y="571500"/>
                </a:lnTo>
                <a:lnTo>
                  <a:pt x="1664970" y="0"/>
                </a:lnTo>
                <a:lnTo>
                  <a:pt x="0" y="0"/>
                </a:lnTo>
                <a:lnTo>
                  <a:pt x="0" y="571500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76955" y="541019"/>
            <a:ext cx="1626108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5095">
              <a:lnSpc>
                <a:spcPct val="100000"/>
              </a:lnSpc>
            </a:pPr>
            <a:r>
              <a:rPr spc="110" dirty="0"/>
              <a:t>Divis</a:t>
            </a:r>
            <a:r>
              <a:rPr spc="75" dirty="0"/>
              <a:t>i</a:t>
            </a:r>
            <a:r>
              <a:rPr spc="10" dirty="0"/>
              <a:t>on</a:t>
            </a:r>
          </a:p>
        </p:txBody>
      </p:sp>
      <p:sp>
        <p:nvSpPr>
          <p:cNvPr id="9" name="object 9"/>
          <p:cNvSpPr/>
          <p:nvPr/>
        </p:nvSpPr>
        <p:spPr>
          <a:xfrm>
            <a:off x="3104388" y="9037319"/>
            <a:ext cx="1578864" cy="437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085464" y="8972422"/>
            <a:ext cx="1617345" cy="567055"/>
          </a:xfrm>
          <a:prstGeom prst="rect">
            <a:avLst/>
          </a:prstGeom>
          <a:ln w="38100">
            <a:solidFill>
              <a:srgbClr val="6F2F9F"/>
            </a:solidFill>
          </a:ln>
        </p:spPr>
        <p:txBody>
          <a:bodyPr vert="horz" wrap="square" lIns="0" tIns="38735" rIns="0" bIns="0" rtlCol="0">
            <a:spAutoFit/>
          </a:bodyPr>
          <a:lstStyle/>
          <a:p>
            <a:pPr marL="125095">
              <a:lnSpc>
                <a:spcPct val="100000"/>
              </a:lnSpc>
              <a:spcBef>
                <a:spcPts val="305"/>
              </a:spcBef>
            </a:pPr>
            <a:r>
              <a:rPr sz="2600" spc="100" dirty="0">
                <a:latin typeface="Calibri"/>
                <a:cs typeface="Calibri"/>
              </a:rPr>
              <a:t>Year </a:t>
            </a:r>
            <a:r>
              <a:rPr sz="2600" spc="75" dirty="0">
                <a:latin typeface="Calibri"/>
                <a:cs typeface="Calibri"/>
              </a:rPr>
              <a:t>Five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33400" y="1284732"/>
            <a:ext cx="6690359" cy="8991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04825" y="1209675"/>
            <a:ext cx="6746875" cy="104775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300"/>
              </a:spcBef>
            </a:pPr>
            <a:r>
              <a:rPr sz="1400" b="1" u="heavy" spc="-5" dirty="0">
                <a:latin typeface="Calibri"/>
                <a:cs typeface="Calibri"/>
              </a:rPr>
              <a:t>Focus: Extending </a:t>
            </a:r>
            <a:r>
              <a:rPr sz="1400" b="1" u="heavy" dirty="0">
                <a:latin typeface="Calibri"/>
                <a:cs typeface="Calibri"/>
              </a:rPr>
              <a:t>use of </a:t>
            </a:r>
            <a:r>
              <a:rPr sz="1400" b="1" u="heavy" spc="-5" dirty="0">
                <a:latin typeface="Calibri"/>
                <a:cs typeface="Calibri"/>
              </a:rPr>
              <a:t>short multiplication </a:t>
            </a:r>
            <a:r>
              <a:rPr sz="1400" b="1" u="heavy" dirty="0">
                <a:latin typeface="Calibri"/>
                <a:cs typeface="Calibri"/>
              </a:rPr>
              <a:t>to 4 digits </a:t>
            </a:r>
            <a:r>
              <a:rPr sz="1400" b="1" u="heavy" spc="-5" dirty="0">
                <a:latin typeface="Calibri"/>
                <a:cs typeface="Calibri"/>
              </a:rPr>
              <a:t>and</a:t>
            </a:r>
            <a:r>
              <a:rPr sz="1400" b="1" u="heavy" spc="55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remainders</a:t>
            </a:r>
            <a:endParaRPr sz="1400">
              <a:latin typeface="Calibri"/>
              <a:cs typeface="Calibri"/>
            </a:endParaRPr>
          </a:p>
          <a:p>
            <a:pPr marL="116839" marR="113030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in year 5 will </a:t>
            </a:r>
            <a:r>
              <a:rPr sz="1400" spc="-5" dirty="0">
                <a:latin typeface="Calibri"/>
                <a:cs typeface="Calibri"/>
              </a:rPr>
              <a:t>use short </a:t>
            </a:r>
            <a:r>
              <a:rPr sz="1400" dirty="0">
                <a:latin typeface="Calibri"/>
                <a:cs typeface="Calibri"/>
              </a:rPr>
              <a:t>division to solve </a:t>
            </a:r>
            <a:r>
              <a:rPr sz="1400" spc="-5" dirty="0">
                <a:latin typeface="Calibri"/>
                <a:cs typeface="Calibri"/>
              </a:rPr>
              <a:t>problems up </a:t>
            </a:r>
            <a:r>
              <a:rPr sz="1400" dirty="0">
                <a:latin typeface="Calibri"/>
                <a:cs typeface="Calibri"/>
              </a:rPr>
              <a:t>to 4 </a:t>
            </a:r>
            <a:r>
              <a:rPr sz="1400" spc="-5" dirty="0">
                <a:latin typeface="Calibri"/>
                <a:cs typeface="Calibri"/>
              </a:rPr>
              <a:t>digits long. </a:t>
            </a:r>
            <a:r>
              <a:rPr sz="1400" dirty="0">
                <a:latin typeface="Calibri"/>
                <a:cs typeface="Calibri"/>
              </a:rPr>
              <a:t>For </a:t>
            </a:r>
            <a:r>
              <a:rPr sz="1400" spc="-5" dirty="0">
                <a:latin typeface="Calibri"/>
                <a:cs typeface="Calibri"/>
              </a:rPr>
              <a:t>the </a:t>
            </a:r>
            <a:r>
              <a:rPr sz="1400" dirty="0">
                <a:latin typeface="Calibri"/>
                <a:cs typeface="Calibri"/>
              </a:rPr>
              <a:t>first  </a:t>
            </a:r>
            <a:r>
              <a:rPr sz="1400" spc="-5" dirty="0">
                <a:latin typeface="Calibri"/>
                <a:cs typeface="Calibri"/>
              </a:rPr>
              <a:t>time they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use </a:t>
            </a:r>
            <a:r>
              <a:rPr sz="1400" dirty="0">
                <a:latin typeface="Calibri"/>
                <a:cs typeface="Calibri"/>
              </a:rPr>
              <a:t>short </a:t>
            </a:r>
            <a:r>
              <a:rPr sz="1400" spc="-5" dirty="0">
                <a:latin typeface="Calibri"/>
                <a:cs typeface="Calibri"/>
              </a:rPr>
              <a:t>division </a:t>
            </a:r>
            <a:r>
              <a:rPr sz="1400" dirty="0">
                <a:latin typeface="Calibri"/>
                <a:cs typeface="Calibri"/>
              </a:rPr>
              <a:t>to </a:t>
            </a:r>
            <a:r>
              <a:rPr sz="1400" spc="-5" dirty="0">
                <a:latin typeface="Calibri"/>
                <a:cs typeface="Calibri"/>
              </a:rPr>
              <a:t>solve problems that have </a:t>
            </a:r>
            <a:r>
              <a:rPr sz="1400" dirty="0">
                <a:latin typeface="Calibri"/>
                <a:cs typeface="Calibri"/>
              </a:rPr>
              <a:t>a remainder in the </a:t>
            </a:r>
            <a:r>
              <a:rPr sz="1400" spc="-5" dirty="0">
                <a:latin typeface="Calibri"/>
                <a:cs typeface="Calibri"/>
              </a:rPr>
              <a:t>final  answer.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24255" y="5978652"/>
            <a:ext cx="6711696" cy="27904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42340" y="5338673"/>
            <a:ext cx="6769100" cy="3058273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295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0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 dirty="0">
              <a:latin typeface="Calibri"/>
              <a:cs typeface="Calibri"/>
            </a:endParaRPr>
          </a:p>
          <a:p>
            <a:pPr marL="337185">
              <a:lnSpc>
                <a:spcPct val="100000"/>
              </a:lnSpc>
              <a:spcBef>
                <a:spcPts val="130"/>
              </a:spcBef>
            </a:pPr>
            <a:r>
              <a:rPr sz="1100" spc="-5" dirty="0">
                <a:latin typeface="Calibri"/>
                <a:cs typeface="Calibri"/>
              </a:rPr>
              <a:t>Share, share equally, </a:t>
            </a:r>
            <a:r>
              <a:rPr sz="1100" dirty="0">
                <a:latin typeface="Calibri"/>
                <a:cs typeface="Calibri"/>
              </a:rPr>
              <a:t>one </a:t>
            </a:r>
            <a:r>
              <a:rPr sz="1100" spc="-5" dirty="0">
                <a:latin typeface="Calibri"/>
                <a:cs typeface="Calibri"/>
              </a:rPr>
              <a:t>each, two </a:t>
            </a:r>
            <a:r>
              <a:rPr sz="1100" dirty="0">
                <a:latin typeface="Calibri"/>
                <a:cs typeface="Calibri"/>
              </a:rPr>
              <a:t>each…, group, </a:t>
            </a:r>
            <a:r>
              <a:rPr sz="1100" spc="-5" dirty="0">
                <a:latin typeface="Calibri"/>
                <a:cs typeface="Calibri"/>
              </a:rPr>
              <a:t>groups </a:t>
            </a:r>
            <a:r>
              <a:rPr sz="1100" dirty="0">
                <a:latin typeface="Calibri"/>
                <a:cs typeface="Calibri"/>
              </a:rPr>
              <a:t>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array, </a:t>
            </a:r>
            <a:r>
              <a:rPr sz="1100" spc="-5" dirty="0">
                <a:latin typeface="Calibri"/>
                <a:cs typeface="Calibri"/>
              </a:rPr>
              <a:t>divide, </a:t>
            </a:r>
            <a:r>
              <a:rPr sz="1100" dirty="0">
                <a:latin typeface="Calibri"/>
                <a:cs typeface="Calibri"/>
              </a:rPr>
              <a:t>divided </a:t>
            </a:r>
            <a:r>
              <a:rPr sz="1100" spc="-5" dirty="0">
                <a:latin typeface="Calibri"/>
                <a:cs typeface="Calibri"/>
              </a:rPr>
              <a:t>by, </a:t>
            </a:r>
            <a:r>
              <a:rPr sz="1100" dirty="0">
                <a:latin typeface="Calibri"/>
                <a:cs typeface="Calibri"/>
              </a:rPr>
              <a:t>divided</a:t>
            </a:r>
            <a:r>
              <a:rPr sz="1100" spc="9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into,</a:t>
            </a:r>
          </a:p>
          <a:p>
            <a:pPr marL="279400">
              <a:lnSpc>
                <a:spcPct val="100000"/>
              </a:lnSpc>
              <a:spcBef>
                <a:spcPts val="130"/>
              </a:spcBef>
            </a:pPr>
            <a:r>
              <a:rPr sz="1100" dirty="0">
                <a:latin typeface="Calibri"/>
                <a:cs typeface="Calibri"/>
              </a:rPr>
              <a:t>division, </a:t>
            </a:r>
            <a:r>
              <a:rPr sz="1100" spc="-5" dirty="0">
                <a:latin typeface="Calibri"/>
                <a:cs typeface="Calibri"/>
              </a:rPr>
              <a:t>grouping, </a:t>
            </a:r>
            <a:r>
              <a:rPr sz="1100" dirty="0">
                <a:latin typeface="Calibri"/>
                <a:cs typeface="Calibri"/>
              </a:rPr>
              <a:t>number line, left, left over, </a:t>
            </a:r>
            <a:r>
              <a:rPr sz="1100" spc="-5" dirty="0">
                <a:latin typeface="Calibri"/>
                <a:cs typeface="Calibri"/>
              </a:rPr>
              <a:t>inverse, short division, carry, remainder, </a:t>
            </a:r>
            <a:r>
              <a:rPr sz="1100" dirty="0">
                <a:latin typeface="Calibri"/>
                <a:cs typeface="Calibri"/>
              </a:rPr>
              <a:t>multiple, </a:t>
            </a:r>
            <a:r>
              <a:rPr sz="1100" spc="-5" dirty="0">
                <a:latin typeface="Calibri"/>
                <a:cs typeface="Calibri"/>
              </a:rPr>
              <a:t>divisible</a:t>
            </a:r>
            <a:r>
              <a:rPr sz="1100" spc="7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by,</a:t>
            </a:r>
            <a:endParaRPr sz="1100" dirty="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135"/>
              </a:spcBef>
            </a:pPr>
            <a:r>
              <a:rPr sz="1100" spc="-5" dirty="0">
                <a:latin typeface="Calibri"/>
                <a:cs typeface="Calibri"/>
              </a:rPr>
              <a:t>factor, </a:t>
            </a:r>
            <a:r>
              <a:rPr sz="1100" i="1" spc="-5" dirty="0">
                <a:latin typeface="Calibri"/>
                <a:cs typeface="Calibri"/>
              </a:rPr>
              <a:t>quotient, </a:t>
            </a:r>
            <a:r>
              <a:rPr sz="1100" i="1" spc="-10" dirty="0">
                <a:latin typeface="Calibri"/>
                <a:cs typeface="Calibri"/>
              </a:rPr>
              <a:t>prime </a:t>
            </a:r>
            <a:r>
              <a:rPr sz="1100" i="1" spc="-5" dirty="0">
                <a:latin typeface="Calibri"/>
                <a:cs typeface="Calibri"/>
              </a:rPr>
              <a:t>number, prime factors, composite number</a:t>
            </a:r>
            <a:r>
              <a:rPr sz="1100" i="1" spc="160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(non-prime)</a:t>
            </a:r>
            <a:endParaRPr sz="1100" dirty="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12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5" dirty="0">
                <a:latin typeface="Calibri"/>
                <a:cs typeface="Calibri"/>
              </a:rPr>
              <a:t>Multiply and divide numbers mentally, using known</a:t>
            </a:r>
            <a:r>
              <a:rPr sz="1000" spc="50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facts</a:t>
            </a:r>
            <a:r>
              <a:rPr sz="1000" spc="-5" dirty="0" smtClean="0">
                <a:latin typeface="Calibri"/>
                <a:cs typeface="Calibri"/>
              </a:rPr>
              <a:t>.</a:t>
            </a:r>
            <a:endParaRPr lang="en-US" sz="1000" spc="-5" dirty="0" smtClean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204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lang="en-US" sz="1000" spc="-5" dirty="0" smtClean="0">
                <a:latin typeface="Calibri"/>
                <a:cs typeface="Calibri"/>
              </a:rPr>
              <a:t>Divide numbers up to 4 digits by a 1 digit number using formal written methods.</a:t>
            </a:r>
            <a:endParaRPr sz="10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65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5" dirty="0">
                <a:latin typeface="Calibri"/>
                <a:cs typeface="Calibri"/>
              </a:rPr>
              <a:t>Identify multiples and factors, including all factor pairs of a number and common factors </a:t>
            </a:r>
            <a:r>
              <a:rPr sz="1000" dirty="0">
                <a:latin typeface="Calibri"/>
                <a:cs typeface="Calibri"/>
              </a:rPr>
              <a:t>between </a:t>
            </a:r>
            <a:r>
              <a:rPr sz="1000" spc="-5" dirty="0">
                <a:latin typeface="Calibri"/>
                <a:cs typeface="Calibri"/>
              </a:rPr>
              <a:t>2</a:t>
            </a:r>
            <a:r>
              <a:rPr sz="1000" spc="210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numbers.</a:t>
            </a:r>
            <a:endParaRPr sz="10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10" dirty="0">
                <a:latin typeface="Calibri"/>
                <a:cs typeface="Calibri"/>
              </a:rPr>
              <a:t>Solve </a:t>
            </a:r>
            <a:r>
              <a:rPr sz="1000" spc="-5" dirty="0">
                <a:latin typeface="Calibri"/>
                <a:cs typeface="Calibri"/>
              </a:rPr>
              <a:t>x and ÷ problems where larger numbers are decomposed into their</a:t>
            </a:r>
            <a:r>
              <a:rPr sz="1000" spc="13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factors.</a:t>
            </a:r>
            <a:endParaRPr sz="10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65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5" dirty="0">
                <a:latin typeface="Calibri"/>
                <a:cs typeface="Calibri"/>
              </a:rPr>
              <a:t>Multiply and divide whole numbers and decimals </a:t>
            </a:r>
            <a:r>
              <a:rPr sz="1000" dirty="0">
                <a:latin typeface="Calibri"/>
                <a:cs typeface="Calibri"/>
              </a:rPr>
              <a:t>by </a:t>
            </a:r>
            <a:r>
              <a:rPr sz="1000" spc="-5" dirty="0">
                <a:latin typeface="Calibri"/>
                <a:cs typeface="Calibri"/>
              </a:rPr>
              <a:t>10, </a:t>
            </a:r>
            <a:r>
              <a:rPr sz="1000" dirty="0">
                <a:latin typeface="Calibri"/>
                <a:cs typeface="Calibri"/>
              </a:rPr>
              <a:t>100 </a:t>
            </a:r>
            <a:r>
              <a:rPr sz="1000" spc="-5" dirty="0">
                <a:latin typeface="Calibri"/>
                <a:cs typeface="Calibri"/>
              </a:rPr>
              <a:t>and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1000.</a:t>
            </a:r>
            <a:endParaRPr sz="10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65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5" dirty="0">
                <a:latin typeface="Calibri"/>
                <a:cs typeface="Calibri"/>
              </a:rPr>
              <a:t>Use vocabulary of </a:t>
            </a:r>
            <a:r>
              <a:rPr sz="1000" dirty="0">
                <a:latin typeface="Calibri"/>
                <a:cs typeface="Calibri"/>
              </a:rPr>
              <a:t>prime </a:t>
            </a:r>
            <a:r>
              <a:rPr sz="1000" spc="-5" dirty="0">
                <a:latin typeface="Calibri"/>
                <a:cs typeface="Calibri"/>
              </a:rPr>
              <a:t>numbers, </a:t>
            </a:r>
            <a:r>
              <a:rPr sz="1000" dirty="0">
                <a:latin typeface="Calibri"/>
                <a:cs typeface="Calibri"/>
              </a:rPr>
              <a:t>prime </a:t>
            </a:r>
            <a:r>
              <a:rPr sz="1000" spc="-5" dirty="0">
                <a:latin typeface="Calibri"/>
                <a:cs typeface="Calibri"/>
              </a:rPr>
              <a:t>factors and composite</a:t>
            </a:r>
            <a:r>
              <a:rPr sz="1000" spc="3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numbers.</a:t>
            </a:r>
            <a:endParaRPr sz="10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65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5" dirty="0">
                <a:latin typeface="Calibri"/>
                <a:cs typeface="Calibri"/>
              </a:rPr>
              <a:t>Work out whether a number </a:t>
            </a:r>
            <a:r>
              <a:rPr sz="1000" dirty="0">
                <a:latin typeface="Calibri"/>
                <a:cs typeface="Calibri"/>
              </a:rPr>
              <a:t>up </a:t>
            </a:r>
            <a:r>
              <a:rPr sz="1000" spc="-5" dirty="0">
                <a:latin typeface="Calibri"/>
                <a:cs typeface="Calibri"/>
              </a:rPr>
              <a:t>to 100 is prime </a:t>
            </a:r>
            <a:r>
              <a:rPr sz="1000" dirty="0">
                <a:latin typeface="Calibri"/>
                <a:cs typeface="Calibri"/>
              </a:rPr>
              <a:t>and know all </a:t>
            </a:r>
            <a:r>
              <a:rPr sz="1000" spc="-5" dirty="0">
                <a:latin typeface="Calibri"/>
                <a:cs typeface="Calibri"/>
              </a:rPr>
              <a:t>prime </a:t>
            </a:r>
            <a:r>
              <a:rPr sz="1000" dirty="0">
                <a:latin typeface="Calibri"/>
                <a:cs typeface="Calibri"/>
              </a:rPr>
              <a:t>numbers </a:t>
            </a:r>
            <a:r>
              <a:rPr sz="1000" spc="-5" dirty="0">
                <a:latin typeface="Calibri"/>
                <a:cs typeface="Calibri"/>
              </a:rPr>
              <a:t>to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30.</a:t>
            </a:r>
            <a:endParaRPr sz="10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65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5" dirty="0">
                <a:latin typeface="Calibri"/>
                <a:cs typeface="Calibri"/>
              </a:rPr>
              <a:t>Use and understand multiplication and division </a:t>
            </a:r>
            <a:r>
              <a:rPr sz="1000" dirty="0">
                <a:latin typeface="Calibri"/>
                <a:cs typeface="Calibri"/>
              </a:rPr>
              <a:t>as</a:t>
            </a:r>
            <a:r>
              <a:rPr sz="1000" spc="60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inverses.</a:t>
            </a:r>
            <a:endParaRPr sz="1000" dirty="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5" dirty="0">
                <a:latin typeface="Calibri"/>
                <a:cs typeface="Calibri"/>
              </a:rPr>
              <a:t>Present division with remainders answers differently, showing the remainder as a fraction, decimal or whole </a:t>
            </a:r>
            <a:r>
              <a:rPr sz="1000" spc="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number</a:t>
            </a:r>
            <a:endParaRPr sz="1000" dirty="0">
              <a:latin typeface="Calibri"/>
              <a:cs typeface="Calibri"/>
            </a:endParaRPr>
          </a:p>
          <a:p>
            <a:pPr marL="549275">
              <a:lnSpc>
                <a:spcPct val="100000"/>
              </a:lnSpc>
              <a:spcBef>
                <a:spcPts val="105"/>
              </a:spcBef>
            </a:pPr>
            <a:r>
              <a:rPr sz="1000" spc="-5" dirty="0">
                <a:latin typeface="Calibri"/>
                <a:cs typeface="Calibri"/>
              </a:rPr>
              <a:t>by</a:t>
            </a:r>
            <a:r>
              <a:rPr sz="1000" spc="-5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rounding.</a:t>
            </a:r>
            <a:endParaRPr sz="1000" dirty="0">
              <a:latin typeface="Calibri"/>
              <a:cs typeface="Calibri"/>
            </a:endParaRPr>
          </a:p>
          <a:p>
            <a:pPr marL="549275" marR="174625" indent="-228600">
              <a:lnSpc>
                <a:spcPct val="109000"/>
              </a:lnSpc>
              <a:spcBef>
                <a:spcPts val="7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000" spc="-10" dirty="0">
                <a:latin typeface="Calibri"/>
                <a:cs typeface="Calibri"/>
              </a:rPr>
              <a:t>Solve </a:t>
            </a:r>
            <a:r>
              <a:rPr sz="1000" dirty="0">
                <a:latin typeface="Calibri"/>
                <a:cs typeface="Calibri"/>
              </a:rPr>
              <a:t>problems </a:t>
            </a:r>
            <a:r>
              <a:rPr sz="1000" spc="-5" dirty="0">
                <a:latin typeface="Calibri"/>
                <a:cs typeface="Calibri"/>
              </a:rPr>
              <a:t>with a combination of </a:t>
            </a:r>
            <a:r>
              <a:rPr sz="1000" dirty="0">
                <a:latin typeface="Calibri"/>
                <a:cs typeface="Calibri"/>
              </a:rPr>
              <a:t>all </a:t>
            </a:r>
            <a:r>
              <a:rPr sz="1000" spc="-5" dirty="0">
                <a:latin typeface="Calibri"/>
                <a:cs typeface="Calibri"/>
              </a:rPr>
              <a:t>four operations including </a:t>
            </a:r>
            <a:r>
              <a:rPr sz="1000" spc="-10" dirty="0">
                <a:latin typeface="Calibri"/>
                <a:cs typeface="Calibri"/>
              </a:rPr>
              <a:t>fraction </a:t>
            </a:r>
            <a:r>
              <a:rPr sz="1000" spc="-5" dirty="0">
                <a:latin typeface="Calibri"/>
                <a:cs typeface="Calibri"/>
              </a:rPr>
              <a:t>scaling problems and problems involving  simple</a:t>
            </a:r>
            <a:r>
              <a:rPr sz="1000" spc="-65" dirty="0">
                <a:latin typeface="Calibri"/>
                <a:cs typeface="Calibri"/>
              </a:rPr>
              <a:t> </a:t>
            </a:r>
            <a:r>
              <a:rPr sz="1000" spc="-5" dirty="0">
                <a:latin typeface="Calibri"/>
                <a:cs typeface="Calibri"/>
              </a:rPr>
              <a:t>rates.</a:t>
            </a:r>
            <a:endParaRPr sz="1000" dirty="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400175" y="3247669"/>
            <a:ext cx="3009265" cy="92389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5824" y="3233445"/>
            <a:ext cx="3037840" cy="952500"/>
          </a:xfrm>
          <a:custGeom>
            <a:avLst/>
            <a:gdLst/>
            <a:ahLst/>
            <a:cxnLst/>
            <a:rect l="l" t="t" r="r" b="b"/>
            <a:pathLst>
              <a:path w="3037840" h="952500">
                <a:moveTo>
                  <a:pt x="0" y="952474"/>
                </a:moveTo>
                <a:lnTo>
                  <a:pt x="3037840" y="952474"/>
                </a:lnTo>
                <a:lnTo>
                  <a:pt x="3037840" y="0"/>
                </a:lnTo>
                <a:lnTo>
                  <a:pt x="0" y="0"/>
                </a:lnTo>
                <a:lnTo>
                  <a:pt x="0" y="95247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719512" y="3919664"/>
            <a:ext cx="2356485" cy="10953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826890" y="3957447"/>
            <a:ext cx="2142490" cy="955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905" algn="ctr">
              <a:lnSpc>
                <a:spcPct val="109800"/>
              </a:lnSpc>
            </a:pPr>
            <a:r>
              <a:rPr sz="800" dirty="0">
                <a:latin typeface="Calibri"/>
                <a:cs typeface="Calibri"/>
              </a:rPr>
              <a:t>In </a:t>
            </a:r>
            <a:r>
              <a:rPr sz="800" spc="-5" dirty="0">
                <a:latin typeface="Calibri"/>
                <a:cs typeface="Calibri"/>
              </a:rPr>
              <a:t>year </a:t>
            </a:r>
            <a:r>
              <a:rPr sz="800" dirty="0">
                <a:latin typeface="Calibri"/>
                <a:cs typeface="Calibri"/>
              </a:rPr>
              <a:t>5 </a:t>
            </a:r>
            <a:r>
              <a:rPr sz="800" spc="-5" dirty="0">
                <a:latin typeface="Calibri"/>
                <a:cs typeface="Calibri"/>
              </a:rPr>
              <a:t>children will </a:t>
            </a:r>
            <a:r>
              <a:rPr sz="800" dirty="0">
                <a:latin typeface="Calibri"/>
                <a:cs typeface="Calibri"/>
              </a:rPr>
              <a:t>begin </a:t>
            </a:r>
            <a:r>
              <a:rPr sz="800" spc="-5" dirty="0">
                <a:latin typeface="Calibri"/>
                <a:cs typeface="Calibri"/>
              </a:rPr>
              <a:t>to solve division  problems where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number up to </a:t>
            </a:r>
            <a:r>
              <a:rPr sz="800" dirty="0">
                <a:latin typeface="Calibri"/>
                <a:cs typeface="Calibri"/>
              </a:rPr>
              <a:t>4 </a:t>
            </a:r>
            <a:r>
              <a:rPr sz="800" spc="-5" dirty="0">
                <a:latin typeface="Calibri"/>
                <a:cs typeface="Calibri"/>
              </a:rPr>
              <a:t>digits is divided  by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single digit number including answers with  remainders. These division problems need to be  contextual </a:t>
            </a:r>
            <a:r>
              <a:rPr sz="800" dirty="0">
                <a:latin typeface="Calibri"/>
                <a:cs typeface="Calibri"/>
              </a:rPr>
              <a:t>so </a:t>
            </a:r>
            <a:r>
              <a:rPr sz="800" spc="-5" dirty="0">
                <a:latin typeface="Calibri"/>
                <a:cs typeface="Calibri"/>
              </a:rPr>
              <a:t>the children learn how to express the  remainder- </a:t>
            </a:r>
            <a:r>
              <a:rPr sz="800" dirty="0">
                <a:latin typeface="Calibri"/>
                <a:cs typeface="Calibri"/>
              </a:rPr>
              <a:t>as a </a:t>
            </a:r>
            <a:r>
              <a:rPr sz="800" spc="-5" dirty="0">
                <a:latin typeface="Calibri"/>
                <a:cs typeface="Calibri"/>
              </a:rPr>
              <a:t>number,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fraction,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decimals,  rounded up or rounded</a:t>
            </a:r>
            <a:r>
              <a:rPr sz="800" spc="-3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down.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57525" y="456565"/>
            <a:ext cx="1664970" cy="571500"/>
          </a:xfrm>
          <a:custGeom>
            <a:avLst/>
            <a:gdLst/>
            <a:ahLst/>
            <a:cxnLst/>
            <a:rect l="l" t="t" r="r" b="b"/>
            <a:pathLst>
              <a:path w="1664970" h="571500">
                <a:moveTo>
                  <a:pt x="0" y="571500"/>
                </a:moveTo>
                <a:lnTo>
                  <a:pt x="1664970" y="571500"/>
                </a:lnTo>
                <a:lnTo>
                  <a:pt x="1664970" y="0"/>
                </a:lnTo>
                <a:lnTo>
                  <a:pt x="0" y="0"/>
                </a:lnTo>
                <a:lnTo>
                  <a:pt x="0" y="571500"/>
                </a:lnTo>
                <a:close/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76955" y="521208"/>
            <a:ext cx="1626108" cy="441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5095">
              <a:lnSpc>
                <a:spcPct val="100000"/>
              </a:lnSpc>
            </a:pPr>
            <a:r>
              <a:rPr spc="75" dirty="0"/>
              <a:t>Divisi</a:t>
            </a:r>
            <a:r>
              <a:rPr spc="120" dirty="0"/>
              <a:t>o</a:t>
            </a:r>
            <a:r>
              <a:rPr spc="70" dirty="0"/>
              <a:t>n</a:t>
            </a:r>
          </a:p>
        </p:txBody>
      </p:sp>
      <p:sp>
        <p:nvSpPr>
          <p:cNvPr id="11" name="object 11"/>
          <p:cNvSpPr/>
          <p:nvPr/>
        </p:nvSpPr>
        <p:spPr>
          <a:xfrm>
            <a:off x="562355" y="1226819"/>
            <a:ext cx="6688835" cy="1185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33400" y="1152525"/>
            <a:ext cx="6746875" cy="1333500"/>
          </a:xfrm>
          <a:prstGeom prst="rect">
            <a:avLst/>
          </a:prstGeom>
          <a:ln w="57150">
            <a:solidFill>
              <a:srgbClr val="6F2F9F"/>
            </a:solidFill>
          </a:ln>
        </p:spPr>
        <p:txBody>
          <a:bodyPr vert="horz" wrap="square" lIns="0" tIns="15875" rIns="0" bIns="0" rtlCol="0">
            <a:spAutoFit/>
          </a:bodyPr>
          <a:lstStyle/>
          <a:p>
            <a:pPr marL="422275" marR="415925" algn="ctr">
              <a:lnSpc>
                <a:spcPct val="110000"/>
              </a:lnSpc>
              <a:spcBef>
                <a:spcPts val="125"/>
              </a:spcBef>
            </a:pPr>
            <a:r>
              <a:rPr sz="1400" b="1" u="heavy" spc="-5" dirty="0">
                <a:latin typeface="Calibri"/>
                <a:cs typeface="Calibri"/>
              </a:rPr>
              <a:t>Focus: </a:t>
            </a:r>
            <a:r>
              <a:rPr sz="1400" b="1" u="heavy" dirty="0">
                <a:latin typeface="Calibri"/>
                <a:cs typeface="Calibri"/>
              </a:rPr>
              <a:t>Using </a:t>
            </a:r>
            <a:r>
              <a:rPr sz="1400" b="1" u="heavy" spc="-5" dirty="0">
                <a:latin typeface="Calibri"/>
                <a:cs typeface="Calibri"/>
              </a:rPr>
              <a:t>short division </a:t>
            </a:r>
            <a:r>
              <a:rPr sz="1400" b="1" u="heavy" dirty="0">
                <a:latin typeface="Calibri"/>
                <a:cs typeface="Calibri"/>
              </a:rPr>
              <a:t>to </a:t>
            </a:r>
            <a:r>
              <a:rPr sz="1400" b="1" u="heavy" spc="-5" dirty="0">
                <a:latin typeface="Calibri"/>
                <a:cs typeface="Calibri"/>
              </a:rPr>
              <a:t>divide </a:t>
            </a:r>
            <a:r>
              <a:rPr sz="1400" b="1" u="heavy" dirty="0">
                <a:latin typeface="Calibri"/>
                <a:cs typeface="Calibri"/>
              </a:rPr>
              <a:t>4 </a:t>
            </a:r>
            <a:r>
              <a:rPr sz="1400" b="1" u="heavy" spc="-5" dirty="0">
                <a:latin typeface="Calibri"/>
                <a:cs typeface="Calibri"/>
              </a:rPr>
              <a:t>digit numbers and express remainders </a:t>
            </a:r>
            <a:r>
              <a:rPr sz="1400" b="1" u="heavy" spc="-10" dirty="0">
                <a:latin typeface="Calibri"/>
                <a:cs typeface="Calibri"/>
              </a:rPr>
              <a:t>as  </a:t>
            </a:r>
            <a:r>
              <a:rPr sz="1400" b="1" u="heavy" dirty="0">
                <a:latin typeface="Calibri"/>
                <a:cs typeface="Calibri"/>
              </a:rPr>
              <a:t>decimals </a:t>
            </a:r>
            <a:r>
              <a:rPr sz="1400" b="1" u="heavy" spc="-5" dirty="0">
                <a:latin typeface="Calibri"/>
                <a:cs typeface="Calibri"/>
              </a:rPr>
              <a:t>and long division for dividing </a:t>
            </a:r>
            <a:r>
              <a:rPr sz="1400" b="1" u="heavy" dirty="0">
                <a:latin typeface="Calibri"/>
                <a:cs typeface="Calibri"/>
              </a:rPr>
              <a:t>2 digit</a:t>
            </a:r>
            <a:r>
              <a:rPr sz="1400" b="1" u="heavy" spc="5" dirty="0">
                <a:latin typeface="Calibri"/>
                <a:cs typeface="Calibri"/>
              </a:rPr>
              <a:t> </a:t>
            </a:r>
            <a:r>
              <a:rPr sz="1400" b="1" u="heavy" spc="-5" dirty="0">
                <a:latin typeface="Calibri"/>
                <a:cs typeface="Calibri"/>
              </a:rPr>
              <a:t>numbers</a:t>
            </a:r>
            <a:endParaRPr sz="1400">
              <a:latin typeface="Calibri"/>
              <a:cs typeface="Calibri"/>
            </a:endParaRPr>
          </a:p>
          <a:p>
            <a:pPr marL="356870" marR="348615" indent="-1270" algn="ctr">
              <a:lnSpc>
                <a:spcPts val="1850"/>
              </a:lnSpc>
              <a:spcBef>
                <a:spcPts val="75"/>
              </a:spcBef>
            </a:pPr>
            <a:r>
              <a:rPr sz="1400" spc="-5" dirty="0">
                <a:latin typeface="Calibri"/>
                <a:cs typeface="Calibri"/>
              </a:rPr>
              <a:t>In </a:t>
            </a:r>
            <a:r>
              <a:rPr sz="1400" dirty="0">
                <a:latin typeface="Calibri"/>
                <a:cs typeface="Calibri"/>
              </a:rPr>
              <a:t>year 6, </a:t>
            </a:r>
            <a:r>
              <a:rPr sz="1400" spc="-5" dirty="0">
                <a:latin typeface="Calibri"/>
                <a:cs typeface="Calibri"/>
              </a:rPr>
              <a:t>children </a:t>
            </a:r>
            <a:r>
              <a:rPr sz="1400" dirty="0">
                <a:latin typeface="Calibri"/>
                <a:cs typeface="Calibri"/>
              </a:rPr>
              <a:t>will </a:t>
            </a:r>
            <a:r>
              <a:rPr sz="1400" spc="-5" dirty="0">
                <a:latin typeface="Calibri"/>
                <a:cs typeface="Calibri"/>
              </a:rPr>
              <a:t>use short </a:t>
            </a:r>
            <a:r>
              <a:rPr sz="1400" dirty="0">
                <a:latin typeface="Calibri"/>
                <a:cs typeface="Calibri"/>
              </a:rPr>
              <a:t>division to divide </a:t>
            </a:r>
            <a:r>
              <a:rPr sz="1400" spc="-5" dirty="0">
                <a:latin typeface="Calibri"/>
                <a:cs typeface="Calibri"/>
              </a:rPr>
              <a:t>decimal numbers by single digit  numbers. The final step of </a:t>
            </a:r>
            <a:r>
              <a:rPr sz="1400" dirty="0">
                <a:latin typeface="Calibri"/>
                <a:cs typeface="Calibri"/>
              </a:rPr>
              <a:t>division </a:t>
            </a:r>
            <a:r>
              <a:rPr sz="1400" spc="-5" dirty="0">
                <a:latin typeface="Calibri"/>
                <a:cs typeface="Calibri"/>
              </a:rPr>
              <a:t>will be long </a:t>
            </a:r>
            <a:r>
              <a:rPr sz="1400" dirty="0">
                <a:latin typeface="Calibri"/>
                <a:cs typeface="Calibri"/>
              </a:rPr>
              <a:t>division which </a:t>
            </a:r>
            <a:r>
              <a:rPr sz="1400" spc="-5" dirty="0">
                <a:latin typeface="Calibri"/>
                <a:cs typeface="Calibri"/>
              </a:rPr>
              <a:t>will be used </a:t>
            </a:r>
            <a:r>
              <a:rPr sz="1400" dirty="0">
                <a:latin typeface="Calibri"/>
                <a:cs typeface="Calibri"/>
              </a:rPr>
              <a:t>to divide  </a:t>
            </a:r>
            <a:r>
              <a:rPr sz="1400" spc="-5" dirty="0">
                <a:latin typeface="Calibri"/>
                <a:cs typeface="Calibri"/>
              </a:rPr>
              <a:t>numbers by </a:t>
            </a:r>
            <a:r>
              <a:rPr sz="1400" dirty="0">
                <a:latin typeface="Calibri"/>
                <a:cs typeface="Calibri"/>
              </a:rPr>
              <a:t>2</a:t>
            </a:r>
            <a:r>
              <a:rPr sz="1400" spc="-8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digits.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076575" y="8985770"/>
            <a:ext cx="1617345" cy="567055"/>
          </a:xfrm>
          <a:custGeom>
            <a:avLst/>
            <a:gdLst/>
            <a:ahLst/>
            <a:cxnLst/>
            <a:rect l="l" t="t" r="r" b="b"/>
            <a:pathLst>
              <a:path w="1617345" h="567054">
                <a:moveTo>
                  <a:pt x="0" y="567055"/>
                </a:moveTo>
                <a:lnTo>
                  <a:pt x="1617345" y="567055"/>
                </a:lnTo>
                <a:lnTo>
                  <a:pt x="1617345" y="0"/>
                </a:lnTo>
                <a:lnTo>
                  <a:pt x="0" y="0"/>
                </a:lnTo>
                <a:lnTo>
                  <a:pt x="0" y="567055"/>
                </a:lnTo>
                <a:close/>
              </a:path>
            </a:pathLst>
          </a:custGeom>
          <a:ln w="38099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095244" y="9051035"/>
            <a:ext cx="1580387" cy="4373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284346" y="9043923"/>
            <a:ext cx="1202055" cy="42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00" spc="100" dirty="0">
                <a:latin typeface="Calibri"/>
                <a:cs typeface="Calibri"/>
              </a:rPr>
              <a:t>Year</a:t>
            </a:r>
            <a:r>
              <a:rPr sz="2600" spc="90" dirty="0">
                <a:latin typeface="Calibri"/>
                <a:cs typeface="Calibri"/>
              </a:rPr>
              <a:t> </a:t>
            </a:r>
            <a:r>
              <a:rPr sz="2600" spc="150" dirty="0">
                <a:latin typeface="Calibri"/>
                <a:cs typeface="Calibri"/>
              </a:rPr>
              <a:t>Six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24255" y="6332220"/>
            <a:ext cx="6711696" cy="24368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95300" y="6257810"/>
            <a:ext cx="6769100" cy="2585720"/>
          </a:xfrm>
          <a:prstGeom prst="rect">
            <a:avLst/>
          </a:prstGeom>
          <a:ln w="57149">
            <a:solidFill>
              <a:srgbClr val="6F2F9F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30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7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Vocabulary</a:t>
            </a:r>
            <a:endParaRPr sz="1100">
              <a:latin typeface="Calibri"/>
              <a:cs typeface="Calibri"/>
            </a:endParaRPr>
          </a:p>
          <a:p>
            <a:pPr marL="279400" marR="271145" indent="2540" algn="ctr">
              <a:lnSpc>
                <a:spcPct val="109500"/>
              </a:lnSpc>
              <a:spcBef>
                <a:spcPts val="10"/>
              </a:spcBef>
            </a:pPr>
            <a:r>
              <a:rPr sz="1100" spc="-5" dirty="0">
                <a:latin typeface="Calibri"/>
                <a:cs typeface="Calibri"/>
              </a:rPr>
              <a:t>Share, share equally, </a:t>
            </a:r>
            <a:r>
              <a:rPr sz="1100" dirty="0">
                <a:latin typeface="Calibri"/>
                <a:cs typeface="Calibri"/>
              </a:rPr>
              <a:t>one </a:t>
            </a:r>
            <a:r>
              <a:rPr sz="1100" spc="-5" dirty="0">
                <a:latin typeface="Calibri"/>
                <a:cs typeface="Calibri"/>
              </a:rPr>
              <a:t>each, two </a:t>
            </a:r>
            <a:r>
              <a:rPr sz="1100" dirty="0">
                <a:latin typeface="Calibri"/>
                <a:cs typeface="Calibri"/>
              </a:rPr>
              <a:t>each…, group, </a:t>
            </a:r>
            <a:r>
              <a:rPr sz="1100" spc="-5" dirty="0">
                <a:latin typeface="Calibri"/>
                <a:cs typeface="Calibri"/>
              </a:rPr>
              <a:t>groups </a:t>
            </a:r>
            <a:r>
              <a:rPr sz="1100" dirty="0">
                <a:latin typeface="Calibri"/>
                <a:cs typeface="Calibri"/>
              </a:rPr>
              <a:t>of, </a:t>
            </a:r>
            <a:r>
              <a:rPr sz="1100" spc="-5" dirty="0">
                <a:latin typeface="Calibri"/>
                <a:cs typeface="Calibri"/>
              </a:rPr>
              <a:t>lots </a:t>
            </a:r>
            <a:r>
              <a:rPr sz="1100" dirty="0">
                <a:latin typeface="Calibri"/>
                <a:cs typeface="Calibri"/>
              </a:rPr>
              <a:t>of, array, </a:t>
            </a:r>
            <a:r>
              <a:rPr sz="1100" spc="-5" dirty="0">
                <a:latin typeface="Calibri"/>
                <a:cs typeface="Calibri"/>
              </a:rPr>
              <a:t>divide, </a:t>
            </a:r>
            <a:r>
              <a:rPr sz="1100" dirty="0">
                <a:latin typeface="Calibri"/>
                <a:cs typeface="Calibri"/>
              </a:rPr>
              <a:t>divided </a:t>
            </a:r>
            <a:r>
              <a:rPr sz="1100" spc="-5" dirty="0">
                <a:latin typeface="Calibri"/>
                <a:cs typeface="Calibri"/>
              </a:rPr>
              <a:t>by, </a:t>
            </a:r>
            <a:r>
              <a:rPr sz="1100" dirty="0">
                <a:latin typeface="Calibri"/>
                <a:cs typeface="Calibri"/>
              </a:rPr>
              <a:t>divided into,  division, </a:t>
            </a:r>
            <a:r>
              <a:rPr sz="1100" spc="-5" dirty="0">
                <a:latin typeface="Calibri"/>
                <a:cs typeface="Calibri"/>
              </a:rPr>
              <a:t>grouping, number line, </a:t>
            </a:r>
            <a:r>
              <a:rPr sz="1100" dirty="0">
                <a:latin typeface="Calibri"/>
                <a:cs typeface="Calibri"/>
              </a:rPr>
              <a:t>left, left over, </a:t>
            </a:r>
            <a:r>
              <a:rPr sz="1100" spc="-5" dirty="0">
                <a:latin typeface="Calibri"/>
                <a:cs typeface="Calibri"/>
              </a:rPr>
              <a:t>inverse, short division, carry, remainder, multiple, divisible </a:t>
            </a:r>
            <a:r>
              <a:rPr sz="1100" dirty="0">
                <a:latin typeface="Calibri"/>
                <a:cs typeface="Calibri"/>
              </a:rPr>
              <a:t>by,  </a:t>
            </a:r>
            <a:r>
              <a:rPr sz="1100" spc="-5" dirty="0">
                <a:latin typeface="Calibri"/>
                <a:cs typeface="Calibri"/>
              </a:rPr>
              <a:t>factor, quotient, prime number, prime factors, composite number (non-prime), </a:t>
            </a:r>
            <a:r>
              <a:rPr sz="1100" i="1" spc="-5" dirty="0">
                <a:latin typeface="Calibri"/>
                <a:cs typeface="Calibri"/>
              </a:rPr>
              <a:t>common</a:t>
            </a:r>
            <a:r>
              <a:rPr sz="1100" i="1" spc="175" dirty="0">
                <a:latin typeface="Calibri"/>
                <a:cs typeface="Calibri"/>
              </a:rPr>
              <a:t> </a:t>
            </a:r>
            <a:r>
              <a:rPr sz="1100" i="1" spc="-5" dirty="0">
                <a:latin typeface="Calibri"/>
                <a:cs typeface="Calibri"/>
              </a:rPr>
              <a:t>factor</a:t>
            </a:r>
            <a:endParaRPr sz="11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130"/>
              </a:spcBef>
            </a:pPr>
            <a:r>
              <a:rPr sz="1100" b="1" u="sng" spc="-5" dirty="0">
                <a:latin typeface="Calibri"/>
                <a:cs typeface="Calibri"/>
              </a:rPr>
              <a:t>Key</a:t>
            </a:r>
            <a:r>
              <a:rPr sz="1100" b="1" u="sng" spc="-65" dirty="0">
                <a:latin typeface="Calibri"/>
                <a:cs typeface="Calibri"/>
              </a:rPr>
              <a:t> </a:t>
            </a:r>
            <a:r>
              <a:rPr sz="1100" b="1" u="sng" spc="-5" dirty="0">
                <a:latin typeface="Calibri"/>
                <a:cs typeface="Calibri"/>
              </a:rPr>
              <a:t>Skills</a:t>
            </a:r>
            <a:endParaRPr sz="110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100" dirty="0">
                <a:latin typeface="Calibri"/>
                <a:cs typeface="Calibri"/>
              </a:rPr>
              <a:t>Use </a:t>
            </a:r>
            <a:r>
              <a:rPr sz="1100" spc="-5" dirty="0">
                <a:latin typeface="Calibri"/>
                <a:cs typeface="Calibri"/>
              </a:rPr>
              <a:t>multiplication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division facts up to </a:t>
            </a:r>
            <a:r>
              <a:rPr sz="1100" dirty="0">
                <a:latin typeface="Calibri"/>
                <a:cs typeface="Calibri"/>
              </a:rPr>
              <a:t>12 x 12 to </a:t>
            </a:r>
            <a:r>
              <a:rPr sz="1100" spc="-5" dirty="0">
                <a:latin typeface="Calibri"/>
                <a:cs typeface="Calibri"/>
              </a:rPr>
              <a:t>solve more complex</a:t>
            </a:r>
            <a:r>
              <a:rPr sz="1100" spc="5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problems.</a:t>
            </a:r>
            <a:endParaRPr sz="1100">
              <a:latin typeface="Calibri"/>
              <a:cs typeface="Calibri"/>
            </a:endParaRPr>
          </a:p>
          <a:p>
            <a:pPr marL="549275" marR="386080" indent="-228600">
              <a:lnSpc>
                <a:spcPct val="110000"/>
              </a:lnSpc>
              <a:spcBef>
                <a:spcPts val="45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100" dirty="0">
                <a:latin typeface="Calibri"/>
                <a:cs typeface="Calibri"/>
              </a:rPr>
              <a:t>Decide when to </a:t>
            </a:r>
            <a:r>
              <a:rPr sz="1100" spc="-5" dirty="0">
                <a:latin typeface="Calibri"/>
                <a:cs typeface="Calibri"/>
              </a:rPr>
              <a:t>use short or </a:t>
            </a:r>
            <a:r>
              <a:rPr sz="1100" dirty="0">
                <a:latin typeface="Calibri"/>
                <a:cs typeface="Calibri"/>
              </a:rPr>
              <a:t>long </a:t>
            </a:r>
            <a:r>
              <a:rPr sz="1100" spc="-5" dirty="0">
                <a:latin typeface="Calibri"/>
                <a:cs typeface="Calibri"/>
              </a:rPr>
              <a:t>division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interpret remainders </a:t>
            </a:r>
            <a:r>
              <a:rPr sz="1100" dirty="0">
                <a:latin typeface="Calibri"/>
                <a:cs typeface="Calibri"/>
              </a:rPr>
              <a:t>in a </a:t>
            </a:r>
            <a:r>
              <a:rPr sz="1100" spc="-5" dirty="0">
                <a:latin typeface="Calibri"/>
                <a:cs typeface="Calibri"/>
              </a:rPr>
              <a:t>way that </a:t>
            </a:r>
            <a:r>
              <a:rPr sz="1100" spc="-10" dirty="0">
                <a:latin typeface="Calibri"/>
                <a:cs typeface="Calibri"/>
              </a:rPr>
              <a:t>is </a:t>
            </a:r>
            <a:r>
              <a:rPr sz="1100" dirty="0">
                <a:latin typeface="Calibri"/>
                <a:cs typeface="Calibri"/>
              </a:rPr>
              <a:t>appropriate </a:t>
            </a:r>
            <a:r>
              <a:rPr sz="1100" spc="-5" dirty="0">
                <a:latin typeface="Calibri"/>
                <a:cs typeface="Calibri"/>
              </a:rPr>
              <a:t>to </a:t>
            </a:r>
            <a:r>
              <a:rPr sz="1100" dirty="0">
                <a:latin typeface="Calibri"/>
                <a:cs typeface="Calibri"/>
              </a:rPr>
              <a:t>the  problem.</a:t>
            </a:r>
            <a:endParaRPr sz="110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100" spc="-5" dirty="0">
                <a:latin typeface="Calibri"/>
                <a:cs typeface="Calibri"/>
              </a:rPr>
              <a:t>Perform </a:t>
            </a:r>
            <a:r>
              <a:rPr sz="1100" dirty="0">
                <a:latin typeface="Calibri"/>
                <a:cs typeface="Calibri"/>
              </a:rPr>
              <a:t>mental </a:t>
            </a:r>
            <a:r>
              <a:rPr sz="1100" spc="-5" dirty="0">
                <a:latin typeface="Calibri"/>
                <a:cs typeface="Calibri"/>
              </a:rPr>
              <a:t>calculations </a:t>
            </a:r>
            <a:r>
              <a:rPr sz="1100" dirty="0">
                <a:latin typeface="Calibri"/>
                <a:cs typeface="Calibri"/>
              </a:rPr>
              <a:t>for </a:t>
            </a:r>
            <a:r>
              <a:rPr sz="1100" spc="-5" dirty="0">
                <a:latin typeface="Calibri"/>
                <a:cs typeface="Calibri"/>
              </a:rPr>
              <a:t>problems involving large </a:t>
            </a:r>
            <a:r>
              <a:rPr sz="1100" dirty="0">
                <a:latin typeface="Calibri"/>
                <a:cs typeface="Calibri"/>
              </a:rPr>
              <a:t>numbers and </a:t>
            </a:r>
            <a:r>
              <a:rPr sz="1100" spc="-5" dirty="0">
                <a:latin typeface="Calibri"/>
                <a:cs typeface="Calibri"/>
              </a:rPr>
              <a:t>mixed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calculations.</a:t>
            </a:r>
            <a:endParaRPr sz="110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100" dirty="0">
                <a:latin typeface="Calibri"/>
                <a:cs typeface="Calibri"/>
              </a:rPr>
              <a:t>Identify </a:t>
            </a:r>
            <a:r>
              <a:rPr sz="1100" spc="-5" dirty="0">
                <a:latin typeface="Calibri"/>
                <a:cs typeface="Calibri"/>
              </a:rPr>
              <a:t>common factors, common </a:t>
            </a:r>
            <a:r>
              <a:rPr sz="1100" dirty="0">
                <a:latin typeface="Calibri"/>
                <a:cs typeface="Calibri"/>
              </a:rPr>
              <a:t>multiples and </a:t>
            </a:r>
            <a:r>
              <a:rPr sz="1100" spc="-10" dirty="0">
                <a:latin typeface="Calibri"/>
                <a:cs typeface="Calibri"/>
              </a:rPr>
              <a:t>prime</a:t>
            </a:r>
            <a:r>
              <a:rPr sz="1100" spc="-5" dirty="0">
                <a:latin typeface="Calibri"/>
                <a:cs typeface="Calibri"/>
              </a:rPr>
              <a:t> numbers.</a:t>
            </a:r>
            <a:endParaRPr sz="110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100" dirty="0">
                <a:latin typeface="Calibri"/>
                <a:cs typeface="Calibri"/>
              </a:rPr>
              <a:t>Use </a:t>
            </a:r>
            <a:r>
              <a:rPr sz="1100" spc="-5" dirty="0">
                <a:latin typeface="Calibri"/>
                <a:cs typeface="Calibri"/>
              </a:rPr>
              <a:t>estimation to </a:t>
            </a:r>
            <a:r>
              <a:rPr sz="1100" dirty="0">
                <a:latin typeface="Calibri"/>
                <a:cs typeface="Calibri"/>
              </a:rPr>
              <a:t>check </a:t>
            </a:r>
            <a:r>
              <a:rPr sz="1100" spc="-5" dirty="0">
                <a:latin typeface="Calibri"/>
                <a:cs typeface="Calibri"/>
              </a:rPr>
              <a:t>answers </a:t>
            </a:r>
            <a:r>
              <a:rPr sz="1100" dirty="0">
                <a:latin typeface="Calibri"/>
                <a:cs typeface="Calibri"/>
              </a:rPr>
              <a:t>to </a:t>
            </a:r>
            <a:r>
              <a:rPr sz="1100" spc="-5" dirty="0">
                <a:latin typeface="Calibri"/>
                <a:cs typeface="Calibri"/>
              </a:rPr>
              <a:t>calculations </a:t>
            </a:r>
            <a:r>
              <a:rPr sz="1100" dirty="0">
                <a:latin typeface="Calibri"/>
                <a:cs typeface="Calibri"/>
              </a:rPr>
              <a:t>and </a:t>
            </a:r>
            <a:r>
              <a:rPr sz="1100" spc="-5" dirty="0">
                <a:latin typeface="Calibri"/>
                <a:cs typeface="Calibri"/>
              </a:rPr>
              <a:t>determine</a:t>
            </a:r>
            <a:r>
              <a:rPr sz="1100" spc="7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accuracy.</a:t>
            </a:r>
            <a:endParaRPr sz="110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9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100" dirty="0">
                <a:latin typeface="Calibri"/>
                <a:cs typeface="Calibri"/>
              </a:rPr>
              <a:t>Use </a:t>
            </a:r>
            <a:r>
              <a:rPr sz="1100" spc="-5" dirty="0">
                <a:latin typeface="Calibri"/>
                <a:cs typeface="Calibri"/>
              </a:rPr>
              <a:t>written </a:t>
            </a:r>
            <a:r>
              <a:rPr sz="1100" dirty="0">
                <a:latin typeface="Calibri"/>
                <a:cs typeface="Calibri"/>
              </a:rPr>
              <a:t>methods of </a:t>
            </a:r>
            <a:r>
              <a:rPr sz="1100" spc="-5" dirty="0">
                <a:latin typeface="Calibri"/>
                <a:cs typeface="Calibri"/>
              </a:rPr>
              <a:t>division to solve </a:t>
            </a:r>
            <a:r>
              <a:rPr sz="1100" dirty="0">
                <a:latin typeface="Calibri"/>
                <a:cs typeface="Calibri"/>
              </a:rPr>
              <a:t>decimal </a:t>
            </a:r>
            <a:r>
              <a:rPr sz="1100" spc="-5" dirty="0">
                <a:latin typeface="Calibri"/>
                <a:cs typeface="Calibri"/>
              </a:rPr>
              <a:t>problems up </a:t>
            </a:r>
            <a:r>
              <a:rPr sz="1100" dirty="0">
                <a:latin typeface="Calibri"/>
                <a:cs typeface="Calibri"/>
              </a:rPr>
              <a:t>to 2 </a:t>
            </a:r>
            <a:r>
              <a:rPr sz="1100" spc="-5" dirty="0">
                <a:latin typeface="Calibri"/>
                <a:cs typeface="Calibri"/>
              </a:rPr>
              <a:t>decimal</a:t>
            </a:r>
            <a:r>
              <a:rPr sz="1100" spc="40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places.</a:t>
            </a:r>
            <a:endParaRPr sz="1100">
              <a:latin typeface="Calibri"/>
              <a:cs typeface="Calibri"/>
            </a:endParaRPr>
          </a:p>
          <a:p>
            <a:pPr marL="549275" indent="-228600">
              <a:lnSpc>
                <a:spcPct val="100000"/>
              </a:lnSpc>
              <a:spcBef>
                <a:spcPts val="180"/>
              </a:spcBef>
              <a:buFont typeface="Symbol"/>
              <a:buChar char=""/>
              <a:tabLst>
                <a:tab pos="549275" algn="l"/>
                <a:tab pos="549910" algn="l"/>
              </a:tabLst>
            </a:pPr>
            <a:r>
              <a:rPr sz="1100" dirty="0">
                <a:latin typeface="Calibri"/>
                <a:cs typeface="Calibri"/>
              </a:rPr>
              <a:t>Solve </a:t>
            </a:r>
            <a:r>
              <a:rPr sz="1100" spc="-5" dirty="0">
                <a:latin typeface="Calibri"/>
                <a:cs typeface="Calibri"/>
              </a:rPr>
              <a:t>problems </a:t>
            </a:r>
            <a:r>
              <a:rPr sz="1100" dirty="0">
                <a:latin typeface="Calibri"/>
                <a:cs typeface="Calibri"/>
              </a:rPr>
              <a:t>which </a:t>
            </a:r>
            <a:r>
              <a:rPr sz="1100" spc="-5" dirty="0">
                <a:latin typeface="Calibri"/>
                <a:cs typeface="Calibri"/>
              </a:rPr>
              <a:t>require rounding to </a:t>
            </a:r>
            <a:r>
              <a:rPr sz="1100" dirty="0">
                <a:latin typeface="Calibri"/>
                <a:cs typeface="Calibri"/>
              </a:rPr>
              <a:t>10, </a:t>
            </a:r>
            <a:r>
              <a:rPr sz="1100" spc="-5" dirty="0">
                <a:latin typeface="Calibri"/>
                <a:cs typeface="Calibri"/>
              </a:rPr>
              <a:t>100, 1000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5" dirty="0">
                <a:latin typeface="Calibri"/>
                <a:cs typeface="Calibri"/>
              </a:rPr>
              <a:t> </a:t>
            </a:r>
            <a:r>
              <a:rPr sz="1100" spc="-5" dirty="0">
                <a:latin typeface="Calibri"/>
                <a:cs typeface="Calibri"/>
              </a:rPr>
              <a:t>beyond.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704850" y="2742526"/>
            <a:ext cx="2023110" cy="73320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90562" y="2728175"/>
            <a:ext cx="2051685" cy="762000"/>
          </a:xfrm>
          <a:custGeom>
            <a:avLst/>
            <a:gdLst/>
            <a:ahLst/>
            <a:cxnLst/>
            <a:rect l="l" t="t" r="r" b="b"/>
            <a:pathLst>
              <a:path w="2051685" h="762000">
                <a:moveTo>
                  <a:pt x="0" y="761784"/>
                </a:moveTo>
                <a:lnTo>
                  <a:pt x="2051685" y="761784"/>
                </a:lnTo>
                <a:lnTo>
                  <a:pt x="2051685" y="0"/>
                </a:lnTo>
                <a:lnTo>
                  <a:pt x="0" y="0"/>
                </a:lnTo>
                <a:lnTo>
                  <a:pt x="0" y="761784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633662" y="2576512"/>
            <a:ext cx="2356485" cy="8001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90537" y="3366833"/>
            <a:ext cx="1819275" cy="120015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45668" y="2615031"/>
            <a:ext cx="4255770" cy="941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90420" marR="5080" algn="ctr">
              <a:lnSpc>
                <a:spcPct val="109500"/>
              </a:lnSpc>
            </a:pP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focus in year </a:t>
            </a:r>
            <a:r>
              <a:rPr sz="800" dirty="0">
                <a:latin typeface="Calibri"/>
                <a:cs typeface="Calibri"/>
              </a:rPr>
              <a:t>6 </a:t>
            </a:r>
            <a:r>
              <a:rPr sz="800" spc="-5" dirty="0">
                <a:latin typeface="Calibri"/>
                <a:cs typeface="Calibri"/>
              </a:rPr>
              <a:t>is not so </a:t>
            </a:r>
            <a:r>
              <a:rPr sz="800" dirty="0">
                <a:latin typeface="Calibri"/>
                <a:cs typeface="Calibri"/>
              </a:rPr>
              <a:t>much </a:t>
            </a:r>
            <a:r>
              <a:rPr sz="800" spc="-5" dirty="0">
                <a:latin typeface="Calibri"/>
                <a:cs typeface="Calibri"/>
              </a:rPr>
              <a:t>the method of  short division </a:t>
            </a:r>
            <a:r>
              <a:rPr sz="800" dirty="0">
                <a:latin typeface="Calibri"/>
                <a:cs typeface="Calibri"/>
              </a:rPr>
              <a:t>but </a:t>
            </a:r>
            <a:r>
              <a:rPr sz="800" spc="-5" dirty="0">
                <a:latin typeface="Calibri"/>
                <a:cs typeface="Calibri"/>
              </a:rPr>
              <a:t>how the remainders are  expressed- children need to express remainders</a:t>
            </a:r>
            <a:r>
              <a:rPr sz="800" spc="6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as</a:t>
            </a:r>
            <a:endParaRPr sz="800">
              <a:latin typeface="Calibri"/>
              <a:cs typeface="Calibri"/>
            </a:endParaRPr>
          </a:p>
          <a:p>
            <a:pPr marL="2090420" marR="5080" algn="ctr">
              <a:lnSpc>
                <a:spcPct val="110000"/>
              </a:lnSpc>
            </a:pPr>
            <a:r>
              <a:rPr sz="800" spc="-5" dirty="0">
                <a:latin typeface="Calibri"/>
                <a:cs typeface="Calibri"/>
              </a:rPr>
              <a:t>decimals </a:t>
            </a:r>
            <a:r>
              <a:rPr sz="800" dirty="0">
                <a:latin typeface="Calibri"/>
                <a:cs typeface="Calibri"/>
              </a:rPr>
              <a:t>and </a:t>
            </a:r>
            <a:r>
              <a:rPr sz="800" spc="-5" dirty="0">
                <a:latin typeface="Calibri"/>
                <a:cs typeface="Calibri"/>
              </a:rPr>
              <a:t>fractions- depending on the context of  the</a:t>
            </a:r>
            <a:r>
              <a:rPr sz="800" spc="-8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question.</a:t>
            </a:r>
            <a:endParaRPr sz="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800" dirty="0">
                <a:latin typeface="Calibri"/>
                <a:cs typeface="Calibri"/>
              </a:rPr>
              <a:t>The </a:t>
            </a:r>
            <a:r>
              <a:rPr sz="800" spc="-5" dirty="0">
                <a:latin typeface="Calibri"/>
                <a:cs typeface="Calibri"/>
              </a:rPr>
              <a:t>remainder in this </a:t>
            </a:r>
            <a:r>
              <a:rPr sz="800" dirty="0">
                <a:latin typeface="Calibri"/>
                <a:cs typeface="Calibri"/>
              </a:rPr>
              <a:t>answer</a:t>
            </a:r>
            <a:r>
              <a:rPr sz="800" spc="-6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would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87755" y="3538590"/>
            <a:ext cx="1624965" cy="955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 algn="ctr">
              <a:lnSpc>
                <a:spcPct val="109800"/>
              </a:lnSpc>
            </a:pPr>
            <a:r>
              <a:rPr sz="800" spc="-5" dirty="0">
                <a:latin typeface="Calibri"/>
                <a:cs typeface="Calibri"/>
              </a:rPr>
              <a:t>have been </a:t>
            </a:r>
            <a:r>
              <a:rPr sz="800" dirty="0">
                <a:latin typeface="Calibri"/>
                <a:cs typeface="Calibri"/>
              </a:rPr>
              <a:t>1 </a:t>
            </a:r>
            <a:r>
              <a:rPr sz="800" spc="-5" dirty="0">
                <a:latin typeface="Calibri"/>
                <a:cs typeface="Calibri"/>
              </a:rPr>
              <a:t>but </a:t>
            </a:r>
            <a:r>
              <a:rPr sz="800" dirty="0">
                <a:latin typeface="Calibri"/>
                <a:cs typeface="Calibri"/>
              </a:rPr>
              <a:t>it has </a:t>
            </a:r>
            <a:r>
              <a:rPr sz="800" spc="-5" dirty="0">
                <a:latin typeface="Calibri"/>
                <a:cs typeface="Calibri"/>
              </a:rPr>
              <a:t>been expressed  </a:t>
            </a:r>
            <a:r>
              <a:rPr sz="800" dirty="0">
                <a:latin typeface="Calibri"/>
                <a:cs typeface="Calibri"/>
              </a:rPr>
              <a:t>as a </a:t>
            </a:r>
            <a:r>
              <a:rPr sz="800" spc="-5" dirty="0">
                <a:latin typeface="Calibri"/>
                <a:cs typeface="Calibri"/>
              </a:rPr>
              <a:t>decimal. </a:t>
            </a: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do this, children need  to insert </a:t>
            </a: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decimal point next to </a:t>
            </a:r>
            <a:r>
              <a:rPr sz="800" dirty="0">
                <a:latin typeface="Calibri"/>
                <a:cs typeface="Calibri"/>
              </a:rPr>
              <a:t>the  </a:t>
            </a:r>
            <a:r>
              <a:rPr sz="800" spc="-5" dirty="0">
                <a:latin typeface="Calibri"/>
                <a:cs typeface="Calibri"/>
              </a:rPr>
              <a:t>units </a:t>
            </a:r>
            <a:r>
              <a:rPr sz="800" dirty="0">
                <a:latin typeface="Calibri"/>
                <a:cs typeface="Calibri"/>
              </a:rPr>
              <a:t>and carry </a:t>
            </a:r>
            <a:r>
              <a:rPr sz="800" spc="-5" dirty="0">
                <a:latin typeface="Calibri"/>
                <a:cs typeface="Calibri"/>
              </a:rPr>
              <a:t>the remainder over</a:t>
            </a:r>
            <a:r>
              <a:rPr sz="800" spc="-4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the  </a:t>
            </a:r>
            <a:r>
              <a:rPr sz="800" spc="-5" dirty="0">
                <a:latin typeface="Calibri"/>
                <a:cs typeface="Calibri"/>
              </a:rPr>
              <a:t>decimal point. Zeroes are inserted to  the right of the </a:t>
            </a:r>
            <a:r>
              <a:rPr sz="800" dirty="0">
                <a:latin typeface="Calibri"/>
                <a:cs typeface="Calibri"/>
              </a:rPr>
              <a:t>decimal </a:t>
            </a:r>
            <a:r>
              <a:rPr sz="800" spc="-5" dirty="0">
                <a:latin typeface="Calibri"/>
                <a:cs typeface="Calibri"/>
              </a:rPr>
              <a:t>point to </a:t>
            </a:r>
            <a:r>
              <a:rPr sz="800" dirty="0">
                <a:latin typeface="Calibri"/>
                <a:cs typeface="Calibri"/>
              </a:rPr>
              <a:t>show  </a:t>
            </a:r>
            <a:r>
              <a:rPr sz="800" spc="-5" dirty="0">
                <a:latin typeface="Calibri"/>
                <a:cs typeface="Calibri"/>
              </a:rPr>
              <a:t>that there </a:t>
            </a:r>
            <a:r>
              <a:rPr sz="800" dirty="0">
                <a:latin typeface="Calibri"/>
                <a:cs typeface="Calibri"/>
              </a:rPr>
              <a:t>was </a:t>
            </a:r>
            <a:r>
              <a:rPr sz="800" spc="-5" dirty="0">
                <a:latin typeface="Calibri"/>
                <a:cs typeface="Calibri"/>
              </a:rPr>
              <a:t>no</a:t>
            </a:r>
            <a:r>
              <a:rPr sz="800" spc="-65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value.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928812" y="5338381"/>
            <a:ext cx="3299460" cy="81915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026666" y="5376910"/>
            <a:ext cx="3108325" cy="687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4445" algn="ctr">
              <a:lnSpc>
                <a:spcPct val="109700"/>
              </a:lnSpc>
            </a:pPr>
            <a:r>
              <a:rPr sz="800" dirty="0">
                <a:latin typeface="Calibri"/>
                <a:cs typeface="Calibri"/>
              </a:rPr>
              <a:t>To </a:t>
            </a:r>
            <a:r>
              <a:rPr sz="800" spc="-5" dirty="0">
                <a:latin typeface="Calibri"/>
                <a:cs typeface="Calibri"/>
              </a:rPr>
              <a:t>divide by </a:t>
            </a:r>
            <a:r>
              <a:rPr sz="800" dirty="0">
                <a:latin typeface="Calibri"/>
                <a:cs typeface="Calibri"/>
              </a:rPr>
              <a:t>2 </a:t>
            </a:r>
            <a:r>
              <a:rPr sz="800" spc="-5" dirty="0">
                <a:latin typeface="Calibri"/>
                <a:cs typeface="Calibri"/>
              </a:rPr>
              <a:t>digit numbers, the children will </a:t>
            </a:r>
            <a:r>
              <a:rPr sz="800" dirty="0">
                <a:latin typeface="Calibri"/>
                <a:cs typeface="Calibri"/>
              </a:rPr>
              <a:t>use </a:t>
            </a:r>
            <a:r>
              <a:rPr sz="800" spc="-5" dirty="0">
                <a:latin typeface="Calibri"/>
                <a:cs typeface="Calibri"/>
              </a:rPr>
              <a:t>the method </a:t>
            </a:r>
            <a:r>
              <a:rPr sz="800" dirty="0">
                <a:latin typeface="Calibri"/>
                <a:cs typeface="Calibri"/>
              </a:rPr>
              <a:t>of </a:t>
            </a:r>
            <a:r>
              <a:rPr sz="800" spc="-5" dirty="0">
                <a:latin typeface="Calibri"/>
                <a:cs typeface="Calibri"/>
              </a:rPr>
              <a:t>long  division. </a:t>
            </a:r>
            <a:r>
              <a:rPr sz="800" dirty="0">
                <a:latin typeface="Calibri"/>
                <a:cs typeface="Calibri"/>
              </a:rPr>
              <a:t>The example </a:t>
            </a:r>
            <a:r>
              <a:rPr sz="800" spc="-5" dirty="0">
                <a:latin typeface="Calibri"/>
                <a:cs typeface="Calibri"/>
              </a:rPr>
              <a:t>to the </a:t>
            </a:r>
            <a:r>
              <a:rPr sz="800" dirty="0">
                <a:latin typeface="Calibri"/>
                <a:cs typeface="Calibri"/>
              </a:rPr>
              <a:t>right </a:t>
            </a:r>
            <a:r>
              <a:rPr sz="800" spc="-5" dirty="0">
                <a:latin typeface="Calibri"/>
                <a:cs typeface="Calibri"/>
              </a:rPr>
              <a:t>clearly </a:t>
            </a:r>
            <a:r>
              <a:rPr sz="800" dirty="0">
                <a:latin typeface="Calibri"/>
                <a:cs typeface="Calibri"/>
              </a:rPr>
              <a:t>shows </a:t>
            </a:r>
            <a:r>
              <a:rPr sz="800" spc="-5" dirty="0">
                <a:latin typeface="Calibri"/>
                <a:cs typeface="Calibri"/>
              </a:rPr>
              <a:t>the </a:t>
            </a:r>
            <a:r>
              <a:rPr sz="800" dirty="0">
                <a:latin typeface="Calibri"/>
                <a:cs typeface="Calibri"/>
              </a:rPr>
              <a:t>method </a:t>
            </a:r>
            <a:r>
              <a:rPr sz="800" spc="-5" dirty="0">
                <a:latin typeface="Calibri"/>
                <a:cs typeface="Calibri"/>
              </a:rPr>
              <a:t>in the </a:t>
            </a:r>
            <a:r>
              <a:rPr sz="800" dirty="0">
                <a:latin typeface="Calibri"/>
                <a:cs typeface="Calibri"/>
              </a:rPr>
              <a:t>‘Burger’  </a:t>
            </a:r>
            <a:r>
              <a:rPr sz="800" spc="-5" dirty="0">
                <a:latin typeface="Calibri"/>
                <a:cs typeface="Calibri"/>
              </a:rPr>
              <a:t>steps, where as the example to the </a:t>
            </a:r>
            <a:r>
              <a:rPr sz="800" dirty="0">
                <a:latin typeface="Calibri"/>
                <a:cs typeface="Calibri"/>
              </a:rPr>
              <a:t>left </a:t>
            </a:r>
            <a:r>
              <a:rPr sz="800" spc="-5" dirty="0">
                <a:latin typeface="Calibri"/>
                <a:cs typeface="Calibri"/>
              </a:rPr>
              <a:t>shows </a:t>
            </a:r>
            <a:r>
              <a:rPr sz="800" dirty="0">
                <a:latin typeface="Calibri"/>
                <a:cs typeface="Calibri"/>
              </a:rPr>
              <a:t>what a </a:t>
            </a:r>
            <a:r>
              <a:rPr sz="800" spc="-5" dirty="0">
                <a:latin typeface="Calibri"/>
                <a:cs typeface="Calibri"/>
              </a:rPr>
              <a:t>completed method  would look like. </a:t>
            </a:r>
            <a:r>
              <a:rPr sz="800" dirty="0">
                <a:latin typeface="Calibri"/>
                <a:cs typeface="Calibri"/>
              </a:rPr>
              <a:t>Any </a:t>
            </a:r>
            <a:r>
              <a:rPr sz="800" spc="-5" dirty="0">
                <a:latin typeface="Calibri"/>
                <a:cs typeface="Calibri"/>
              </a:rPr>
              <a:t>remainders </a:t>
            </a:r>
            <a:r>
              <a:rPr sz="800" dirty="0">
                <a:latin typeface="Calibri"/>
                <a:cs typeface="Calibri"/>
              </a:rPr>
              <a:t>would </a:t>
            </a:r>
            <a:r>
              <a:rPr sz="800" spc="-5" dirty="0">
                <a:latin typeface="Calibri"/>
                <a:cs typeface="Calibri"/>
              </a:rPr>
              <a:t>need to be expressed in </a:t>
            </a:r>
            <a:r>
              <a:rPr sz="800" dirty="0">
                <a:latin typeface="Calibri"/>
                <a:cs typeface="Calibri"/>
              </a:rPr>
              <a:t>a way </a:t>
            </a:r>
            <a:r>
              <a:rPr sz="800" spc="-5" dirty="0">
                <a:latin typeface="Calibri"/>
                <a:cs typeface="Calibri"/>
              </a:rPr>
              <a:t>that  matched the context of the problem.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818514" y="4637785"/>
            <a:ext cx="1112520" cy="151447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04227" y="4623434"/>
            <a:ext cx="1141095" cy="1543050"/>
          </a:xfrm>
          <a:custGeom>
            <a:avLst/>
            <a:gdLst/>
            <a:ahLst/>
            <a:cxnLst/>
            <a:rect l="l" t="t" r="r" b="b"/>
            <a:pathLst>
              <a:path w="1141095" h="1543050">
                <a:moveTo>
                  <a:pt x="0" y="1543050"/>
                </a:moveTo>
                <a:lnTo>
                  <a:pt x="1141095" y="1543050"/>
                </a:lnTo>
                <a:lnTo>
                  <a:pt x="1141095" y="0"/>
                </a:lnTo>
                <a:lnTo>
                  <a:pt x="0" y="0"/>
                </a:lnTo>
                <a:lnTo>
                  <a:pt x="0" y="1543050"/>
                </a:lnTo>
                <a:close/>
              </a:path>
            </a:pathLst>
          </a:custGeom>
          <a:ln w="28574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300729" y="4418838"/>
            <a:ext cx="880110" cy="75247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286378" y="4404486"/>
            <a:ext cx="908685" cy="781050"/>
          </a:xfrm>
          <a:custGeom>
            <a:avLst/>
            <a:gdLst/>
            <a:ahLst/>
            <a:cxnLst/>
            <a:rect l="l" t="t" r="r" b="b"/>
            <a:pathLst>
              <a:path w="908685" h="781050">
                <a:moveTo>
                  <a:pt x="0" y="781050"/>
                </a:moveTo>
                <a:lnTo>
                  <a:pt x="908685" y="781050"/>
                </a:lnTo>
                <a:lnTo>
                  <a:pt x="908685" y="0"/>
                </a:lnTo>
                <a:lnTo>
                  <a:pt x="0" y="0"/>
                </a:lnTo>
                <a:lnTo>
                  <a:pt x="0" y="781050"/>
                </a:lnTo>
                <a:close/>
              </a:path>
            </a:pathLst>
          </a:custGeom>
          <a:ln w="28575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528887" y="4062412"/>
            <a:ext cx="2356485" cy="40957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747898" y="4102166"/>
            <a:ext cx="1915795" cy="283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1280" marR="5080" indent="-68580">
              <a:lnSpc>
                <a:spcPct val="108800"/>
              </a:lnSpc>
            </a:pPr>
            <a:r>
              <a:rPr sz="800" dirty="0">
                <a:latin typeface="Calibri"/>
                <a:cs typeface="Calibri"/>
              </a:rPr>
              <a:t>A </a:t>
            </a:r>
            <a:r>
              <a:rPr sz="800" spc="-5" dirty="0">
                <a:latin typeface="Calibri"/>
                <a:cs typeface="Calibri"/>
              </a:rPr>
              <a:t>great </a:t>
            </a:r>
            <a:r>
              <a:rPr sz="800" dirty="0">
                <a:latin typeface="Calibri"/>
                <a:cs typeface="Calibri"/>
              </a:rPr>
              <a:t>way </a:t>
            </a:r>
            <a:r>
              <a:rPr sz="800" spc="-5" dirty="0">
                <a:latin typeface="Calibri"/>
                <a:cs typeface="Calibri"/>
              </a:rPr>
              <a:t>of remembering the steps of long  division is </a:t>
            </a:r>
            <a:r>
              <a:rPr sz="800" b="1" u="sng" spc="-5" dirty="0">
                <a:latin typeface="Calibri"/>
                <a:cs typeface="Calibri"/>
              </a:rPr>
              <a:t>D</a:t>
            </a:r>
            <a:r>
              <a:rPr sz="800" spc="-5" dirty="0">
                <a:latin typeface="Calibri"/>
                <a:cs typeface="Calibri"/>
              </a:rPr>
              <a:t>oes </a:t>
            </a:r>
            <a:r>
              <a:rPr sz="800" b="1" u="sng" spc="-5" dirty="0">
                <a:latin typeface="Calibri"/>
                <a:cs typeface="Calibri"/>
              </a:rPr>
              <a:t>M</a:t>
            </a:r>
            <a:r>
              <a:rPr sz="800" spc="-5" dirty="0">
                <a:latin typeface="Calibri"/>
                <a:cs typeface="Calibri"/>
              </a:rPr>
              <a:t>cdonalds </a:t>
            </a:r>
            <a:r>
              <a:rPr sz="800" b="1" dirty="0">
                <a:latin typeface="Calibri"/>
                <a:cs typeface="Calibri"/>
              </a:rPr>
              <a:t>S</a:t>
            </a:r>
            <a:r>
              <a:rPr sz="800" dirty="0">
                <a:latin typeface="Calibri"/>
                <a:cs typeface="Calibri"/>
              </a:rPr>
              <a:t>erve</a:t>
            </a:r>
            <a:r>
              <a:rPr sz="800" spc="-35" dirty="0">
                <a:latin typeface="Calibri"/>
                <a:cs typeface="Calibri"/>
              </a:rPr>
              <a:t> </a:t>
            </a:r>
            <a:r>
              <a:rPr sz="800" b="1" u="sng" dirty="0">
                <a:latin typeface="Calibri"/>
                <a:cs typeface="Calibri"/>
              </a:rPr>
              <a:t>B</a:t>
            </a:r>
            <a:r>
              <a:rPr sz="800" dirty="0">
                <a:latin typeface="Calibri"/>
                <a:cs typeface="Calibri"/>
              </a:rPr>
              <a:t>urgers?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962400" y="4360164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257044" y="3413759"/>
            <a:ext cx="301751" cy="194005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8695</Words>
  <Application>Microsoft Office PowerPoint</Application>
  <PresentationFormat>Custom</PresentationFormat>
  <Paragraphs>563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Calibri</vt:lpstr>
      <vt:lpstr>Symbol</vt:lpstr>
      <vt:lpstr>Times New Roman</vt:lpstr>
      <vt:lpstr>Office Theme</vt:lpstr>
      <vt:lpstr>Our Lady &amp; St John’s  Primary School Calculation Policy</vt:lpstr>
      <vt:lpstr>Our Calculation Policy</vt:lpstr>
      <vt:lpstr>Addition</vt:lpstr>
      <vt:lpstr>Addition</vt:lpstr>
      <vt:lpstr>PowerPoint Presentation</vt:lpstr>
      <vt:lpstr>Addition</vt:lpstr>
      <vt:lpstr>Addition</vt:lpstr>
      <vt:lpstr>Addition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Division</vt:lpstr>
      <vt:lpstr>PowerPoint Presentation</vt:lpstr>
      <vt:lpstr>PowerPoint Presentation</vt:lpstr>
      <vt:lpstr>PowerPoint Presentation</vt:lpstr>
      <vt:lpstr>Division</vt:lpstr>
      <vt:lpstr>Division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Crescent Primary School Calculation Policy</dc:title>
  <dc:creator>Matthew Cole</dc:creator>
  <cp:lastModifiedBy>Mary Sheehan</cp:lastModifiedBy>
  <cp:revision>9</cp:revision>
  <dcterms:created xsi:type="dcterms:W3CDTF">2017-05-11T13:35:25Z</dcterms:created>
  <dcterms:modified xsi:type="dcterms:W3CDTF">2021-04-20T13:52:49Z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2015-02-23T00:00:00Z</vt:filetime>
  </property>
  <property fmtid="{D5CDD505-2E9C-101B-9397-08002B2CF9AE}" pid="3" name="Creator">
    <vt:lpwstr>Microsoft® Word 2010</vt:lpwstr>
  </property>
  <property fmtid="{D5CDD505-2E9C-101B-9397-08002B2CF9AE}" pid="4" name="LastSaved">
    <vt:filetime>2017-05-11T00:00:00Z</vt:filetime>
  </property>
</Properties>
</file>