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7556500" cy="10693400"/>
  <p:notesSz cx="7556500" cy="10693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2004" y="33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4/20/2021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4/20/2021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4/20/2021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4/20/2021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685800" y="685799"/>
            <a:ext cx="6150610" cy="8915400"/>
          </a:xfrm>
          <a:custGeom>
            <a:avLst/>
            <a:gdLst/>
            <a:ahLst/>
            <a:cxnLst/>
            <a:rect l="l" t="t" r="r" b="b"/>
            <a:pathLst>
              <a:path w="6150609" h="8915400">
                <a:moveTo>
                  <a:pt x="0" y="1025143"/>
                </a:moveTo>
                <a:lnTo>
                  <a:pt x="1115" y="976886"/>
                </a:lnTo>
                <a:lnTo>
                  <a:pt x="4430" y="929202"/>
                </a:lnTo>
                <a:lnTo>
                  <a:pt x="9894" y="882142"/>
                </a:lnTo>
                <a:lnTo>
                  <a:pt x="17458" y="835755"/>
                </a:lnTo>
                <a:lnTo>
                  <a:pt x="27074" y="790089"/>
                </a:lnTo>
                <a:lnTo>
                  <a:pt x="38691" y="745195"/>
                </a:lnTo>
                <a:lnTo>
                  <a:pt x="52261" y="701121"/>
                </a:lnTo>
                <a:lnTo>
                  <a:pt x="67735" y="657916"/>
                </a:lnTo>
                <a:lnTo>
                  <a:pt x="85062" y="615631"/>
                </a:lnTo>
                <a:lnTo>
                  <a:pt x="104195" y="574313"/>
                </a:lnTo>
                <a:lnTo>
                  <a:pt x="125083" y="534013"/>
                </a:lnTo>
                <a:lnTo>
                  <a:pt x="147678" y="494780"/>
                </a:lnTo>
                <a:lnTo>
                  <a:pt x="171930" y="456662"/>
                </a:lnTo>
                <a:lnTo>
                  <a:pt x="197791" y="419709"/>
                </a:lnTo>
                <a:lnTo>
                  <a:pt x="225210" y="383970"/>
                </a:lnTo>
                <a:lnTo>
                  <a:pt x="254139" y="349495"/>
                </a:lnTo>
                <a:lnTo>
                  <a:pt x="284528" y="316333"/>
                </a:lnTo>
                <a:lnTo>
                  <a:pt x="316328" y="284532"/>
                </a:lnTo>
                <a:lnTo>
                  <a:pt x="349490" y="254143"/>
                </a:lnTo>
                <a:lnTo>
                  <a:pt x="383965" y="225214"/>
                </a:lnTo>
                <a:lnTo>
                  <a:pt x="419704" y="197794"/>
                </a:lnTo>
                <a:lnTo>
                  <a:pt x="456656" y="171934"/>
                </a:lnTo>
                <a:lnTo>
                  <a:pt x="494774" y="147681"/>
                </a:lnTo>
                <a:lnTo>
                  <a:pt x="534008" y="125086"/>
                </a:lnTo>
                <a:lnTo>
                  <a:pt x="574308" y="104197"/>
                </a:lnTo>
                <a:lnTo>
                  <a:pt x="615626" y="85064"/>
                </a:lnTo>
                <a:lnTo>
                  <a:pt x="657911" y="67736"/>
                </a:lnTo>
                <a:lnTo>
                  <a:pt x="701116" y="52263"/>
                </a:lnTo>
                <a:lnTo>
                  <a:pt x="745190" y="38692"/>
                </a:lnTo>
                <a:lnTo>
                  <a:pt x="790085" y="27075"/>
                </a:lnTo>
                <a:lnTo>
                  <a:pt x="835751" y="17459"/>
                </a:lnTo>
                <a:lnTo>
                  <a:pt x="882139" y="9894"/>
                </a:lnTo>
                <a:lnTo>
                  <a:pt x="929200" y="4430"/>
                </a:lnTo>
                <a:lnTo>
                  <a:pt x="976885" y="1115"/>
                </a:lnTo>
                <a:lnTo>
                  <a:pt x="1025144" y="0"/>
                </a:lnTo>
                <a:lnTo>
                  <a:pt x="5125466" y="0"/>
                </a:lnTo>
                <a:lnTo>
                  <a:pt x="5173723" y="1115"/>
                </a:lnTo>
                <a:lnTo>
                  <a:pt x="5221407" y="4430"/>
                </a:lnTo>
                <a:lnTo>
                  <a:pt x="5268467" y="9894"/>
                </a:lnTo>
                <a:lnTo>
                  <a:pt x="5314854" y="17459"/>
                </a:lnTo>
                <a:lnTo>
                  <a:pt x="5360520" y="27075"/>
                </a:lnTo>
                <a:lnTo>
                  <a:pt x="5405414" y="38692"/>
                </a:lnTo>
                <a:lnTo>
                  <a:pt x="5449488" y="52263"/>
                </a:lnTo>
                <a:lnTo>
                  <a:pt x="5492693" y="67736"/>
                </a:lnTo>
                <a:lnTo>
                  <a:pt x="5534978" y="85064"/>
                </a:lnTo>
                <a:lnTo>
                  <a:pt x="5576296" y="104197"/>
                </a:lnTo>
                <a:lnTo>
                  <a:pt x="5616596" y="125086"/>
                </a:lnTo>
                <a:lnTo>
                  <a:pt x="5655829" y="147681"/>
                </a:lnTo>
                <a:lnTo>
                  <a:pt x="5693947" y="171934"/>
                </a:lnTo>
                <a:lnTo>
                  <a:pt x="5730900" y="197794"/>
                </a:lnTo>
                <a:lnTo>
                  <a:pt x="5766639" y="225214"/>
                </a:lnTo>
                <a:lnTo>
                  <a:pt x="5801114" y="254143"/>
                </a:lnTo>
                <a:lnTo>
                  <a:pt x="5834276" y="284532"/>
                </a:lnTo>
                <a:lnTo>
                  <a:pt x="5866077" y="316333"/>
                </a:lnTo>
                <a:lnTo>
                  <a:pt x="5896466" y="349495"/>
                </a:lnTo>
                <a:lnTo>
                  <a:pt x="5925395" y="383970"/>
                </a:lnTo>
                <a:lnTo>
                  <a:pt x="5952815" y="419709"/>
                </a:lnTo>
                <a:lnTo>
                  <a:pt x="5978675" y="456662"/>
                </a:lnTo>
                <a:lnTo>
                  <a:pt x="6002928" y="494780"/>
                </a:lnTo>
                <a:lnTo>
                  <a:pt x="6025523" y="534013"/>
                </a:lnTo>
                <a:lnTo>
                  <a:pt x="6046412" y="574313"/>
                </a:lnTo>
                <a:lnTo>
                  <a:pt x="6065545" y="615631"/>
                </a:lnTo>
                <a:lnTo>
                  <a:pt x="6082873" y="657916"/>
                </a:lnTo>
                <a:lnTo>
                  <a:pt x="6098346" y="701121"/>
                </a:lnTo>
                <a:lnTo>
                  <a:pt x="6111917" y="745195"/>
                </a:lnTo>
                <a:lnTo>
                  <a:pt x="6123534" y="790089"/>
                </a:lnTo>
                <a:lnTo>
                  <a:pt x="6133150" y="835755"/>
                </a:lnTo>
                <a:lnTo>
                  <a:pt x="6140715" y="882142"/>
                </a:lnTo>
                <a:lnTo>
                  <a:pt x="6146179" y="929202"/>
                </a:lnTo>
                <a:lnTo>
                  <a:pt x="6149494" y="976886"/>
                </a:lnTo>
                <a:lnTo>
                  <a:pt x="6150609" y="1025143"/>
                </a:lnTo>
                <a:lnTo>
                  <a:pt x="6150609" y="7890256"/>
                </a:lnTo>
                <a:lnTo>
                  <a:pt x="6149494" y="7938513"/>
                </a:lnTo>
                <a:lnTo>
                  <a:pt x="6146179" y="7986197"/>
                </a:lnTo>
                <a:lnTo>
                  <a:pt x="6140715" y="8033257"/>
                </a:lnTo>
                <a:lnTo>
                  <a:pt x="6133150" y="8079644"/>
                </a:lnTo>
                <a:lnTo>
                  <a:pt x="6123534" y="8125310"/>
                </a:lnTo>
                <a:lnTo>
                  <a:pt x="6111917" y="8170204"/>
                </a:lnTo>
                <a:lnTo>
                  <a:pt x="6098346" y="8214278"/>
                </a:lnTo>
                <a:lnTo>
                  <a:pt x="6082873" y="8257483"/>
                </a:lnTo>
                <a:lnTo>
                  <a:pt x="6065545" y="8299768"/>
                </a:lnTo>
                <a:lnTo>
                  <a:pt x="6046412" y="8341086"/>
                </a:lnTo>
                <a:lnTo>
                  <a:pt x="6025523" y="8381386"/>
                </a:lnTo>
                <a:lnTo>
                  <a:pt x="6002928" y="8420619"/>
                </a:lnTo>
                <a:lnTo>
                  <a:pt x="5978675" y="8458737"/>
                </a:lnTo>
                <a:lnTo>
                  <a:pt x="5952815" y="8495690"/>
                </a:lnTo>
                <a:lnTo>
                  <a:pt x="5925395" y="8531429"/>
                </a:lnTo>
                <a:lnTo>
                  <a:pt x="5896466" y="8565904"/>
                </a:lnTo>
                <a:lnTo>
                  <a:pt x="5866077" y="8599066"/>
                </a:lnTo>
                <a:lnTo>
                  <a:pt x="5834276" y="8630867"/>
                </a:lnTo>
                <a:lnTo>
                  <a:pt x="5801114" y="8661256"/>
                </a:lnTo>
                <a:lnTo>
                  <a:pt x="5766639" y="8690185"/>
                </a:lnTo>
                <a:lnTo>
                  <a:pt x="5730900" y="8717605"/>
                </a:lnTo>
                <a:lnTo>
                  <a:pt x="5693947" y="8743465"/>
                </a:lnTo>
                <a:lnTo>
                  <a:pt x="5655829" y="8767718"/>
                </a:lnTo>
                <a:lnTo>
                  <a:pt x="5616596" y="8790313"/>
                </a:lnTo>
                <a:lnTo>
                  <a:pt x="5576296" y="8811202"/>
                </a:lnTo>
                <a:lnTo>
                  <a:pt x="5534978" y="8830335"/>
                </a:lnTo>
                <a:lnTo>
                  <a:pt x="5492693" y="8847663"/>
                </a:lnTo>
                <a:lnTo>
                  <a:pt x="5449488" y="8863136"/>
                </a:lnTo>
                <a:lnTo>
                  <a:pt x="5405414" y="8876707"/>
                </a:lnTo>
                <a:lnTo>
                  <a:pt x="5360520" y="8888324"/>
                </a:lnTo>
                <a:lnTo>
                  <a:pt x="5314854" y="8897940"/>
                </a:lnTo>
                <a:lnTo>
                  <a:pt x="5268467" y="8905505"/>
                </a:lnTo>
                <a:lnTo>
                  <a:pt x="5221407" y="8910969"/>
                </a:lnTo>
                <a:lnTo>
                  <a:pt x="5173723" y="8914284"/>
                </a:lnTo>
                <a:lnTo>
                  <a:pt x="5125466" y="8915400"/>
                </a:lnTo>
                <a:lnTo>
                  <a:pt x="1025144" y="8915400"/>
                </a:lnTo>
                <a:lnTo>
                  <a:pt x="976885" y="8914284"/>
                </a:lnTo>
                <a:lnTo>
                  <a:pt x="929200" y="8910969"/>
                </a:lnTo>
                <a:lnTo>
                  <a:pt x="882139" y="8905505"/>
                </a:lnTo>
                <a:lnTo>
                  <a:pt x="835751" y="8897940"/>
                </a:lnTo>
                <a:lnTo>
                  <a:pt x="790085" y="8888324"/>
                </a:lnTo>
                <a:lnTo>
                  <a:pt x="745190" y="8876707"/>
                </a:lnTo>
                <a:lnTo>
                  <a:pt x="701116" y="8863136"/>
                </a:lnTo>
                <a:lnTo>
                  <a:pt x="657911" y="8847663"/>
                </a:lnTo>
                <a:lnTo>
                  <a:pt x="615626" y="8830335"/>
                </a:lnTo>
                <a:lnTo>
                  <a:pt x="574308" y="8811202"/>
                </a:lnTo>
                <a:lnTo>
                  <a:pt x="534008" y="8790313"/>
                </a:lnTo>
                <a:lnTo>
                  <a:pt x="494774" y="8767718"/>
                </a:lnTo>
                <a:lnTo>
                  <a:pt x="456656" y="8743465"/>
                </a:lnTo>
                <a:lnTo>
                  <a:pt x="419704" y="8717605"/>
                </a:lnTo>
                <a:lnTo>
                  <a:pt x="383965" y="8690185"/>
                </a:lnTo>
                <a:lnTo>
                  <a:pt x="349490" y="8661256"/>
                </a:lnTo>
                <a:lnTo>
                  <a:pt x="316328" y="8630867"/>
                </a:lnTo>
                <a:lnTo>
                  <a:pt x="284528" y="8599066"/>
                </a:lnTo>
                <a:lnTo>
                  <a:pt x="254139" y="8565904"/>
                </a:lnTo>
                <a:lnTo>
                  <a:pt x="225210" y="8531429"/>
                </a:lnTo>
                <a:lnTo>
                  <a:pt x="197791" y="8495690"/>
                </a:lnTo>
                <a:lnTo>
                  <a:pt x="171930" y="8458737"/>
                </a:lnTo>
                <a:lnTo>
                  <a:pt x="147678" y="8420619"/>
                </a:lnTo>
                <a:lnTo>
                  <a:pt x="125083" y="8381386"/>
                </a:lnTo>
                <a:lnTo>
                  <a:pt x="104195" y="8341086"/>
                </a:lnTo>
                <a:lnTo>
                  <a:pt x="85062" y="8299768"/>
                </a:lnTo>
                <a:lnTo>
                  <a:pt x="67735" y="8257483"/>
                </a:lnTo>
                <a:lnTo>
                  <a:pt x="52261" y="8214278"/>
                </a:lnTo>
                <a:lnTo>
                  <a:pt x="38691" y="8170204"/>
                </a:lnTo>
                <a:lnTo>
                  <a:pt x="27074" y="8125310"/>
                </a:lnTo>
                <a:lnTo>
                  <a:pt x="17458" y="8079644"/>
                </a:lnTo>
                <a:lnTo>
                  <a:pt x="9894" y="8033257"/>
                </a:lnTo>
                <a:lnTo>
                  <a:pt x="4430" y="7986197"/>
                </a:lnTo>
                <a:lnTo>
                  <a:pt x="1115" y="7938513"/>
                </a:lnTo>
                <a:lnTo>
                  <a:pt x="0" y="7890256"/>
                </a:lnTo>
                <a:lnTo>
                  <a:pt x="0" y="1025143"/>
                </a:lnTo>
                <a:close/>
              </a:path>
            </a:pathLst>
          </a:custGeom>
          <a:ln w="635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4/20/2021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422905" y="932433"/>
            <a:ext cx="2809240" cy="3911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57072" y="2611272"/>
            <a:ext cx="5848705" cy="27419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4/20/2021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nline-stopwatch.com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olmath-games.com/" TargetMode="External"/><Relationship Id="rId7" Type="http://schemas.openxmlformats.org/officeDocument/2006/relationships/hyperlink" Target="http://www.tablestest.com/" TargetMode="External"/><Relationship Id="rId2" Type="http://schemas.openxmlformats.org/officeDocument/2006/relationships/hyperlink" Target="http://www.multiplication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transum.org/Tables/Times_Tables.asp" TargetMode="External"/><Relationship Id="rId5" Type="http://schemas.openxmlformats.org/officeDocument/2006/relationships/hyperlink" Target="http://www.mathletics.co.uk/" TargetMode="External"/><Relationship Id="rId4" Type="http://schemas.openxmlformats.org/officeDocument/2006/relationships/hyperlink" Target="http://www.oswego.org/ocsd-web/games/Mathmagician/mathsmulti.html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654050" y="241300"/>
            <a:ext cx="6325870" cy="9842500"/>
            <a:chOff x="656705" y="311149"/>
            <a:chExt cx="6325870" cy="98425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56705" y="601044"/>
              <a:ext cx="486294" cy="9271472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800100" y="342899"/>
              <a:ext cx="6150610" cy="9779000"/>
            </a:xfrm>
            <a:custGeom>
              <a:avLst/>
              <a:gdLst/>
              <a:ahLst/>
              <a:cxnLst/>
              <a:rect l="l" t="t" r="r" b="b"/>
              <a:pathLst>
                <a:path w="6150609" h="9779000">
                  <a:moveTo>
                    <a:pt x="5125466" y="0"/>
                  </a:moveTo>
                  <a:lnTo>
                    <a:pt x="1025144" y="0"/>
                  </a:lnTo>
                  <a:lnTo>
                    <a:pt x="976885" y="1115"/>
                  </a:lnTo>
                  <a:lnTo>
                    <a:pt x="929200" y="4430"/>
                  </a:lnTo>
                  <a:lnTo>
                    <a:pt x="882139" y="9894"/>
                  </a:lnTo>
                  <a:lnTo>
                    <a:pt x="835751" y="17459"/>
                  </a:lnTo>
                  <a:lnTo>
                    <a:pt x="790085" y="27075"/>
                  </a:lnTo>
                  <a:lnTo>
                    <a:pt x="745190" y="38692"/>
                  </a:lnTo>
                  <a:lnTo>
                    <a:pt x="701116" y="52263"/>
                  </a:lnTo>
                  <a:lnTo>
                    <a:pt x="657911" y="67736"/>
                  </a:lnTo>
                  <a:lnTo>
                    <a:pt x="615626" y="85064"/>
                  </a:lnTo>
                  <a:lnTo>
                    <a:pt x="574308" y="104197"/>
                  </a:lnTo>
                  <a:lnTo>
                    <a:pt x="534008" y="125086"/>
                  </a:lnTo>
                  <a:lnTo>
                    <a:pt x="494774" y="147681"/>
                  </a:lnTo>
                  <a:lnTo>
                    <a:pt x="456656" y="171934"/>
                  </a:lnTo>
                  <a:lnTo>
                    <a:pt x="419704" y="197794"/>
                  </a:lnTo>
                  <a:lnTo>
                    <a:pt x="383965" y="225214"/>
                  </a:lnTo>
                  <a:lnTo>
                    <a:pt x="349490" y="254143"/>
                  </a:lnTo>
                  <a:lnTo>
                    <a:pt x="316328" y="284532"/>
                  </a:lnTo>
                  <a:lnTo>
                    <a:pt x="284528" y="316333"/>
                  </a:lnTo>
                  <a:lnTo>
                    <a:pt x="254139" y="349495"/>
                  </a:lnTo>
                  <a:lnTo>
                    <a:pt x="225210" y="383970"/>
                  </a:lnTo>
                  <a:lnTo>
                    <a:pt x="197791" y="419709"/>
                  </a:lnTo>
                  <a:lnTo>
                    <a:pt x="171930" y="456662"/>
                  </a:lnTo>
                  <a:lnTo>
                    <a:pt x="147678" y="494780"/>
                  </a:lnTo>
                  <a:lnTo>
                    <a:pt x="125083" y="534013"/>
                  </a:lnTo>
                  <a:lnTo>
                    <a:pt x="104195" y="574313"/>
                  </a:lnTo>
                  <a:lnTo>
                    <a:pt x="85062" y="615631"/>
                  </a:lnTo>
                  <a:lnTo>
                    <a:pt x="67735" y="657916"/>
                  </a:lnTo>
                  <a:lnTo>
                    <a:pt x="52261" y="701121"/>
                  </a:lnTo>
                  <a:lnTo>
                    <a:pt x="38691" y="745195"/>
                  </a:lnTo>
                  <a:lnTo>
                    <a:pt x="27074" y="790089"/>
                  </a:lnTo>
                  <a:lnTo>
                    <a:pt x="17458" y="835755"/>
                  </a:lnTo>
                  <a:lnTo>
                    <a:pt x="9894" y="882142"/>
                  </a:lnTo>
                  <a:lnTo>
                    <a:pt x="4430" y="929202"/>
                  </a:lnTo>
                  <a:lnTo>
                    <a:pt x="1115" y="976886"/>
                  </a:lnTo>
                  <a:lnTo>
                    <a:pt x="0" y="1025143"/>
                  </a:lnTo>
                  <a:lnTo>
                    <a:pt x="0" y="8753856"/>
                  </a:lnTo>
                  <a:lnTo>
                    <a:pt x="1115" y="8802114"/>
                  </a:lnTo>
                  <a:lnTo>
                    <a:pt x="4430" y="8849799"/>
                  </a:lnTo>
                  <a:lnTo>
                    <a:pt x="9894" y="8896860"/>
                  </a:lnTo>
                  <a:lnTo>
                    <a:pt x="17458" y="8943248"/>
                  </a:lnTo>
                  <a:lnTo>
                    <a:pt x="27074" y="8988914"/>
                  </a:lnTo>
                  <a:lnTo>
                    <a:pt x="38691" y="9033809"/>
                  </a:lnTo>
                  <a:lnTo>
                    <a:pt x="52261" y="9077883"/>
                  </a:lnTo>
                  <a:lnTo>
                    <a:pt x="67735" y="9121088"/>
                  </a:lnTo>
                  <a:lnTo>
                    <a:pt x="85062" y="9163373"/>
                  </a:lnTo>
                  <a:lnTo>
                    <a:pt x="104195" y="9204691"/>
                  </a:lnTo>
                  <a:lnTo>
                    <a:pt x="125083" y="9244991"/>
                  </a:lnTo>
                  <a:lnTo>
                    <a:pt x="147678" y="9284225"/>
                  </a:lnTo>
                  <a:lnTo>
                    <a:pt x="171930" y="9322343"/>
                  </a:lnTo>
                  <a:lnTo>
                    <a:pt x="197791" y="9359295"/>
                  </a:lnTo>
                  <a:lnTo>
                    <a:pt x="225210" y="9395034"/>
                  </a:lnTo>
                  <a:lnTo>
                    <a:pt x="254139" y="9429509"/>
                  </a:lnTo>
                  <a:lnTo>
                    <a:pt x="284528" y="9462671"/>
                  </a:lnTo>
                  <a:lnTo>
                    <a:pt x="316328" y="9494471"/>
                  </a:lnTo>
                  <a:lnTo>
                    <a:pt x="349490" y="9524860"/>
                  </a:lnTo>
                  <a:lnTo>
                    <a:pt x="383965" y="9553789"/>
                  </a:lnTo>
                  <a:lnTo>
                    <a:pt x="419704" y="9581208"/>
                  </a:lnTo>
                  <a:lnTo>
                    <a:pt x="456656" y="9607069"/>
                  </a:lnTo>
                  <a:lnTo>
                    <a:pt x="494774" y="9631321"/>
                  </a:lnTo>
                  <a:lnTo>
                    <a:pt x="534008" y="9653916"/>
                  </a:lnTo>
                  <a:lnTo>
                    <a:pt x="574308" y="9674804"/>
                  </a:lnTo>
                  <a:lnTo>
                    <a:pt x="615626" y="9693937"/>
                  </a:lnTo>
                  <a:lnTo>
                    <a:pt x="657911" y="9711264"/>
                  </a:lnTo>
                  <a:lnTo>
                    <a:pt x="701116" y="9726738"/>
                  </a:lnTo>
                  <a:lnTo>
                    <a:pt x="745190" y="9740308"/>
                  </a:lnTo>
                  <a:lnTo>
                    <a:pt x="790085" y="9751925"/>
                  </a:lnTo>
                  <a:lnTo>
                    <a:pt x="835751" y="9761541"/>
                  </a:lnTo>
                  <a:lnTo>
                    <a:pt x="882139" y="9769105"/>
                  </a:lnTo>
                  <a:lnTo>
                    <a:pt x="929200" y="9774569"/>
                  </a:lnTo>
                  <a:lnTo>
                    <a:pt x="976885" y="9777884"/>
                  </a:lnTo>
                  <a:lnTo>
                    <a:pt x="1025144" y="9779000"/>
                  </a:lnTo>
                  <a:lnTo>
                    <a:pt x="5125466" y="9779000"/>
                  </a:lnTo>
                  <a:lnTo>
                    <a:pt x="5173723" y="9777884"/>
                  </a:lnTo>
                  <a:lnTo>
                    <a:pt x="5221407" y="9774569"/>
                  </a:lnTo>
                  <a:lnTo>
                    <a:pt x="5268467" y="9769105"/>
                  </a:lnTo>
                  <a:lnTo>
                    <a:pt x="5314854" y="9761541"/>
                  </a:lnTo>
                  <a:lnTo>
                    <a:pt x="5360520" y="9751925"/>
                  </a:lnTo>
                  <a:lnTo>
                    <a:pt x="5405414" y="9740308"/>
                  </a:lnTo>
                  <a:lnTo>
                    <a:pt x="5449488" y="9726738"/>
                  </a:lnTo>
                  <a:lnTo>
                    <a:pt x="5492693" y="9711264"/>
                  </a:lnTo>
                  <a:lnTo>
                    <a:pt x="5534978" y="9693937"/>
                  </a:lnTo>
                  <a:lnTo>
                    <a:pt x="5576296" y="9674804"/>
                  </a:lnTo>
                  <a:lnTo>
                    <a:pt x="5616596" y="9653916"/>
                  </a:lnTo>
                  <a:lnTo>
                    <a:pt x="5655829" y="9631321"/>
                  </a:lnTo>
                  <a:lnTo>
                    <a:pt x="5693947" y="9607069"/>
                  </a:lnTo>
                  <a:lnTo>
                    <a:pt x="5730900" y="9581208"/>
                  </a:lnTo>
                  <a:lnTo>
                    <a:pt x="5766639" y="9553789"/>
                  </a:lnTo>
                  <a:lnTo>
                    <a:pt x="5801114" y="9524860"/>
                  </a:lnTo>
                  <a:lnTo>
                    <a:pt x="5834276" y="9494471"/>
                  </a:lnTo>
                  <a:lnTo>
                    <a:pt x="5866077" y="9462671"/>
                  </a:lnTo>
                  <a:lnTo>
                    <a:pt x="5896466" y="9429509"/>
                  </a:lnTo>
                  <a:lnTo>
                    <a:pt x="5925395" y="9395034"/>
                  </a:lnTo>
                  <a:lnTo>
                    <a:pt x="5952815" y="9359295"/>
                  </a:lnTo>
                  <a:lnTo>
                    <a:pt x="5978675" y="9322343"/>
                  </a:lnTo>
                  <a:lnTo>
                    <a:pt x="6002928" y="9284225"/>
                  </a:lnTo>
                  <a:lnTo>
                    <a:pt x="6025523" y="9244991"/>
                  </a:lnTo>
                  <a:lnTo>
                    <a:pt x="6046412" y="9204691"/>
                  </a:lnTo>
                  <a:lnTo>
                    <a:pt x="6065545" y="9163373"/>
                  </a:lnTo>
                  <a:lnTo>
                    <a:pt x="6082873" y="9121088"/>
                  </a:lnTo>
                  <a:lnTo>
                    <a:pt x="6098346" y="9077883"/>
                  </a:lnTo>
                  <a:lnTo>
                    <a:pt x="6111917" y="9033809"/>
                  </a:lnTo>
                  <a:lnTo>
                    <a:pt x="6123534" y="8988914"/>
                  </a:lnTo>
                  <a:lnTo>
                    <a:pt x="6133150" y="8943248"/>
                  </a:lnTo>
                  <a:lnTo>
                    <a:pt x="6140715" y="8896860"/>
                  </a:lnTo>
                  <a:lnTo>
                    <a:pt x="6146179" y="8849799"/>
                  </a:lnTo>
                  <a:lnTo>
                    <a:pt x="6149494" y="8802114"/>
                  </a:lnTo>
                  <a:lnTo>
                    <a:pt x="6150609" y="8753856"/>
                  </a:lnTo>
                  <a:lnTo>
                    <a:pt x="6150609" y="1025143"/>
                  </a:lnTo>
                  <a:lnTo>
                    <a:pt x="6149494" y="976886"/>
                  </a:lnTo>
                  <a:lnTo>
                    <a:pt x="6146179" y="929202"/>
                  </a:lnTo>
                  <a:lnTo>
                    <a:pt x="6140715" y="882142"/>
                  </a:lnTo>
                  <a:lnTo>
                    <a:pt x="6133150" y="835755"/>
                  </a:lnTo>
                  <a:lnTo>
                    <a:pt x="6123534" y="790089"/>
                  </a:lnTo>
                  <a:lnTo>
                    <a:pt x="6111917" y="745195"/>
                  </a:lnTo>
                  <a:lnTo>
                    <a:pt x="6098346" y="701121"/>
                  </a:lnTo>
                  <a:lnTo>
                    <a:pt x="6082873" y="657916"/>
                  </a:lnTo>
                  <a:lnTo>
                    <a:pt x="6065545" y="615631"/>
                  </a:lnTo>
                  <a:lnTo>
                    <a:pt x="6046412" y="574313"/>
                  </a:lnTo>
                  <a:lnTo>
                    <a:pt x="6025523" y="534013"/>
                  </a:lnTo>
                  <a:lnTo>
                    <a:pt x="6002928" y="494780"/>
                  </a:lnTo>
                  <a:lnTo>
                    <a:pt x="5978675" y="456662"/>
                  </a:lnTo>
                  <a:lnTo>
                    <a:pt x="5952815" y="419709"/>
                  </a:lnTo>
                  <a:lnTo>
                    <a:pt x="5925395" y="383970"/>
                  </a:lnTo>
                  <a:lnTo>
                    <a:pt x="5896466" y="349495"/>
                  </a:lnTo>
                  <a:lnTo>
                    <a:pt x="5866077" y="316333"/>
                  </a:lnTo>
                  <a:lnTo>
                    <a:pt x="5834276" y="284532"/>
                  </a:lnTo>
                  <a:lnTo>
                    <a:pt x="5801114" y="254143"/>
                  </a:lnTo>
                  <a:lnTo>
                    <a:pt x="5766639" y="225214"/>
                  </a:lnTo>
                  <a:lnTo>
                    <a:pt x="5730900" y="197794"/>
                  </a:lnTo>
                  <a:lnTo>
                    <a:pt x="5693947" y="171934"/>
                  </a:lnTo>
                  <a:lnTo>
                    <a:pt x="5655829" y="147681"/>
                  </a:lnTo>
                  <a:lnTo>
                    <a:pt x="5616596" y="125086"/>
                  </a:lnTo>
                  <a:lnTo>
                    <a:pt x="5576296" y="104197"/>
                  </a:lnTo>
                  <a:lnTo>
                    <a:pt x="5534978" y="85064"/>
                  </a:lnTo>
                  <a:lnTo>
                    <a:pt x="5492693" y="67736"/>
                  </a:lnTo>
                  <a:lnTo>
                    <a:pt x="5449488" y="52263"/>
                  </a:lnTo>
                  <a:lnTo>
                    <a:pt x="5405414" y="38692"/>
                  </a:lnTo>
                  <a:lnTo>
                    <a:pt x="5360520" y="27075"/>
                  </a:lnTo>
                  <a:lnTo>
                    <a:pt x="5314854" y="17459"/>
                  </a:lnTo>
                  <a:lnTo>
                    <a:pt x="5268467" y="9894"/>
                  </a:lnTo>
                  <a:lnTo>
                    <a:pt x="5221407" y="4430"/>
                  </a:lnTo>
                  <a:lnTo>
                    <a:pt x="5173723" y="1115"/>
                  </a:lnTo>
                  <a:lnTo>
                    <a:pt x="5125466" y="0"/>
                  </a:lnTo>
                  <a:close/>
                </a:path>
              </a:pathLst>
            </a:custGeom>
            <a:solidFill>
              <a:srgbClr val="46FF0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800100" y="342899"/>
              <a:ext cx="6150610" cy="9779000"/>
            </a:xfrm>
            <a:custGeom>
              <a:avLst/>
              <a:gdLst/>
              <a:ahLst/>
              <a:cxnLst/>
              <a:rect l="l" t="t" r="r" b="b"/>
              <a:pathLst>
                <a:path w="6150609" h="9779000">
                  <a:moveTo>
                    <a:pt x="0" y="1025143"/>
                  </a:moveTo>
                  <a:lnTo>
                    <a:pt x="1115" y="976886"/>
                  </a:lnTo>
                  <a:lnTo>
                    <a:pt x="4430" y="929202"/>
                  </a:lnTo>
                  <a:lnTo>
                    <a:pt x="9894" y="882142"/>
                  </a:lnTo>
                  <a:lnTo>
                    <a:pt x="17458" y="835755"/>
                  </a:lnTo>
                  <a:lnTo>
                    <a:pt x="27074" y="790089"/>
                  </a:lnTo>
                  <a:lnTo>
                    <a:pt x="38691" y="745195"/>
                  </a:lnTo>
                  <a:lnTo>
                    <a:pt x="52261" y="701121"/>
                  </a:lnTo>
                  <a:lnTo>
                    <a:pt x="67735" y="657916"/>
                  </a:lnTo>
                  <a:lnTo>
                    <a:pt x="85062" y="615631"/>
                  </a:lnTo>
                  <a:lnTo>
                    <a:pt x="104195" y="574313"/>
                  </a:lnTo>
                  <a:lnTo>
                    <a:pt x="125083" y="534013"/>
                  </a:lnTo>
                  <a:lnTo>
                    <a:pt x="147678" y="494780"/>
                  </a:lnTo>
                  <a:lnTo>
                    <a:pt x="171930" y="456662"/>
                  </a:lnTo>
                  <a:lnTo>
                    <a:pt x="197791" y="419709"/>
                  </a:lnTo>
                  <a:lnTo>
                    <a:pt x="225210" y="383970"/>
                  </a:lnTo>
                  <a:lnTo>
                    <a:pt x="254139" y="349495"/>
                  </a:lnTo>
                  <a:lnTo>
                    <a:pt x="284528" y="316333"/>
                  </a:lnTo>
                  <a:lnTo>
                    <a:pt x="316328" y="284532"/>
                  </a:lnTo>
                  <a:lnTo>
                    <a:pt x="349490" y="254143"/>
                  </a:lnTo>
                  <a:lnTo>
                    <a:pt x="383965" y="225214"/>
                  </a:lnTo>
                  <a:lnTo>
                    <a:pt x="419704" y="197794"/>
                  </a:lnTo>
                  <a:lnTo>
                    <a:pt x="456656" y="171934"/>
                  </a:lnTo>
                  <a:lnTo>
                    <a:pt x="494774" y="147681"/>
                  </a:lnTo>
                  <a:lnTo>
                    <a:pt x="534008" y="125086"/>
                  </a:lnTo>
                  <a:lnTo>
                    <a:pt x="574308" y="104197"/>
                  </a:lnTo>
                  <a:lnTo>
                    <a:pt x="615626" y="85064"/>
                  </a:lnTo>
                  <a:lnTo>
                    <a:pt x="657911" y="67736"/>
                  </a:lnTo>
                  <a:lnTo>
                    <a:pt x="701116" y="52263"/>
                  </a:lnTo>
                  <a:lnTo>
                    <a:pt x="745190" y="38692"/>
                  </a:lnTo>
                  <a:lnTo>
                    <a:pt x="790085" y="27075"/>
                  </a:lnTo>
                  <a:lnTo>
                    <a:pt x="835751" y="17459"/>
                  </a:lnTo>
                  <a:lnTo>
                    <a:pt x="882139" y="9894"/>
                  </a:lnTo>
                  <a:lnTo>
                    <a:pt x="929200" y="4430"/>
                  </a:lnTo>
                  <a:lnTo>
                    <a:pt x="976885" y="1115"/>
                  </a:lnTo>
                  <a:lnTo>
                    <a:pt x="1025144" y="0"/>
                  </a:lnTo>
                  <a:lnTo>
                    <a:pt x="5125466" y="0"/>
                  </a:lnTo>
                  <a:lnTo>
                    <a:pt x="5173723" y="1115"/>
                  </a:lnTo>
                  <a:lnTo>
                    <a:pt x="5221407" y="4430"/>
                  </a:lnTo>
                  <a:lnTo>
                    <a:pt x="5268467" y="9894"/>
                  </a:lnTo>
                  <a:lnTo>
                    <a:pt x="5314854" y="17459"/>
                  </a:lnTo>
                  <a:lnTo>
                    <a:pt x="5360520" y="27075"/>
                  </a:lnTo>
                  <a:lnTo>
                    <a:pt x="5405414" y="38692"/>
                  </a:lnTo>
                  <a:lnTo>
                    <a:pt x="5449488" y="52263"/>
                  </a:lnTo>
                  <a:lnTo>
                    <a:pt x="5492693" y="67736"/>
                  </a:lnTo>
                  <a:lnTo>
                    <a:pt x="5534978" y="85064"/>
                  </a:lnTo>
                  <a:lnTo>
                    <a:pt x="5576296" y="104197"/>
                  </a:lnTo>
                  <a:lnTo>
                    <a:pt x="5616596" y="125086"/>
                  </a:lnTo>
                  <a:lnTo>
                    <a:pt x="5655829" y="147681"/>
                  </a:lnTo>
                  <a:lnTo>
                    <a:pt x="5693947" y="171934"/>
                  </a:lnTo>
                  <a:lnTo>
                    <a:pt x="5730900" y="197794"/>
                  </a:lnTo>
                  <a:lnTo>
                    <a:pt x="5766639" y="225214"/>
                  </a:lnTo>
                  <a:lnTo>
                    <a:pt x="5801114" y="254143"/>
                  </a:lnTo>
                  <a:lnTo>
                    <a:pt x="5834276" y="284532"/>
                  </a:lnTo>
                  <a:lnTo>
                    <a:pt x="5866077" y="316333"/>
                  </a:lnTo>
                  <a:lnTo>
                    <a:pt x="5896466" y="349495"/>
                  </a:lnTo>
                  <a:lnTo>
                    <a:pt x="5925395" y="383970"/>
                  </a:lnTo>
                  <a:lnTo>
                    <a:pt x="5952815" y="419709"/>
                  </a:lnTo>
                  <a:lnTo>
                    <a:pt x="5978675" y="456662"/>
                  </a:lnTo>
                  <a:lnTo>
                    <a:pt x="6002928" y="494780"/>
                  </a:lnTo>
                  <a:lnTo>
                    <a:pt x="6025523" y="534013"/>
                  </a:lnTo>
                  <a:lnTo>
                    <a:pt x="6046412" y="574313"/>
                  </a:lnTo>
                  <a:lnTo>
                    <a:pt x="6065545" y="615631"/>
                  </a:lnTo>
                  <a:lnTo>
                    <a:pt x="6082873" y="657916"/>
                  </a:lnTo>
                  <a:lnTo>
                    <a:pt x="6098346" y="701121"/>
                  </a:lnTo>
                  <a:lnTo>
                    <a:pt x="6111917" y="745195"/>
                  </a:lnTo>
                  <a:lnTo>
                    <a:pt x="6123534" y="790089"/>
                  </a:lnTo>
                  <a:lnTo>
                    <a:pt x="6133150" y="835755"/>
                  </a:lnTo>
                  <a:lnTo>
                    <a:pt x="6140715" y="882142"/>
                  </a:lnTo>
                  <a:lnTo>
                    <a:pt x="6146179" y="929202"/>
                  </a:lnTo>
                  <a:lnTo>
                    <a:pt x="6149494" y="976886"/>
                  </a:lnTo>
                  <a:lnTo>
                    <a:pt x="6150609" y="1025143"/>
                  </a:lnTo>
                  <a:lnTo>
                    <a:pt x="6150609" y="8753856"/>
                  </a:lnTo>
                  <a:lnTo>
                    <a:pt x="6149494" y="8802114"/>
                  </a:lnTo>
                  <a:lnTo>
                    <a:pt x="6146179" y="8849799"/>
                  </a:lnTo>
                  <a:lnTo>
                    <a:pt x="6140715" y="8896860"/>
                  </a:lnTo>
                  <a:lnTo>
                    <a:pt x="6133150" y="8943248"/>
                  </a:lnTo>
                  <a:lnTo>
                    <a:pt x="6123534" y="8988914"/>
                  </a:lnTo>
                  <a:lnTo>
                    <a:pt x="6111917" y="9033809"/>
                  </a:lnTo>
                  <a:lnTo>
                    <a:pt x="6098346" y="9077883"/>
                  </a:lnTo>
                  <a:lnTo>
                    <a:pt x="6082873" y="9121088"/>
                  </a:lnTo>
                  <a:lnTo>
                    <a:pt x="6065545" y="9163373"/>
                  </a:lnTo>
                  <a:lnTo>
                    <a:pt x="6046412" y="9204691"/>
                  </a:lnTo>
                  <a:lnTo>
                    <a:pt x="6025523" y="9244991"/>
                  </a:lnTo>
                  <a:lnTo>
                    <a:pt x="6002928" y="9284225"/>
                  </a:lnTo>
                  <a:lnTo>
                    <a:pt x="5978675" y="9322343"/>
                  </a:lnTo>
                  <a:lnTo>
                    <a:pt x="5952815" y="9359295"/>
                  </a:lnTo>
                  <a:lnTo>
                    <a:pt x="5925395" y="9395034"/>
                  </a:lnTo>
                  <a:lnTo>
                    <a:pt x="5896466" y="9429509"/>
                  </a:lnTo>
                  <a:lnTo>
                    <a:pt x="5866077" y="9462671"/>
                  </a:lnTo>
                  <a:lnTo>
                    <a:pt x="5834276" y="9494471"/>
                  </a:lnTo>
                  <a:lnTo>
                    <a:pt x="5801114" y="9524860"/>
                  </a:lnTo>
                  <a:lnTo>
                    <a:pt x="5766639" y="9553789"/>
                  </a:lnTo>
                  <a:lnTo>
                    <a:pt x="5730900" y="9581208"/>
                  </a:lnTo>
                  <a:lnTo>
                    <a:pt x="5693947" y="9607069"/>
                  </a:lnTo>
                  <a:lnTo>
                    <a:pt x="5655829" y="9631321"/>
                  </a:lnTo>
                  <a:lnTo>
                    <a:pt x="5616596" y="9653916"/>
                  </a:lnTo>
                  <a:lnTo>
                    <a:pt x="5576296" y="9674804"/>
                  </a:lnTo>
                  <a:lnTo>
                    <a:pt x="5534978" y="9693937"/>
                  </a:lnTo>
                  <a:lnTo>
                    <a:pt x="5492693" y="9711264"/>
                  </a:lnTo>
                  <a:lnTo>
                    <a:pt x="5449488" y="9726738"/>
                  </a:lnTo>
                  <a:lnTo>
                    <a:pt x="5405414" y="9740308"/>
                  </a:lnTo>
                  <a:lnTo>
                    <a:pt x="5360520" y="9751925"/>
                  </a:lnTo>
                  <a:lnTo>
                    <a:pt x="5314854" y="9761541"/>
                  </a:lnTo>
                  <a:lnTo>
                    <a:pt x="5268467" y="9769105"/>
                  </a:lnTo>
                  <a:lnTo>
                    <a:pt x="5221407" y="9774569"/>
                  </a:lnTo>
                  <a:lnTo>
                    <a:pt x="5173723" y="9777884"/>
                  </a:lnTo>
                  <a:lnTo>
                    <a:pt x="5125466" y="9779000"/>
                  </a:lnTo>
                  <a:lnTo>
                    <a:pt x="1025144" y="9779000"/>
                  </a:lnTo>
                  <a:lnTo>
                    <a:pt x="976885" y="9777884"/>
                  </a:lnTo>
                  <a:lnTo>
                    <a:pt x="929200" y="9774569"/>
                  </a:lnTo>
                  <a:lnTo>
                    <a:pt x="882139" y="9769105"/>
                  </a:lnTo>
                  <a:lnTo>
                    <a:pt x="835751" y="9761541"/>
                  </a:lnTo>
                  <a:lnTo>
                    <a:pt x="790085" y="9751925"/>
                  </a:lnTo>
                  <a:lnTo>
                    <a:pt x="745190" y="9740308"/>
                  </a:lnTo>
                  <a:lnTo>
                    <a:pt x="701116" y="9726738"/>
                  </a:lnTo>
                  <a:lnTo>
                    <a:pt x="657911" y="9711264"/>
                  </a:lnTo>
                  <a:lnTo>
                    <a:pt x="615626" y="9693937"/>
                  </a:lnTo>
                  <a:lnTo>
                    <a:pt x="574308" y="9674804"/>
                  </a:lnTo>
                  <a:lnTo>
                    <a:pt x="534008" y="9653916"/>
                  </a:lnTo>
                  <a:lnTo>
                    <a:pt x="494774" y="9631321"/>
                  </a:lnTo>
                  <a:lnTo>
                    <a:pt x="456656" y="9607069"/>
                  </a:lnTo>
                  <a:lnTo>
                    <a:pt x="419704" y="9581208"/>
                  </a:lnTo>
                  <a:lnTo>
                    <a:pt x="383965" y="9553789"/>
                  </a:lnTo>
                  <a:lnTo>
                    <a:pt x="349490" y="9524860"/>
                  </a:lnTo>
                  <a:lnTo>
                    <a:pt x="316328" y="9494471"/>
                  </a:lnTo>
                  <a:lnTo>
                    <a:pt x="284528" y="9462671"/>
                  </a:lnTo>
                  <a:lnTo>
                    <a:pt x="254139" y="9429509"/>
                  </a:lnTo>
                  <a:lnTo>
                    <a:pt x="225210" y="9395034"/>
                  </a:lnTo>
                  <a:lnTo>
                    <a:pt x="197791" y="9359295"/>
                  </a:lnTo>
                  <a:lnTo>
                    <a:pt x="171930" y="9322343"/>
                  </a:lnTo>
                  <a:lnTo>
                    <a:pt x="147678" y="9284225"/>
                  </a:lnTo>
                  <a:lnTo>
                    <a:pt x="125083" y="9244991"/>
                  </a:lnTo>
                  <a:lnTo>
                    <a:pt x="104195" y="9204691"/>
                  </a:lnTo>
                  <a:lnTo>
                    <a:pt x="85062" y="9163373"/>
                  </a:lnTo>
                  <a:lnTo>
                    <a:pt x="67735" y="9121088"/>
                  </a:lnTo>
                  <a:lnTo>
                    <a:pt x="52261" y="9077883"/>
                  </a:lnTo>
                  <a:lnTo>
                    <a:pt x="38691" y="9033809"/>
                  </a:lnTo>
                  <a:lnTo>
                    <a:pt x="27074" y="8988914"/>
                  </a:lnTo>
                  <a:lnTo>
                    <a:pt x="17458" y="8943248"/>
                  </a:lnTo>
                  <a:lnTo>
                    <a:pt x="9894" y="8896860"/>
                  </a:lnTo>
                  <a:lnTo>
                    <a:pt x="4430" y="8849799"/>
                  </a:lnTo>
                  <a:lnTo>
                    <a:pt x="1115" y="8802114"/>
                  </a:lnTo>
                  <a:lnTo>
                    <a:pt x="0" y="8753856"/>
                  </a:lnTo>
                  <a:lnTo>
                    <a:pt x="0" y="1025143"/>
                  </a:lnTo>
                  <a:close/>
                </a:path>
              </a:pathLst>
            </a:custGeom>
            <a:ln w="63500">
              <a:solidFill>
                <a:srgbClr val="6F2F9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1401825" y="7309103"/>
            <a:ext cx="4950460" cy="19596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034" marR="5080" indent="-13970">
              <a:lnSpc>
                <a:spcPct val="117000"/>
              </a:lnSpc>
              <a:spcBef>
                <a:spcPts val="100"/>
              </a:spcBef>
            </a:pPr>
            <a:r>
              <a:rPr sz="3600" b="1" dirty="0">
                <a:solidFill>
                  <a:srgbClr val="3366FF"/>
                </a:solidFill>
                <a:latin typeface="Calibri"/>
                <a:cs typeface="Calibri"/>
              </a:rPr>
              <a:t>Help</a:t>
            </a:r>
            <a:r>
              <a:rPr sz="3600" b="1" spc="-25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3600" b="1" dirty="0">
                <a:solidFill>
                  <a:srgbClr val="3366FF"/>
                </a:solidFill>
                <a:latin typeface="Calibri"/>
                <a:cs typeface="Calibri"/>
              </a:rPr>
              <a:t>your</a:t>
            </a:r>
            <a:r>
              <a:rPr sz="3600" b="1" spc="-25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3600" b="1" spc="-5" dirty="0">
                <a:solidFill>
                  <a:srgbClr val="3366FF"/>
                </a:solidFill>
                <a:latin typeface="Calibri"/>
                <a:cs typeface="Calibri"/>
              </a:rPr>
              <a:t>child</a:t>
            </a:r>
            <a:r>
              <a:rPr sz="3600" b="1" spc="-30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3600" b="1" dirty="0">
                <a:solidFill>
                  <a:srgbClr val="3366FF"/>
                </a:solidFill>
                <a:latin typeface="Calibri"/>
                <a:cs typeface="Calibri"/>
              </a:rPr>
              <a:t>to</a:t>
            </a:r>
            <a:r>
              <a:rPr sz="3600" b="1" spc="-25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3600" b="1" dirty="0">
                <a:solidFill>
                  <a:srgbClr val="3366FF"/>
                </a:solidFill>
                <a:latin typeface="Calibri"/>
                <a:cs typeface="Calibri"/>
              </a:rPr>
              <a:t>achieve </a:t>
            </a:r>
            <a:r>
              <a:rPr sz="3600" b="1" spc="-800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3600" b="1" dirty="0">
                <a:solidFill>
                  <a:srgbClr val="3366FF"/>
                </a:solidFill>
                <a:latin typeface="Calibri"/>
                <a:cs typeface="Calibri"/>
              </a:rPr>
              <a:t>their</a:t>
            </a:r>
            <a:r>
              <a:rPr sz="3600" b="1" spc="-25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3600" b="1" dirty="0">
                <a:solidFill>
                  <a:srgbClr val="3366FF"/>
                </a:solidFill>
                <a:latin typeface="Calibri"/>
                <a:cs typeface="Calibri"/>
              </a:rPr>
              <a:t>best</a:t>
            </a:r>
            <a:r>
              <a:rPr sz="3600" b="1" spc="-20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3600" b="1" dirty="0">
                <a:solidFill>
                  <a:srgbClr val="3366FF"/>
                </a:solidFill>
                <a:latin typeface="Calibri"/>
                <a:cs typeface="Calibri"/>
              </a:rPr>
              <a:t>in</a:t>
            </a:r>
            <a:r>
              <a:rPr sz="3600" b="1" spc="-25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3600" b="1" spc="-5" dirty="0">
                <a:solidFill>
                  <a:srgbClr val="3366FF"/>
                </a:solidFill>
                <a:latin typeface="Calibri"/>
                <a:cs typeface="Calibri"/>
              </a:rPr>
              <a:t>Mathematics</a:t>
            </a:r>
            <a:endParaRPr sz="3600">
              <a:latin typeface="Calibri"/>
              <a:cs typeface="Calibri"/>
            </a:endParaRPr>
          </a:p>
          <a:p>
            <a:pPr marL="329565" algn="ctr">
              <a:lnSpc>
                <a:spcPct val="100000"/>
              </a:lnSpc>
              <a:spcBef>
                <a:spcPts val="1760"/>
              </a:spcBef>
            </a:pPr>
            <a:r>
              <a:rPr sz="2800" b="1" i="1" spc="-5" dirty="0">
                <a:latin typeface="Calibri"/>
                <a:cs typeface="Calibri"/>
              </a:rPr>
              <a:t>Learning</a:t>
            </a:r>
            <a:r>
              <a:rPr sz="2800" b="1" i="1" spc="-10" dirty="0">
                <a:latin typeface="Calibri"/>
                <a:cs typeface="Calibri"/>
              </a:rPr>
              <a:t> </a:t>
            </a:r>
            <a:r>
              <a:rPr sz="2800" b="1" i="1" spc="-5" dirty="0">
                <a:latin typeface="Calibri"/>
                <a:cs typeface="Calibri"/>
              </a:rPr>
              <a:t>Together</a:t>
            </a:r>
            <a:r>
              <a:rPr sz="2800" b="1" i="1" spc="-10" dirty="0">
                <a:latin typeface="Calibri"/>
                <a:cs typeface="Calibri"/>
              </a:rPr>
              <a:t> </a:t>
            </a:r>
            <a:r>
              <a:rPr sz="2800" b="1" i="1" spc="-5" dirty="0">
                <a:latin typeface="Calibri"/>
                <a:cs typeface="Calibri"/>
              </a:rPr>
              <a:t>For Life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465833" y="4410329"/>
            <a:ext cx="4952365" cy="2169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37160">
              <a:lnSpc>
                <a:spcPct val="117200"/>
              </a:lnSpc>
              <a:spcBef>
                <a:spcPts val="100"/>
              </a:spcBef>
            </a:pPr>
            <a:r>
              <a:rPr sz="6000" spc="-10" dirty="0"/>
              <a:t>Parents’ </a:t>
            </a:r>
            <a:r>
              <a:rPr sz="6000" spc="-5" dirty="0"/>
              <a:t>Guide </a:t>
            </a:r>
            <a:r>
              <a:rPr sz="6000" spc="-1345" dirty="0"/>
              <a:t> </a:t>
            </a:r>
            <a:r>
              <a:rPr sz="6000" dirty="0"/>
              <a:t>to</a:t>
            </a:r>
            <a:r>
              <a:rPr sz="6000" spc="-50" dirty="0"/>
              <a:t> </a:t>
            </a:r>
            <a:r>
              <a:rPr sz="6000" spc="-5" dirty="0"/>
              <a:t>Times</a:t>
            </a:r>
            <a:r>
              <a:rPr sz="6000" spc="-50" dirty="0"/>
              <a:t> </a:t>
            </a:r>
            <a:r>
              <a:rPr sz="6000" spc="-5" dirty="0"/>
              <a:t>Tables</a:t>
            </a:r>
            <a:endParaRPr sz="6000"/>
          </a:p>
        </p:txBody>
      </p:sp>
      <p:sp>
        <p:nvSpPr>
          <p:cNvPr id="9" name="TextBox 8"/>
          <p:cNvSpPr txBox="1"/>
          <p:nvPr/>
        </p:nvSpPr>
        <p:spPr>
          <a:xfrm>
            <a:off x="1644650" y="1003300"/>
            <a:ext cx="470763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Our Lady </a:t>
            </a:r>
          </a:p>
          <a:p>
            <a:pPr algn="ctr"/>
            <a:r>
              <a:rPr lang="en-GB" sz="6000" b="1" dirty="0" smtClean="0"/>
              <a:t>&amp; </a:t>
            </a:r>
          </a:p>
          <a:p>
            <a:pPr algn="ctr"/>
            <a:r>
              <a:rPr lang="en-GB" sz="6000" b="1" dirty="0" smtClean="0"/>
              <a:t>St Johns</a:t>
            </a:r>
            <a:endParaRPr lang="en-GB" sz="60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76275" y="700404"/>
            <a:ext cx="6150610" cy="9321800"/>
          </a:xfrm>
          <a:custGeom>
            <a:avLst/>
            <a:gdLst/>
            <a:ahLst/>
            <a:cxnLst/>
            <a:rect l="l" t="t" r="r" b="b"/>
            <a:pathLst>
              <a:path w="6150609" h="9321800">
                <a:moveTo>
                  <a:pt x="0" y="1025144"/>
                </a:moveTo>
                <a:lnTo>
                  <a:pt x="1115" y="976886"/>
                </a:lnTo>
                <a:lnTo>
                  <a:pt x="4430" y="929202"/>
                </a:lnTo>
                <a:lnTo>
                  <a:pt x="9894" y="882142"/>
                </a:lnTo>
                <a:lnTo>
                  <a:pt x="17458" y="835755"/>
                </a:lnTo>
                <a:lnTo>
                  <a:pt x="27074" y="790089"/>
                </a:lnTo>
                <a:lnTo>
                  <a:pt x="38691" y="745195"/>
                </a:lnTo>
                <a:lnTo>
                  <a:pt x="52261" y="701121"/>
                </a:lnTo>
                <a:lnTo>
                  <a:pt x="67735" y="657916"/>
                </a:lnTo>
                <a:lnTo>
                  <a:pt x="85062" y="615631"/>
                </a:lnTo>
                <a:lnTo>
                  <a:pt x="104195" y="574313"/>
                </a:lnTo>
                <a:lnTo>
                  <a:pt x="125083" y="534013"/>
                </a:lnTo>
                <a:lnTo>
                  <a:pt x="147678" y="494780"/>
                </a:lnTo>
                <a:lnTo>
                  <a:pt x="171930" y="456662"/>
                </a:lnTo>
                <a:lnTo>
                  <a:pt x="197791" y="419709"/>
                </a:lnTo>
                <a:lnTo>
                  <a:pt x="225210" y="383970"/>
                </a:lnTo>
                <a:lnTo>
                  <a:pt x="254139" y="349495"/>
                </a:lnTo>
                <a:lnTo>
                  <a:pt x="284528" y="316333"/>
                </a:lnTo>
                <a:lnTo>
                  <a:pt x="316328" y="284532"/>
                </a:lnTo>
                <a:lnTo>
                  <a:pt x="349490" y="254143"/>
                </a:lnTo>
                <a:lnTo>
                  <a:pt x="383965" y="225214"/>
                </a:lnTo>
                <a:lnTo>
                  <a:pt x="419704" y="197794"/>
                </a:lnTo>
                <a:lnTo>
                  <a:pt x="456656" y="171934"/>
                </a:lnTo>
                <a:lnTo>
                  <a:pt x="494774" y="147681"/>
                </a:lnTo>
                <a:lnTo>
                  <a:pt x="534008" y="125086"/>
                </a:lnTo>
                <a:lnTo>
                  <a:pt x="574308" y="104197"/>
                </a:lnTo>
                <a:lnTo>
                  <a:pt x="615626" y="85064"/>
                </a:lnTo>
                <a:lnTo>
                  <a:pt x="657911" y="67736"/>
                </a:lnTo>
                <a:lnTo>
                  <a:pt x="701116" y="52263"/>
                </a:lnTo>
                <a:lnTo>
                  <a:pt x="745190" y="38692"/>
                </a:lnTo>
                <a:lnTo>
                  <a:pt x="790085" y="27075"/>
                </a:lnTo>
                <a:lnTo>
                  <a:pt x="835751" y="17459"/>
                </a:lnTo>
                <a:lnTo>
                  <a:pt x="882139" y="9894"/>
                </a:lnTo>
                <a:lnTo>
                  <a:pt x="929200" y="4430"/>
                </a:lnTo>
                <a:lnTo>
                  <a:pt x="976885" y="1115"/>
                </a:lnTo>
                <a:lnTo>
                  <a:pt x="1025144" y="0"/>
                </a:lnTo>
                <a:lnTo>
                  <a:pt x="5125466" y="0"/>
                </a:lnTo>
                <a:lnTo>
                  <a:pt x="5173723" y="1115"/>
                </a:lnTo>
                <a:lnTo>
                  <a:pt x="5221407" y="4430"/>
                </a:lnTo>
                <a:lnTo>
                  <a:pt x="5268467" y="9894"/>
                </a:lnTo>
                <a:lnTo>
                  <a:pt x="5314854" y="17459"/>
                </a:lnTo>
                <a:lnTo>
                  <a:pt x="5360520" y="27075"/>
                </a:lnTo>
                <a:lnTo>
                  <a:pt x="5405414" y="38692"/>
                </a:lnTo>
                <a:lnTo>
                  <a:pt x="5449488" y="52263"/>
                </a:lnTo>
                <a:lnTo>
                  <a:pt x="5492693" y="67736"/>
                </a:lnTo>
                <a:lnTo>
                  <a:pt x="5534978" y="85064"/>
                </a:lnTo>
                <a:lnTo>
                  <a:pt x="5576296" y="104197"/>
                </a:lnTo>
                <a:lnTo>
                  <a:pt x="5616596" y="125086"/>
                </a:lnTo>
                <a:lnTo>
                  <a:pt x="5655829" y="147681"/>
                </a:lnTo>
                <a:lnTo>
                  <a:pt x="5693947" y="171934"/>
                </a:lnTo>
                <a:lnTo>
                  <a:pt x="5730900" y="197794"/>
                </a:lnTo>
                <a:lnTo>
                  <a:pt x="5766639" y="225214"/>
                </a:lnTo>
                <a:lnTo>
                  <a:pt x="5801114" y="254143"/>
                </a:lnTo>
                <a:lnTo>
                  <a:pt x="5834276" y="284532"/>
                </a:lnTo>
                <a:lnTo>
                  <a:pt x="5866077" y="316333"/>
                </a:lnTo>
                <a:lnTo>
                  <a:pt x="5896466" y="349495"/>
                </a:lnTo>
                <a:lnTo>
                  <a:pt x="5925395" y="383970"/>
                </a:lnTo>
                <a:lnTo>
                  <a:pt x="5952815" y="419709"/>
                </a:lnTo>
                <a:lnTo>
                  <a:pt x="5978675" y="456662"/>
                </a:lnTo>
                <a:lnTo>
                  <a:pt x="6002928" y="494780"/>
                </a:lnTo>
                <a:lnTo>
                  <a:pt x="6025523" y="534013"/>
                </a:lnTo>
                <a:lnTo>
                  <a:pt x="6046412" y="574313"/>
                </a:lnTo>
                <a:lnTo>
                  <a:pt x="6065545" y="615631"/>
                </a:lnTo>
                <a:lnTo>
                  <a:pt x="6082873" y="657916"/>
                </a:lnTo>
                <a:lnTo>
                  <a:pt x="6098346" y="701121"/>
                </a:lnTo>
                <a:lnTo>
                  <a:pt x="6111917" y="745195"/>
                </a:lnTo>
                <a:lnTo>
                  <a:pt x="6123534" y="790089"/>
                </a:lnTo>
                <a:lnTo>
                  <a:pt x="6133150" y="835755"/>
                </a:lnTo>
                <a:lnTo>
                  <a:pt x="6140715" y="882142"/>
                </a:lnTo>
                <a:lnTo>
                  <a:pt x="6146179" y="929202"/>
                </a:lnTo>
                <a:lnTo>
                  <a:pt x="6149494" y="976886"/>
                </a:lnTo>
                <a:lnTo>
                  <a:pt x="6150609" y="1025144"/>
                </a:lnTo>
                <a:lnTo>
                  <a:pt x="6150609" y="8296656"/>
                </a:lnTo>
                <a:lnTo>
                  <a:pt x="6149494" y="8344914"/>
                </a:lnTo>
                <a:lnTo>
                  <a:pt x="6146179" y="8392599"/>
                </a:lnTo>
                <a:lnTo>
                  <a:pt x="6140715" y="8439660"/>
                </a:lnTo>
                <a:lnTo>
                  <a:pt x="6133150" y="8486048"/>
                </a:lnTo>
                <a:lnTo>
                  <a:pt x="6123534" y="8531714"/>
                </a:lnTo>
                <a:lnTo>
                  <a:pt x="6111917" y="8576609"/>
                </a:lnTo>
                <a:lnTo>
                  <a:pt x="6098346" y="8620683"/>
                </a:lnTo>
                <a:lnTo>
                  <a:pt x="6082873" y="8663888"/>
                </a:lnTo>
                <a:lnTo>
                  <a:pt x="6065545" y="8706173"/>
                </a:lnTo>
                <a:lnTo>
                  <a:pt x="6046412" y="8747491"/>
                </a:lnTo>
                <a:lnTo>
                  <a:pt x="6025523" y="8787791"/>
                </a:lnTo>
                <a:lnTo>
                  <a:pt x="6002928" y="8827025"/>
                </a:lnTo>
                <a:lnTo>
                  <a:pt x="5978675" y="8865143"/>
                </a:lnTo>
                <a:lnTo>
                  <a:pt x="5952815" y="8902095"/>
                </a:lnTo>
                <a:lnTo>
                  <a:pt x="5925395" y="8937834"/>
                </a:lnTo>
                <a:lnTo>
                  <a:pt x="5896466" y="8972309"/>
                </a:lnTo>
                <a:lnTo>
                  <a:pt x="5866077" y="9005471"/>
                </a:lnTo>
                <a:lnTo>
                  <a:pt x="5834276" y="9037271"/>
                </a:lnTo>
                <a:lnTo>
                  <a:pt x="5801114" y="9067660"/>
                </a:lnTo>
                <a:lnTo>
                  <a:pt x="5766639" y="9096589"/>
                </a:lnTo>
                <a:lnTo>
                  <a:pt x="5730900" y="9124008"/>
                </a:lnTo>
                <a:lnTo>
                  <a:pt x="5693947" y="9149869"/>
                </a:lnTo>
                <a:lnTo>
                  <a:pt x="5655829" y="9174121"/>
                </a:lnTo>
                <a:lnTo>
                  <a:pt x="5616596" y="9196716"/>
                </a:lnTo>
                <a:lnTo>
                  <a:pt x="5576296" y="9217604"/>
                </a:lnTo>
                <a:lnTo>
                  <a:pt x="5534978" y="9236737"/>
                </a:lnTo>
                <a:lnTo>
                  <a:pt x="5492693" y="9254064"/>
                </a:lnTo>
                <a:lnTo>
                  <a:pt x="5449488" y="9269538"/>
                </a:lnTo>
                <a:lnTo>
                  <a:pt x="5405414" y="9283108"/>
                </a:lnTo>
                <a:lnTo>
                  <a:pt x="5360520" y="9294725"/>
                </a:lnTo>
                <a:lnTo>
                  <a:pt x="5314854" y="9304341"/>
                </a:lnTo>
                <a:lnTo>
                  <a:pt x="5268467" y="9311905"/>
                </a:lnTo>
                <a:lnTo>
                  <a:pt x="5221407" y="9317369"/>
                </a:lnTo>
                <a:lnTo>
                  <a:pt x="5173723" y="9320684"/>
                </a:lnTo>
                <a:lnTo>
                  <a:pt x="5125466" y="9321800"/>
                </a:lnTo>
                <a:lnTo>
                  <a:pt x="1025144" y="9321800"/>
                </a:lnTo>
                <a:lnTo>
                  <a:pt x="976885" y="9320684"/>
                </a:lnTo>
                <a:lnTo>
                  <a:pt x="929200" y="9317369"/>
                </a:lnTo>
                <a:lnTo>
                  <a:pt x="882139" y="9311905"/>
                </a:lnTo>
                <a:lnTo>
                  <a:pt x="835751" y="9304341"/>
                </a:lnTo>
                <a:lnTo>
                  <a:pt x="790085" y="9294725"/>
                </a:lnTo>
                <a:lnTo>
                  <a:pt x="745190" y="9283108"/>
                </a:lnTo>
                <a:lnTo>
                  <a:pt x="701116" y="9269538"/>
                </a:lnTo>
                <a:lnTo>
                  <a:pt x="657911" y="9254064"/>
                </a:lnTo>
                <a:lnTo>
                  <a:pt x="615626" y="9236737"/>
                </a:lnTo>
                <a:lnTo>
                  <a:pt x="574308" y="9217604"/>
                </a:lnTo>
                <a:lnTo>
                  <a:pt x="534008" y="9196716"/>
                </a:lnTo>
                <a:lnTo>
                  <a:pt x="494774" y="9174121"/>
                </a:lnTo>
                <a:lnTo>
                  <a:pt x="456656" y="9149869"/>
                </a:lnTo>
                <a:lnTo>
                  <a:pt x="419704" y="9124008"/>
                </a:lnTo>
                <a:lnTo>
                  <a:pt x="383965" y="9096589"/>
                </a:lnTo>
                <a:lnTo>
                  <a:pt x="349490" y="9067660"/>
                </a:lnTo>
                <a:lnTo>
                  <a:pt x="316328" y="9037271"/>
                </a:lnTo>
                <a:lnTo>
                  <a:pt x="284528" y="9005471"/>
                </a:lnTo>
                <a:lnTo>
                  <a:pt x="254139" y="8972309"/>
                </a:lnTo>
                <a:lnTo>
                  <a:pt x="225210" y="8937834"/>
                </a:lnTo>
                <a:lnTo>
                  <a:pt x="197791" y="8902095"/>
                </a:lnTo>
                <a:lnTo>
                  <a:pt x="171930" y="8865143"/>
                </a:lnTo>
                <a:lnTo>
                  <a:pt x="147678" y="8827025"/>
                </a:lnTo>
                <a:lnTo>
                  <a:pt x="125083" y="8787791"/>
                </a:lnTo>
                <a:lnTo>
                  <a:pt x="104195" y="8747491"/>
                </a:lnTo>
                <a:lnTo>
                  <a:pt x="85062" y="8706173"/>
                </a:lnTo>
                <a:lnTo>
                  <a:pt x="67735" y="8663888"/>
                </a:lnTo>
                <a:lnTo>
                  <a:pt x="52261" y="8620683"/>
                </a:lnTo>
                <a:lnTo>
                  <a:pt x="38691" y="8576609"/>
                </a:lnTo>
                <a:lnTo>
                  <a:pt x="27074" y="8531714"/>
                </a:lnTo>
                <a:lnTo>
                  <a:pt x="17458" y="8486048"/>
                </a:lnTo>
                <a:lnTo>
                  <a:pt x="9894" y="8439660"/>
                </a:lnTo>
                <a:lnTo>
                  <a:pt x="4430" y="8392599"/>
                </a:lnTo>
                <a:lnTo>
                  <a:pt x="1115" y="8344914"/>
                </a:lnTo>
                <a:lnTo>
                  <a:pt x="0" y="8296656"/>
                </a:lnTo>
                <a:lnTo>
                  <a:pt x="0" y="1025144"/>
                </a:lnTo>
                <a:close/>
              </a:path>
            </a:pathLst>
          </a:custGeom>
          <a:ln w="635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951989" y="667664"/>
            <a:ext cx="3653790" cy="11449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455295">
              <a:lnSpc>
                <a:spcPct val="131100"/>
              </a:lnSpc>
              <a:spcBef>
                <a:spcPts val="100"/>
              </a:spcBef>
            </a:pPr>
            <a:r>
              <a:rPr sz="2800" spc="-10" dirty="0"/>
              <a:t>The </a:t>
            </a:r>
            <a:r>
              <a:rPr sz="2800" spc="-5" dirty="0"/>
              <a:t>Importance of </a:t>
            </a:r>
            <a:r>
              <a:rPr sz="2800" dirty="0"/>
              <a:t> </a:t>
            </a:r>
            <a:r>
              <a:rPr sz="2800" spc="-10" dirty="0"/>
              <a:t>Times</a:t>
            </a:r>
            <a:r>
              <a:rPr sz="2800" spc="-15" dirty="0"/>
              <a:t> </a:t>
            </a:r>
            <a:r>
              <a:rPr sz="2800" spc="-10" dirty="0"/>
              <a:t>Tables</a:t>
            </a:r>
            <a:r>
              <a:rPr sz="2800" spc="-25" dirty="0"/>
              <a:t> </a:t>
            </a:r>
            <a:r>
              <a:rPr sz="2800" spc="-5" dirty="0"/>
              <a:t>Knowledge</a:t>
            </a:r>
            <a:endParaRPr sz="2800"/>
          </a:p>
        </p:txBody>
      </p:sp>
      <p:sp>
        <p:nvSpPr>
          <p:cNvPr id="4" name="object 4"/>
          <p:cNvSpPr txBox="1"/>
          <p:nvPr/>
        </p:nvSpPr>
        <p:spPr>
          <a:xfrm>
            <a:off x="902004" y="2172360"/>
            <a:ext cx="5725795" cy="61099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245110">
              <a:lnSpc>
                <a:spcPct val="117000"/>
              </a:lnSpc>
              <a:spcBef>
                <a:spcPts val="95"/>
              </a:spcBef>
            </a:pPr>
            <a:r>
              <a:rPr sz="1600" b="1" spc="-5" dirty="0">
                <a:latin typeface="Calibri"/>
                <a:cs typeface="Calibri"/>
              </a:rPr>
              <a:t>Knowing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times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tables</a:t>
            </a:r>
            <a:r>
              <a:rPr sz="1600" b="1" spc="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facts</a:t>
            </a:r>
            <a:r>
              <a:rPr sz="1600" b="1" spc="10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is</a:t>
            </a:r>
            <a:r>
              <a:rPr sz="1600" b="1" spc="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crucially</a:t>
            </a:r>
            <a:r>
              <a:rPr sz="1600" b="1" spc="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important</a:t>
            </a:r>
            <a:r>
              <a:rPr sz="1600" b="1" spc="10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to</a:t>
            </a:r>
            <a:r>
              <a:rPr sz="1600" b="1" spc="10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your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child’s 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progression in</a:t>
            </a:r>
            <a:r>
              <a:rPr sz="1600" b="1" spc="10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their</a:t>
            </a:r>
            <a:r>
              <a:rPr sz="1600" b="1" spc="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mathematics</a:t>
            </a:r>
            <a:r>
              <a:rPr sz="1600" b="1" spc="20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education.</a:t>
            </a:r>
            <a:r>
              <a:rPr sz="1600" b="1" spc="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Without</a:t>
            </a:r>
            <a:r>
              <a:rPr sz="1600" b="1" spc="10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a</a:t>
            </a:r>
            <a:r>
              <a:rPr sz="1600" b="1" spc="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thorough </a:t>
            </a:r>
            <a:r>
              <a:rPr sz="1600" b="1" spc="-34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understanding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of</a:t>
            </a:r>
            <a:r>
              <a:rPr sz="1600" b="1" spc="1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multiplication and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division facts, children 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frequently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get</a:t>
            </a:r>
            <a:r>
              <a:rPr sz="1600" b="1" spc="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‘lost’</a:t>
            </a:r>
            <a:r>
              <a:rPr sz="1600" b="1" spc="-10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when it</a:t>
            </a:r>
            <a:r>
              <a:rPr sz="1600" b="1" spc="10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comes </a:t>
            </a:r>
            <a:r>
              <a:rPr sz="1600" b="1" dirty="0">
                <a:latin typeface="Calibri"/>
                <a:cs typeface="Calibri"/>
              </a:rPr>
              <a:t>to </a:t>
            </a:r>
            <a:r>
              <a:rPr sz="1600" b="1" spc="-10" dirty="0">
                <a:latin typeface="Calibri"/>
                <a:cs typeface="Calibri"/>
              </a:rPr>
              <a:t>do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anything</a:t>
            </a:r>
            <a:r>
              <a:rPr sz="1600" b="1" spc="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with fractions 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and any</a:t>
            </a:r>
            <a:r>
              <a:rPr sz="1600" b="1" spc="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multiplication or</a:t>
            </a:r>
            <a:r>
              <a:rPr sz="1600" b="1" spc="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division with larger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numbers.</a:t>
            </a:r>
            <a:r>
              <a:rPr sz="1600" b="1" spc="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Many 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mental</a:t>
            </a:r>
            <a:r>
              <a:rPr sz="1600" b="1" spc="10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maths</a:t>
            </a:r>
            <a:r>
              <a:rPr sz="1600" b="1" spc="10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activities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and</a:t>
            </a:r>
            <a:r>
              <a:rPr sz="1600" b="1" spc="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tests</a:t>
            </a:r>
            <a:r>
              <a:rPr sz="1600" b="1" spc="10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require</a:t>
            </a:r>
            <a:r>
              <a:rPr sz="1600" b="1" spc="10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a</a:t>
            </a:r>
            <a:r>
              <a:rPr sz="1600" b="1" spc="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quick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recall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of 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multiplication</a:t>
            </a:r>
            <a:r>
              <a:rPr sz="1600" b="1" spc="-1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and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division</a:t>
            </a:r>
            <a:r>
              <a:rPr sz="1600" b="1" spc="-10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facts.</a:t>
            </a:r>
            <a:endParaRPr sz="1600">
              <a:latin typeface="Calibri"/>
              <a:cs typeface="Calibri"/>
            </a:endParaRPr>
          </a:p>
          <a:p>
            <a:pPr marL="12700" marR="9525">
              <a:lnSpc>
                <a:spcPct val="117200"/>
              </a:lnSpc>
              <a:spcBef>
                <a:spcPts val="990"/>
              </a:spcBef>
            </a:pPr>
            <a:r>
              <a:rPr sz="1600" b="1" spc="-5" dirty="0">
                <a:latin typeface="Calibri"/>
                <a:cs typeface="Calibri"/>
              </a:rPr>
              <a:t>Children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who</a:t>
            </a:r>
            <a:r>
              <a:rPr sz="1600" b="1" dirty="0">
                <a:latin typeface="Calibri"/>
                <a:cs typeface="Calibri"/>
              </a:rPr>
              <a:t> are</a:t>
            </a:r>
            <a:r>
              <a:rPr sz="1600" b="1" spc="10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secure </a:t>
            </a:r>
            <a:r>
              <a:rPr sz="1600" b="1" dirty="0">
                <a:latin typeface="Calibri"/>
                <a:cs typeface="Calibri"/>
              </a:rPr>
              <a:t>in</a:t>
            </a:r>
            <a:r>
              <a:rPr sz="1600" b="1" spc="-5" dirty="0">
                <a:latin typeface="Calibri"/>
                <a:cs typeface="Calibri"/>
              </a:rPr>
              <a:t> their times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tables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knowledge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are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able</a:t>
            </a:r>
            <a:r>
              <a:rPr sz="1600" b="1" spc="1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to </a:t>
            </a:r>
            <a:r>
              <a:rPr sz="1600" b="1" spc="-345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get</a:t>
            </a:r>
            <a:r>
              <a:rPr sz="1600" b="1" spc="-5" dirty="0">
                <a:latin typeface="Calibri"/>
                <a:cs typeface="Calibri"/>
              </a:rPr>
              <a:t> to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grips with trickier tasks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straight</a:t>
            </a:r>
            <a:r>
              <a:rPr sz="1600" b="1" spc="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away</a:t>
            </a:r>
            <a:r>
              <a:rPr sz="1600" b="1" dirty="0">
                <a:latin typeface="Calibri"/>
                <a:cs typeface="Calibri"/>
              </a:rPr>
              <a:t> and</a:t>
            </a:r>
            <a:r>
              <a:rPr sz="1600" b="1" spc="-10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are</a:t>
            </a:r>
            <a:r>
              <a:rPr sz="1600" b="1" dirty="0">
                <a:latin typeface="Calibri"/>
                <a:cs typeface="Calibri"/>
              </a:rPr>
              <a:t> far </a:t>
            </a:r>
            <a:r>
              <a:rPr sz="1600" b="1" spc="-10" dirty="0">
                <a:latin typeface="Calibri"/>
                <a:cs typeface="Calibri"/>
              </a:rPr>
              <a:t>more </a:t>
            </a:r>
            <a:r>
              <a:rPr sz="1600" b="1" spc="-5" dirty="0">
                <a:latin typeface="Calibri"/>
                <a:cs typeface="Calibri"/>
              </a:rPr>
              <a:t> successful.</a:t>
            </a:r>
            <a:endParaRPr sz="1600">
              <a:latin typeface="Calibri"/>
              <a:cs typeface="Calibri"/>
            </a:endParaRPr>
          </a:p>
          <a:p>
            <a:pPr marL="12700" marR="5080">
              <a:lnSpc>
                <a:spcPct val="117100"/>
              </a:lnSpc>
              <a:spcBef>
                <a:spcPts val="995"/>
              </a:spcBef>
            </a:pPr>
            <a:r>
              <a:rPr sz="1600" b="1" i="1" spc="-10" dirty="0">
                <a:solidFill>
                  <a:srgbClr val="5F4879"/>
                </a:solidFill>
                <a:latin typeface="Calibri"/>
                <a:cs typeface="Calibri"/>
              </a:rPr>
              <a:t>It</a:t>
            </a:r>
            <a:r>
              <a:rPr sz="1600" b="1" i="1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srgbClr val="5F4879"/>
                </a:solidFill>
                <a:latin typeface="Calibri"/>
                <a:cs typeface="Calibri"/>
              </a:rPr>
              <a:t>is</a:t>
            </a:r>
            <a:r>
              <a:rPr sz="1600" b="1" i="1" spc="5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srgbClr val="5F4879"/>
                </a:solidFill>
                <a:latin typeface="Calibri"/>
                <a:cs typeface="Calibri"/>
              </a:rPr>
              <a:t>worth</a:t>
            </a:r>
            <a:r>
              <a:rPr sz="1600" b="1" i="1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srgbClr val="5F4879"/>
                </a:solidFill>
                <a:latin typeface="Calibri"/>
                <a:cs typeface="Calibri"/>
              </a:rPr>
              <a:t>explaining</a:t>
            </a:r>
            <a:r>
              <a:rPr sz="1600" b="1" i="1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srgbClr val="5F4879"/>
                </a:solidFill>
                <a:latin typeface="Calibri"/>
                <a:cs typeface="Calibri"/>
              </a:rPr>
              <a:t>what </a:t>
            </a:r>
            <a:r>
              <a:rPr sz="1600" b="1" i="1" dirty="0">
                <a:solidFill>
                  <a:srgbClr val="5F4879"/>
                </a:solidFill>
                <a:latin typeface="Calibri"/>
                <a:cs typeface="Calibri"/>
              </a:rPr>
              <a:t>we</a:t>
            </a:r>
            <a:r>
              <a:rPr sz="1600" b="1" i="1" spc="-5" dirty="0">
                <a:solidFill>
                  <a:srgbClr val="5F4879"/>
                </a:solidFill>
                <a:latin typeface="Calibri"/>
                <a:cs typeface="Calibri"/>
              </a:rPr>
              <a:t> mean by</a:t>
            </a:r>
            <a:r>
              <a:rPr sz="1600" b="1" i="1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srgbClr val="5F4879"/>
                </a:solidFill>
                <a:latin typeface="Calibri"/>
                <a:cs typeface="Calibri"/>
              </a:rPr>
              <a:t>‘knowing’</a:t>
            </a:r>
            <a:r>
              <a:rPr sz="1600" b="1" i="1" spc="-10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dirty="0">
                <a:solidFill>
                  <a:srgbClr val="5F4879"/>
                </a:solidFill>
                <a:latin typeface="Calibri"/>
                <a:cs typeface="Calibri"/>
              </a:rPr>
              <a:t>times</a:t>
            </a:r>
            <a:r>
              <a:rPr sz="1600" b="1" i="1" spc="20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srgbClr val="5F4879"/>
                </a:solidFill>
                <a:latin typeface="Calibri"/>
                <a:cs typeface="Calibri"/>
              </a:rPr>
              <a:t>tables.</a:t>
            </a:r>
            <a:r>
              <a:rPr sz="1600" b="1" i="1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srgbClr val="5F4879"/>
                </a:solidFill>
                <a:latin typeface="Calibri"/>
                <a:cs typeface="Calibri"/>
              </a:rPr>
              <a:t>A </a:t>
            </a:r>
            <a:r>
              <a:rPr sz="1600" b="1" i="1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srgbClr val="5F4879"/>
                </a:solidFill>
                <a:latin typeface="Calibri"/>
                <a:cs typeface="Calibri"/>
              </a:rPr>
              <a:t>child </a:t>
            </a:r>
            <a:r>
              <a:rPr sz="1600" b="1" i="1" spc="-10" dirty="0">
                <a:solidFill>
                  <a:srgbClr val="5F4879"/>
                </a:solidFill>
                <a:latin typeface="Calibri"/>
                <a:cs typeface="Calibri"/>
              </a:rPr>
              <a:t>who</a:t>
            </a:r>
            <a:r>
              <a:rPr sz="1600" b="1" i="1" spc="-5" dirty="0">
                <a:solidFill>
                  <a:srgbClr val="5F4879"/>
                </a:solidFill>
                <a:latin typeface="Calibri"/>
                <a:cs typeface="Calibri"/>
              </a:rPr>
              <a:t> knows</a:t>
            </a:r>
            <a:r>
              <a:rPr sz="1600" b="1" i="1" spc="-10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srgbClr val="5F4879"/>
                </a:solidFill>
                <a:latin typeface="Calibri"/>
                <a:cs typeface="Calibri"/>
              </a:rPr>
              <a:t>their</a:t>
            </a:r>
            <a:r>
              <a:rPr sz="1600" b="1" i="1" dirty="0">
                <a:solidFill>
                  <a:srgbClr val="5F4879"/>
                </a:solidFill>
                <a:latin typeface="Calibri"/>
                <a:cs typeface="Calibri"/>
              </a:rPr>
              <a:t> times</a:t>
            </a:r>
            <a:r>
              <a:rPr sz="1600" b="1" i="1" spc="-10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dirty="0">
                <a:solidFill>
                  <a:srgbClr val="5F4879"/>
                </a:solidFill>
                <a:latin typeface="Calibri"/>
                <a:cs typeface="Calibri"/>
              </a:rPr>
              <a:t>tables </a:t>
            </a:r>
            <a:r>
              <a:rPr sz="1600" b="1" i="1" spc="-5" dirty="0">
                <a:solidFill>
                  <a:srgbClr val="5F4879"/>
                </a:solidFill>
                <a:latin typeface="Calibri"/>
                <a:cs typeface="Calibri"/>
              </a:rPr>
              <a:t>will</a:t>
            </a:r>
            <a:r>
              <a:rPr sz="1600" b="1" i="1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srgbClr val="5F4879"/>
                </a:solidFill>
                <a:latin typeface="Calibri"/>
                <a:cs typeface="Calibri"/>
              </a:rPr>
              <a:t>be</a:t>
            </a:r>
            <a:r>
              <a:rPr sz="1600" b="1" i="1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srgbClr val="5F4879"/>
                </a:solidFill>
                <a:latin typeface="Calibri"/>
                <a:cs typeface="Calibri"/>
              </a:rPr>
              <a:t>able to</a:t>
            </a:r>
            <a:r>
              <a:rPr sz="1600" b="1" i="1" spc="5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srgbClr val="5F4879"/>
                </a:solidFill>
                <a:latin typeface="Calibri"/>
                <a:cs typeface="Calibri"/>
              </a:rPr>
              <a:t>recall any</a:t>
            </a:r>
            <a:r>
              <a:rPr sz="1600" b="1" i="1" spc="5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srgbClr val="5F4879"/>
                </a:solidFill>
                <a:latin typeface="Calibri"/>
                <a:cs typeface="Calibri"/>
              </a:rPr>
              <a:t>of the </a:t>
            </a:r>
            <a:r>
              <a:rPr sz="1600" b="1" i="1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srgbClr val="5F4879"/>
                </a:solidFill>
                <a:latin typeface="Calibri"/>
                <a:cs typeface="Calibri"/>
              </a:rPr>
              <a:t>multiples of</a:t>
            </a:r>
            <a:r>
              <a:rPr sz="1600" b="1" i="1" spc="10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srgbClr val="5F4879"/>
                </a:solidFill>
                <a:latin typeface="Calibri"/>
                <a:cs typeface="Calibri"/>
              </a:rPr>
              <a:t>a times table</a:t>
            </a:r>
            <a:r>
              <a:rPr sz="1600" b="1" i="1" spc="5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srgbClr val="5F4879"/>
                </a:solidFill>
                <a:latin typeface="Calibri"/>
                <a:cs typeface="Calibri"/>
              </a:rPr>
              <a:t>out</a:t>
            </a:r>
            <a:r>
              <a:rPr sz="1600" b="1" i="1" spc="5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srgbClr val="5F4879"/>
                </a:solidFill>
                <a:latin typeface="Calibri"/>
                <a:cs typeface="Calibri"/>
              </a:rPr>
              <a:t>of</a:t>
            </a:r>
            <a:r>
              <a:rPr sz="1600" b="1" i="1" spc="5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srgbClr val="5F4879"/>
                </a:solidFill>
                <a:latin typeface="Calibri"/>
                <a:cs typeface="Calibri"/>
              </a:rPr>
              <a:t>order</a:t>
            </a:r>
            <a:r>
              <a:rPr sz="1600" b="1" i="1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srgbClr val="5F4879"/>
                </a:solidFill>
                <a:latin typeface="Calibri"/>
                <a:cs typeface="Calibri"/>
              </a:rPr>
              <a:t>within</a:t>
            </a:r>
            <a:r>
              <a:rPr sz="1600" b="1" i="1" spc="5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srgbClr val="5F4879"/>
                </a:solidFill>
                <a:latin typeface="Calibri"/>
                <a:cs typeface="Calibri"/>
              </a:rPr>
              <a:t>3</a:t>
            </a:r>
            <a:r>
              <a:rPr sz="1600" b="1" i="1" spc="5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srgbClr val="5F4879"/>
                </a:solidFill>
                <a:latin typeface="Calibri"/>
                <a:cs typeface="Calibri"/>
              </a:rPr>
              <a:t>seconds, as well </a:t>
            </a:r>
            <a:r>
              <a:rPr sz="1600" b="1" i="1" dirty="0">
                <a:solidFill>
                  <a:srgbClr val="5F4879"/>
                </a:solidFill>
                <a:latin typeface="Calibri"/>
                <a:cs typeface="Calibri"/>
              </a:rPr>
              <a:t>as </a:t>
            </a:r>
            <a:r>
              <a:rPr sz="1600" b="1" i="1" spc="5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srgbClr val="5F4879"/>
                </a:solidFill>
                <a:latin typeface="Calibri"/>
                <a:cs typeface="Calibri"/>
              </a:rPr>
              <a:t>knowing</a:t>
            </a:r>
            <a:r>
              <a:rPr sz="1600" b="1" i="1" spc="5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srgbClr val="5F4879"/>
                </a:solidFill>
                <a:latin typeface="Calibri"/>
                <a:cs typeface="Calibri"/>
              </a:rPr>
              <a:t>the</a:t>
            </a:r>
            <a:r>
              <a:rPr sz="1600" b="1" i="1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srgbClr val="5F4879"/>
                </a:solidFill>
                <a:latin typeface="Calibri"/>
                <a:cs typeface="Calibri"/>
              </a:rPr>
              <a:t>corresponding</a:t>
            </a:r>
            <a:r>
              <a:rPr sz="1600" b="1" i="1" spc="5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srgbClr val="5F4879"/>
                </a:solidFill>
                <a:latin typeface="Calibri"/>
                <a:cs typeface="Calibri"/>
              </a:rPr>
              <a:t>division</a:t>
            </a:r>
            <a:r>
              <a:rPr sz="1600" b="1" i="1" spc="15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srgbClr val="5F4879"/>
                </a:solidFill>
                <a:latin typeface="Calibri"/>
                <a:cs typeface="Calibri"/>
              </a:rPr>
              <a:t>facts</a:t>
            </a:r>
            <a:r>
              <a:rPr sz="1600" b="1" i="1" spc="-5" dirty="0">
                <a:solidFill>
                  <a:srgbClr val="5F4879"/>
                </a:solidFill>
                <a:latin typeface="Calibri"/>
                <a:cs typeface="Calibri"/>
              </a:rPr>
              <a:t> i.e.</a:t>
            </a:r>
            <a:r>
              <a:rPr sz="1600" b="1" i="1" spc="10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srgbClr val="5F4879"/>
                </a:solidFill>
                <a:latin typeface="Calibri"/>
                <a:cs typeface="Calibri"/>
              </a:rPr>
              <a:t>4 x</a:t>
            </a:r>
            <a:r>
              <a:rPr sz="1600" b="1" i="1" spc="10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srgbClr val="5F4879"/>
                </a:solidFill>
                <a:latin typeface="Calibri"/>
                <a:cs typeface="Calibri"/>
              </a:rPr>
              <a:t>6 =</a:t>
            </a:r>
            <a:r>
              <a:rPr sz="1600" b="1" i="1" spc="10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dirty="0">
                <a:solidFill>
                  <a:srgbClr val="5F4879"/>
                </a:solidFill>
                <a:latin typeface="Calibri"/>
                <a:cs typeface="Calibri"/>
              </a:rPr>
              <a:t>24</a:t>
            </a:r>
            <a:r>
              <a:rPr sz="1600" b="1" i="1" spc="5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srgbClr val="5F4879"/>
                </a:solidFill>
                <a:latin typeface="Calibri"/>
                <a:cs typeface="Calibri"/>
              </a:rPr>
              <a:t>as</a:t>
            </a:r>
            <a:r>
              <a:rPr sz="1600" b="1" i="1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srgbClr val="5F4879"/>
                </a:solidFill>
                <a:latin typeface="Calibri"/>
                <a:cs typeface="Calibri"/>
              </a:rPr>
              <a:t>well</a:t>
            </a:r>
            <a:r>
              <a:rPr sz="1600" b="1" i="1" dirty="0">
                <a:solidFill>
                  <a:srgbClr val="5F4879"/>
                </a:solidFill>
                <a:latin typeface="Calibri"/>
                <a:cs typeface="Calibri"/>
              </a:rPr>
              <a:t> as</a:t>
            </a:r>
            <a:r>
              <a:rPr sz="1600" b="1" i="1" spc="-5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dirty="0">
                <a:solidFill>
                  <a:srgbClr val="5F4879"/>
                </a:solidFill>
                <a:latin typeface="Calibri"/>
                <a:cs typeface="Calibri"/>
              </a:rPr>
              <a:t>24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20"/>
              </a:spcBef>
            </a:pPr>
            <a:r>
              <a:rPr sz="1600" b="1" i="1" spc="-5" dirty="0">
                <a:solidFill>
                  <a:srgbClr val="5F4879"/>
                </a:solidFill>
                <a:latin typeface="Calibri"/>
                <a:cs typeface="Calibri"/>
              </a:rPr>
              <a:t>÷</a:t>
            </a:r>
            <a:r>
              <a:rPr sz="1600" b="1" i="1" spc="-20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srgbClr val="5F4879"/>
                </a:solidFill>
                <a:latin typeface="Calibri"/>
                <a:cs typeface="Calibri"/>
              </a:rPr>
              <a:t>6</a:t>
            </a:r>
            <a:r>
              <a:rPr sz="1600" b="1" i="1" spc="-10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srgbClr val="5F4879"/>
                </a:solidFill>
                <a:latin typeface="Calibri"/>
                <a:cs typeface="Calibri"/>
              </a:rPr>
              <a:t>=</a:t>
            </a:r>
            <a:r>
              <a:rPr sz="1600" b="1" i="1" spc="-15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srgbClr val="5F4879"/>
                </a:solidFill>
                <a:latin typeface="Calibri"/>
                <a:cs typeface="Calibri"/>
              </a:rPr>
              <a:t>4.</a:t>
            </a:r>
            <a:endParaRPr sz="1600">
              <a:latin typeface="Calibri"/>
              <a:cs typeface="Calibri"/>
            </a:endParaRPr>
          </a:p>
          <a:p>
            <a:pPr marL="12700" marR="12700">
              <a:lnSpc>
                <a:spcPct val="116900"/>
              </a:lnSpc>
              <a:spcBef>
                <a:spcPts val="1000"/>
              </a:spcBef>
            </a:pPr>
            <a:r>
              <a:rPr sz="1600" b="1" spc="-5" dirty="0">
                <a:latin typeface="Calibri"/>
                <a:cs typeface="Calibri"/>
              </a:rPr>
              <a:t>Learning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multiplication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facts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and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tables</a:t>
            </a:r>
            <a:r>
              <a:rPr sz="1600" b="1" spc="10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are</a:t>
            </a:r>
            <a:r>
              <a:rPr sz="1600" b="1" spc="10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most</a:t>
            </a:r>
            <a:r>
              <a:rPr sz="1600" b="1" spc="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effective</a:t>
            </a:r>
            <a:r>
              <a:rPr sz="1600" b="1" spc="10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when 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there</a:t>
            </a:r>
            <a:r>
              <a:rPr sz="1600" b="1" spc="10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is</a:t>
            </a:r>
            <a:r>
              <a:rPr sz="1600" b="1" spc="10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collaboration </a:t>
            </a:r>
            <a:r>
              <a:rPr sz="1600" b="1" spc="-10" dirty="0">
                <a:latin typeface="Calibri"/>
                <a:cs typeface="Calibri"/>
              </a:rPr>
              <a:t>with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school,</a:t>
            </a:r>
            <a:r>
              <a:rPr sz="1600" b="1" spc="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parents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and</a:t>
            </a:r>
            <a:r>
              <a:rPr sz="1600" b="1" spc="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children.</a:t>
            </a:r>
            <a:r>
              <a:rPr sz="1600" b="1" spc="10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In</a:t>
            </a:r>
            <a:r>
              <a:rPr sz="1600" b="1" spc="10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school 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we regularly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spend time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learning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times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tables,</a:t>
            </a:r>
            <a:r>
              <a:rPr sz="1600" b="1" spc="10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but</a:t>
            </a:r>
            <a:r>
              <a:rPr sz="1600" b="1" spc="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a</a:t>
            </a:r>
            <a:r>
              <a:rPr sz="1600" b="1" spc="1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child will</a:t>
            </a:r>
            <a:r>
              <a:rPr sz="1600" b="1" spc="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be 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much</a:t>
            </a:r>
            <a:r>
              <a:rPr sz="1600" b="1" spc="5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more</a:t>
            </a:r>
            <a:r>
              <a:rPr sz="1600" b="1" spc="1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successful</a:t>
            </a:r>
            <a:r>
              <a:rPr sz="1600" b="1" spc="1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if </a:t>
            </a:r>
            <a:r>
              <a:rPr sz="1600" b="1" spc="-5" dirty="0">
                <a:latin typeface="Calibri"/>
                <a:cs typeface="Calibri"/>
              </a:rPr>
              <a:t>they</a:t>
            </a:r>
            <a:r>
              <a:rPr sz="1600" b="1" spc="1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practise</a:t>
            </a:r>
            <a:r>
              <a:rPr sz="1600" b="1" spc="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outside</a:t>
            </a:r>
            <a:r>
              <a:rPr sz="1600" b="1" spc="10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school</a:t>
            </a:r>
            <a:r>
              <a:rPr sz="1600" b="1" spc="10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independently </a:t>
            </a:r>
            <a:r>
              <a:rPr sz="1600" b="1" spc="-34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and</a:t>
            </a:r>
            <a:r>
              <a:rPr sz="1600" b="1" spc="-1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alongside parents.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1531619" y="8252993"/>
            <a:ext cx="4773295" cy="1567180"/>
            <a:chOff x="1531619" y="8252993"/>
            <a:chExt cx="4773295" cy="1567180"/>
          </a:xfrm>
        </p:grpSpPr>
        <p:sp>
          <p:nvSpPr>
            <p:cNvPr id="6" name="object 6"/>
            <p:cNvSpPr/>
            <p:nvPr/>
          </p:nvSpPr>
          <p:spPr>
            <a:xfrm>
              <a:off x="1531619" y="8252993"/>
              <a:ext cx="4773295" cy="1567180"/>
            </a:xfrm>
            <a:custGeom>
              <a:avLst/>
              <a:gdLst/>
              <a:ahLst/>
              <a:cxnLst/>
              <a:rect l="l" t="t" r="r" b="b"/>
              <a:pathLst>
                <a:path w="4773295" h="1567179">
                  <a:moveTo>
                    <a:pt x="4773295" y="0"/>
                  </a:moveTo>
                  <a:lnTo>
                    <a:pt x="0" y="0"/>
                  </a:lnTo>
                  <a:lnTo>
                    <a:pt x="0" y="1567179"/>
                  </a:lnTo>
                  <a:lnTo>
                    <a:pt x="4773295" y="1567179"/>
                  </a:lnTo>
                  <a:lnTo>
                    <a:pt x="477329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27631" y="8303259"/>
              <a:ext cx="4352798" cy="140970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31214" y="854582"/>
            <a:ext cx="6150610" cy="9488805"/>
          </a:xfrm>
          <a:custGeom>
            <a:avLst/>
            <a:gdLst/>
            <a:ahLst/>
            <a:cxnLst/>
            <a:rect l="l" t="t" r="r" b="b"/>
            <a:pathLst>
              <a:path w="6150609" h="9488805">
                <a:moveTo>
                  <a:pt x="0" y="1025144"/>
                </a:moveTo>
                <a:lnTo>
                  <a:pt x="1115" y="976886"/>
                </a:lnTo>
                <a:lnTo>
                  <a:pt x="4430" y="929202"/>
                </a:lnTo>
                <a:lnTo>
                  <a:pt x="9894" y="882142"/>
                </a:lnTo>
                <a:lnTo>
                  <a:pt x="17459" y="835755"/>
                </a:lnTo>
                <a:lnTo>
                  <a:pt x="27075" y="790089"/>
                </a:lnTo>
                <a:lnTo>
                  <a:pt x="38692" y="745195"/>
                </a:lnTo>
                <a:lnTo>
                  <a:pt x="52263" y="701121"/>
                </a:lnTo>
                <a:lnTo>
                  <a:pt x="67736" y="657916"/>
                </a:lnTo>
                <a:lnTo>
                  <a:pt x="85064" y="615631"/>
                </a:lnTo>
                <a:lnTo>
                  <a:pt x="104197" y="574313"/>
                </a:lnTo>
                <a:lnTo>
                  <a:pt x="125086" y="534013"/>
                </a:lnTo>
                <a:lnTo>
                  <a:pt x="147681" y="494780"/>
                </a:lnTo>
                <a:lnTo>
                  <a:pt x="171934" y="456662"/>
                </a:lnTo>
                <a:lnTo>
                  <a:pt x="197794" y="419709"/>
                </a:lnTo>
                <a:lnTo>
                  <a:pt x="225214" y="383970"/>
                </a:lnTo>
                <a:lnTo>
                  <a:pt x="254143" y="349495"/>
                </a:lnTo>
                <a:lnTo>
                  <a:pt x="284532" y="316333"/>
                </a:lnTo>
                <a:lnTo>
                  <a:pt x="316333" y="284532"/>
                </a:lnTo>
                <a:lnTo>
                  <a:pt x="349495" y="254143"/>
                </a:lnTo>
                <a:lnTo>
                  <a:pt x="383970" y="225214"/>
                </a:lnTo>
                <a:lnTo>
                  <a:pt x="419709" y="197794"/>
                </a:lnTo>
                <a:lnTo>
                  <a:pt x="456662" y="171934"/>
                </a:lnTo>
                <a:lnTo>
                  <a:pt x="494780" y="147681"/>
                </a:lnTo>
                <a:lnTo>
                  <a:pt x="534013" y="125086"/>
                </a:lnTo>
                <a:lnTo>
                  <a:pt x="574313" y="104197"/>
                </a:lnTo>
                <a:lnTo>
                  <a:pt x="615631" y="85064"/>
                </a:lnTo>
                <a:lnTo>
                  <a:pt x="657916" y="67736"/>
                </a:lnTo>
                <a:lnTo>
                  <a:pt x="701121" y="52263"/>
                </a:lnTo>
                <a:lnTo>
                  <a:pt x="745195" y="38692"/>
                </a:lnTo>
                <a:lnTo>
                  <a:pt x="790089" y="27075"/>
                </a:lnTo>
                <a:lnTo>
                  <a:pt x="835755" y="17459"/>
                </a:lnTo>
                <a:lnTo>
                  <a:pt x="882142" y="9894"/>
                </a:lnTo>
                <a:lnTo>
                  <a:pt x="929202" y="4430"/>
                </a:lnTo>
                <a:lnTo>
                  <a:pt x="976886" y="1115"/>
                </a:lnTo>
                <a:lnTo>
                  <a:pt x="1025143" y="0"/>
                </a:lnTo>
                <a:lnTo>
                  <a:pt x="5125466" y="0"/>
                </a:lnTo>
                <a:lnTo>
                  <a:pt x="5173723" y="1115"/>
                </a:lnTo>
                <a:lnTo>
                  <a:pt x="5221407" y="4430"/>
                </a:lnTo>
                <a:lnTo>
                  <a:pt x="5268467" y="9894"/>
                </a:lnTo>
                <a:lnTo>
                  <a:pt x="5314854" y="17459"/>
                </a:lnTo>
                <a:lnTo>
                  <a:pt x="5360520" y="27075"/>
                </a:lnTo>
                <a:lnTo>
                  <a:pt x="5405414" y="38692"/>
                </a:lnTo>
                <a:lnTo>
                  <a:pt x="5449488" y="52263"/>
                </a:lnTo>
                <a:lnTo>
                  <a:pt x="5492693" y="67736"/>
                </a:lnTo>
                <a:lnTo>
                  <a:pt x="5534978" y="85064"/>
                </a:lnTo>
                <a:lnTo>
                  <a:pt x="5576296" y="104197"/>
                </a:lnTo>
                <a:lnTo>
                  <a:pt x="5616596" y="125086"/>
                </a:lnTo>
                <a:lnTo>
                  <a:pt x="5655829" y="147681"/>
                </a:lnTo>
                <a:lnTo>
                  <a:pt x="5693947" y="171934"/>
                </a:lnTo>
                <a:lnTo>
                  <a:pt x="5730900" y="197794"/>
                </a:lnTo>
                <a:lnTo>
                  <a:pt x="5766639" y="225214"/>
                </a:lnTo>
                <a:lnTo>
                  <a:pt x="5801114" y="254143"/>
                </a:lnTo>
                <a:lnTo>
                  <a:pt x="5834276" y="284532"/>
                </a:lnTo>
                <a:lnTo>
                  <a:pt x="5866077" y="316333"/>
                </a:lnTo>
                <a:lnTo>
                  <a:pt x="5896466" y="349495"/>
                </a:lnTo>
                <a:lnTo>
                  <a:pt x="5925395" y="383970"/>
                </a:lnTo>
                <a:lnTo>
                  <a:pt x="5952815" y="419709"/>
                </a:lnTo>
                <a:lnTo>
                  <a:pt x="5978675" y="456662"/>
                </a:lnTo>
                <a:lnTo>
                  <a:pt x="6002928" y="494780"/>
                </a:lnTo>
                <a:lnTo>
                  <a:pt x="6025523" y="534013"/>
                </a:lnTo>
                <a:lnTo>
                  <a:pt x="6046412" y="574313"/>
                </a:lnTo>
                <a:lnTo>
                  <a:pt x="6065545" y="615631"/>
                </a:lnTo>
                <a:lnTo>
                  <a:pt x="6082873" y="657916"/>
                </a:lnTo>
                <a:lnTo>
                  <a:pt x="6098346" y="701121"/>
                </a:lnTo>
                <a:lnTo>
                  <a:pt x="6111917" y="745195"/>
                </a:lnTo>
                <a:lnTo>
                  <a:pt x="6123534" y="790089"/>
                </a:lnTo>
                <a:lnTo>
                  <a:pt x="6133150" y="835755"/>
                </a:lnTo>
                <a:lnTo>
                  <a:pt x="6140715" y="882142"/>
                </a:lnTo>
                <a:lnTo>
                  <a:pt x="6146179" y="929202"/>
                </a:lnTo>
                <a:lnTo>
                  <a:pt x="6149494" y="976886"/>
                </a:lnTo>
                <a:lnTo>
                  <a:pt x="6150610" y="1025144"/>
                </a:lnTo>
                <a:lnTo>
                  <a:pt x="6150610" y="8463026"/>
                </a:lnTo>
                <a:lnTo>
                  <a:pt x="6149494" y="8511286"/>
                </a:lnTo>
                <a:lnTo>
                  <a:pt x="6146179" y="8558973"/>
                </a:lnTo>
                <a:lnTo>
                  <a:pt x="6140715" y="8606036"/>
                </a:lnTo>
                <a:lnTo>
                  <a:pt x="6133150" y="8652426"/>
                </a:lnTo>
                <a:lnTo>
                  <a:pt x="6123534" y="8698093"/>
                </a:lnTo>
                <a:lnTo>
                  <a:pt x="6111917" y="8742990"/>
                </a:lnTo>
                <a:lnTo>
                  <a:pt x="6098346" y="8787065"/>
                </a:lnTo>
                <a:lnTo>
                  <a:pt x="6082873" y="8830271"/>
                </a:lnTo>
                <a:lnTo>
                  <a:pt x="6065545" y="8872558"/>
                </a:lnTo>
                <a:lnTo>
                  <a:pt x="6046412" y="8913877"/>
                </a:lnTo>
                <a:lnTo>
                  <a:pt x="6025523" y="8954178"/>
                </a:lnTo>
                <a:lnTo>
                  <a:pt x="6002928" y="8993413"/>
                </a:lnTo>
                <a:lnTo>
                  <a:pt x="5978675" y="9031532"/>
                </a:lnTo>
                <a:lnTo>
                  <a:pt x="5952815" y="9068485"/>
                </a:lnTo>
                <a:lnTo>
                  <a:pt x="5925395" y="9104225"/>
                </a:lnTo>
                <a:lnTo>
                  <a:pt x="5896466" y="9138700"/>
                </a:lnTo>
                <a:lnTo>
                  <a:pt x="5866077" y="9171863"/>
                </a:lnTo>
                <a:lnTo>
                  <a:pt x="5834276" y="9203664"/>
                </a:lnTo>
                <a:lnTo>
                  <a:pt x="5801114" y="9234053"/>
                </a:lnTo>
                <a:lnTo>
                  <a:pt x="5766639" y="9262983"/>
                </a:lnTo>
                <a:lnTo>
                  <a:pt x="5730900" y="9290402"/>
                </a:lnTo>
                <a:lnTo>
                  <a:pt x="5693947" y="9316263"/>
                </a:lnTo>
                <a:lnTo>
                  <a:pt x="5655829" y="9340515"/>
                </a:lnTo>
                <a:lnTo>
                  <a:pt x="5616596" y="9363110"/>
                </a:lnTo>
                <a:lnTo>
                  <a:pt x="5576296" y="9383999"/>
                </a:lnTo>
                <a:lnTo>
                  <a:pt x="5534978" y="9403132"/>
                </a:lnTo>
                <a:lnTo>
                  <a:pt x="5492693" y="9420459"/>
                </a:lnTo>
                <a:lnTo>
                  <a:pt x="5449488" y="9435933"/>
                </a:lnTo>
                <a:lnTo>
                  <a:pt x="5405414" y="9449503"/>
                </a:lnTo>
                <a:lnTo>
                  <a:pt x="5360520" y="9461120"/>
                </a:lnTo>
                <a:lnTo>
                  <a:pt x="5314854" y="9470736"/>
                </a:lnTo>
                <a:lnTo>
                  <a:pt x="5268467" y="9478300"/>
                </a:lnTo>
                <a:lnTo>
                  <a:pt x="5221407" y="9483765"/>
                </a:lnTo>
                <a:lnTo>
                  <a:pt x="5173723" y="9487079"/>
                </a:lnTo>
                <a:lnTo>
                  <a:pt x="5125466" y="9488195"/>
                </a:lnTo>
                <a:lnTo>
                  <a:pt x="1025143" y="9488195"/>
                </a:lnTo>
                <a:lnTo>
                  <a:pt x="976886" y="9487079"/>
                </a:lnTo>
                <a:lnTo>
                  <a:pt x="929202" y="9483765"/>
                </a:lnTo>
                <a:lnTo>
                  <a:pt x="882142" y="9478300"/>
                </a:lnTo>
                <a:lnTo>
                  <a:pt x="835755" y="9470736"/>
                </a:lnTo>
                <a:lnTo>
                  <a:pt x="790089" y="9461120"/>
                </a:lnTo>
                <a:lnTo>
                  <a:pt x="745195" y="9449503"/>
                </a:lnTo>
                <a:lnTo>
                  <a:pt x="701121" y="9435933"/>
                </a:lnTo>
                <a:lnTo>
                  <a:pt x="657916" y="9420459"/>
                </a:lnTo>
                <a:lnTo>
                  <a:pt x="615631" y="9403132"/>
                </a:lnTo>
                <a:lnTo>
                  <a:pt x="574313" y="9383999"/>
                </a:lnTo>
                <a:lnTo>
                  <a:pt x="534013" y="9363110"/>
                </a:lnTo>
                <a:lnTo>
                  <a:pt x="494780" y="9340515"/>
                </a:lnTo>
                <a:lnTo>
                  <a:pt x="456662" y="9316263"/>
                </a:lnTo>
                <a:lnTo>
                  <a:pt x="419709" y="9290402"/>
                </a:lnTo>
                <a:lnTo>
                  <a:pt x="383970" y="9262983"/>
                </a:lnTo>
                <a:lnTo>
                  <a:pt x="349495" y="9234053"/>
                </a:lnTo>
                <a:lnTo>
                  <a:pt x="316333" y="9203664"/>
                </a:lnTo>
                <a:lnTo>
                  <a:pt x="284532" y="9171863"/>
                </a:lnTo>
                <a:lnTo>
                  <a:pt x="254143" y="9138700"/>
                </a:lnTo>
                <a:lnTo>
                  <a:pt x="225214" y="9104225"/>
                </a:lnTo>
                <a:lnTo>
                  <a:pt x="197794" y="9068485"/>
                </a:lnTo>
                <a:lnTo>
                  <a:pt x="171934" y="9031532"/>
                </a:lnTo>
                <a:lnTo>
                  <a:pt x="147681" y="8993413"/>
                </a:lnTo>
                <a:lnTo>
                  <a:pt x="125086" y="8954178"/>
                </a:lnTo>
                <a:lnTo>
                  <a:pt x="104197" y="8913877"/>
                </a:lnTo>
                <a:lnTo>
                  <a:pt x="85064" y="8872558"/>
                </a:lnTo>
                <a:lnTo>
                  <a:pt x="67736" y="8830271"/>
                </a:lnTo>
                <a:lnTo>
                  <a:pt x="52263" y="8787065"/>
                </a:lnTo>
                <a:lnTo>
                  <a:pt x="38692" y="8742990"/>
                </a:lnTo>
                <a:lnTo>
                  <a:pt x="27075" y="8698093"/>
                </a:lnTo>
                <a:lnTo>
                  <a:pt x="17459" y="8652426"/>
                </a:lnTo>
                <a:lnTo>
                  <a:pt x="9894" y="8606036"/>
                </a:lnTo>
                <a:lnTo>
                  <a:pt x="4430" y="8558973"/>
                </a:lnTo>
                <a:lnTo>
                  <a:pt x="1115" y="8511286"/>
                </a:lnTo>
                <a:lnTo>
                  <a:pt x="0" y="8463026"/>
                </a:lnTo>
                <a:lnTo>
                  <a:pt x="0" y="1025144"/>
                </a:lnTo>
                <a:close/>
              </a:path>
            </a:pathLst>
          </a:custGeom>
          <a:ln w="635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040382" y="1097939"/>
            <a:ext cx="3896995" cy="11474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08685" marR="5080" indent="-896619">
              <a:lnSpc>
                <a:spcPct val="131400"/>
              </a:lnSpc>
              <a:spcBef>
                <a:spcPts val="100"/>
              </a:spcBef>
            </a:pPr>
            <a:r>
              <a:rPr sz="2800" spc="-10" dirty="0"/>
              <a:t>Times</a:t>
            </a:r>
            <a:r>
              <a:rPr sz="2800" spc="-5" dirty="0"/>
              <a:t> </a:t>
            </a:r>
            <a:r>
              <a:rPr sz="2800" spc="-10" dirty="0"/>
              <a:t>Tables </a:t>
            </a:r>
            <a:r>
              <a:rPr sz="2800" spc="-5" dirty="0"/>
              <a:t>Expectations </a:t>
            </a:r>
            <a:r>
              <a:rPr sz="2800" spc="-615" dirty="0"/>
              <a:t> </a:t>
            </a:r>
            <a:r>
              <a:rPr sz="2800" spc="-5" dirty="0"/>
              <a:t>For</a:t>
            </a:r>
            <a:r>
              <a:rPr sz="2800" spc="-15" dirty="0"/>
              <a:t> </a:t>
            </a:r>
            <a:r>
              <a:rPr sz="2800" spc="-5" dirty="0"/>
              <a:t>Your Child</a:t>
            </a:r>
            <a:endParaRPr sz="2800"/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35585" marR="5080">
              <a:lnSpc>
                <a:spcPct val="116900"/>
              </a:lnSpc>
              <a:spcBef>
                <a:spcPts val="100"/>
              </a:spcBef>
            </a:pPr>
            <a:r>
              <a:rPr spc="-5" dirty="0"/>
              <a:t>Below are</a:t>
            </a:r>
            <a:r>
              <a:rPr spc="5" dirty="0"/>
              <a:t> </a:t>
            </a:r>
            <a:r>
              <a:rPr spc="-5" dirty="0"/>
              <a:t>the</a:t>
            </a:r>
            <a:r>
              <a:rPr dirty="0"/>
              <a:t> </a:t>
            </a:r>
            <a:r>
              <a:rPr spc="-5" dirty="0"/>
              <a:t>times</a:t>
            </a:r>
            <a:r>
              <a:rPr dirty="0"/>
              <a:t> </a:t>
            </a:r>
            <a:r>
              <a:rPr spc="-5" dirty="0"/>
              <a:t>tables</a:t>
            </a:r>
            <a:r>
              <a:rPr spc="5" dirty="0"/>
              <a:t> </a:t>
            </a:r>
            <a:r>
              <a:rPr spc="-5" dirty="0"/>
              <a:t>your child</a:t>
            </a:r>
            <a:r>
              <a:rPr dirty="0"/>
              <a:t> </a:t>
            </a:r>
            <a:r>
              <a:rPr spc="-5" dirty="0"/>
              <a:t>should know</a:t>
            </a:r>
            <a:r>
              <a:rPr dirty="0"/>
              <a:t> </a:t>
            </a:r>
            <a:r>
              <a:rPr spc="-5" dirty="0"/>
              <a:t>as</a:t>
            </a:r>
            <a:r>
              <a:rPr spc="10" dirty="0"/>
              <a:t> </a:t>
            </a:r>
            <a:r>
              <a:rPr spc="-5" dirty="0"/>
              <a:t>a</a:t>
            </a:r>
            <a:r>
              <a:rPr dirty="0"/>
              <a:t> </a:t>
            </a:r>
            <a:r>
              <a:rPr spc="-5" dirty="0"/>
              <a:t>minimum</a:t>
            </a:r>
            <a:r>
              <a:rPr spc="-10" dirty="0"/>
              <a:t> by </a:t>
            </a:r>
            <a:r>
              <a:rPr spc="-345" dirty="0"/>
              <a:t> </a:t>
            </a:r>
            <a:r>
              <a:rPr spc="-5" dirty="0"/>
              <a:t>the end</a:t>
            </a:r>
            <a:r>
              <a:rPr dirty="0"/>
              <a:t> </a:t>
            </a:r>
            <a:r>
              <a:rPr spc="-5" dirty="0"/>
              <a:t>of </a:t>
            </a:r>
            <a:r>
              <a:rPr dirty="0"/>
              <a:t>each</a:t>
            </a:r>
            <a:r>
              <a:rPr spc="-5" dirty="0"/>
              <a:t> academic year.</a:t>
            </a:r>
            <a:r>
              <a:rPr dirty="0"/>
              <a:t> </a:t>
            </a:r>
            <a:r>
              <a:rPr spc="-5" dirty="0"/>
              <a:t>This is</a:t>
            </a:r>
            <a:r>
              <a:rPr dirty="0"/>
              <a:t> in</a:t>
            </a:r>
            <a:r>
              <a:rPr spc="-5" dirty="0"/>
              <a:t> line with national </a:t>
            </a:r>
            <a:r>
              <a:rPr dirty="0"/>
              <a:t> </a:t>
            </a:r>
            <a:r>
              <a:rPr spc="-5" dirty="0"/>
              <a:t>expectations.</a:t>
            </a:r>
          </a:p>
          <a:p>
            <a:pPr marL="692150" marR="50165" indent="-228600">
              <a:lnSpc>
                <a:spcPct val="117500"/>
              </a:lnSpc>
              <a:spcBef>
                <a:spcPts val="1070"/>
              </a:spcBef>
              <a:buClr>
                <a:srgbClr val="000000"/>
              </a:buClr>
              <a:buFont typeface="Symbol"/>
              <a:buChar char=""/>
              <a:tabLst>
                <a:tab pos="692785" algn="l"/>
                <a:tab pos="693420" algn="l"/>
              </a:tabLst>
            </a:pPr>
            <a:r>
              <a:rPr b="1" spc="-5" dirty="0">
                <a:solidFill>
                  <a:srgbClr val="5F4879"/>
                </a:solidFill>
                <a:latin typeface="Calibri"/>
                <a:cs typeface="Calibri"/>
              </a:rPr>
              <a:t>Reception</a:t>
            </a:r>
            <a:r>
              <a:rPr spc="-5" dirty="0"/>
              <a:t>:</a:t>
            </a:r>
            <a:r>
              <a:rPr dirty="0"/>
              <a:t> When</a:t>
            </a:r>
            <a:r>
              <a:rPr spc="10" dirty="0"/>
              <a:t> </a:t>
            </a:r>
            <a:r>
              <a:rPr spc="-5" dirty="0"/>
              <a:t>counting</a:t>
            </a:r>
            <a:r>
              <a:rPr dirty="0"/>
              <a:t> </a:t>
            </a:r>
            <a:r>
              <a:rPr spc="-10" dirty="0"/>
              <a:t>objects,</a:t>
            </a:r>
            <a:r>
              <a:rPr spc="5" dirty="0"/>
              <a:t> </a:t>
            </a:r>
            <a:r>
              <a:rPr spc="-5" dirty="0"/>
              <a:t>children should be</a:t>
            </a:r>
            <a:r>
              <a:rPr spc="10" dirty="0"/>
              <a:t> </a:t>
            </a:r>
            <a:r>
              <a:rPr spc="-5" dirty="0"/>
              <a:t>able</a:t>
            </a:r>
            <a:r>
              <a:rPr dirty="0"/>
              <a:t> </a:t>
            </a:r>
            <a:r>
              <a:rPr spc="-5" dirty="0"/>
              <a:t>to </a:t>
            </a:r>
            <a:r>
              <a:rPr spc="-350" dirty="0"/>
              <a:t> </a:t>
            </a:r>
            <a:r>
              <a:rPr spc="-5" dirty="0"/>
              <a:t>group </a:t>
            </a:r>
            <a:r>
              <a:rPr dirty="0"/>
              <a:t>in</a:t>
            </a:r>
            <a:r>
              <a:rPr spc="-5" dirty="0"/>
              <a:t> twos,</a:t>
            </a:r>
            <a:r>
              <a:rPr dirty="0"/>
              <a:t> </a:t>
            </a:r>
            <a:r>
              <a:rPr spc="-5" dirty="0"/>
              <a:t>fives and tens</a:t>
            </a:r>
            <a:r>
              <a:rPr dirty="0"/>
              <a:t> </a:t>
            </a:r>
            <a:r>
              <a:rPr spc="-5" dirty="0"/>
              <a:t>and</a:t>
            </a:r>
            <a:r>
              <a:rPr dirty="0"/>
              <a:t> </a:t>
            </a:r>
            <a:r>
              <a:rPr spc="-5" dirty="0"/>
              <a:t>record the </a:t>
            </a:r>
            <a:r>
              <a:rPr dirty="0"/>
              <a:t>total.</a:t>
            </a:r>
          </a:p>
          <a:p>
            <a:pPr marL="692150" marR="24130" indent="-228600">
              <a:lnSpc>
                <a:spcPct val="117100"/>
              </a:lnSpc>
              <a:spcBef>
                <a:spcPts val="80"/>
              </a:spcBef>
              <a:buClr>
                <a:srgbClr val="000000"/>
              </a:buClr>
              <a:buFont typeface="Symbol"/>
              <a:buChar char=""/>
              <a:tabLst>
                <a:tab pos="692785" algn="l"/>
                <a:tab pos="693420" algn="l"/>
              </a:tabLst>
            </a:pPr>
            <a:r>
              <a:rPr b="1" spc="-5" dirty="0">
                <a:solidFill>
                  <a:srgbClr val="5F4879"/>
                </a:solidFill>
                <a:latin typeface="Calibri"/>
                <a:cs typeface="Calibri"/>
              </a:rPr>
              <a:t>Year</a:t>
            </a:r>
            <a:r>
              <a:rPr b="1" dirty="0">
                <a:solidFill>
                  <a:srgbClr val="5F4879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srgbClr val="5F4879"/>
                </a:solidFill>
                <a:latin typeface="Calibri"/>
                <a:cs typeface="Calibri"/>
              </a:rPr>
              <a:t>1</a:t>
            </a:r>
            <a:r>
              <a:rPr spc="-10" dirty="0"/>
              <a:t>:</a:t>
            </a:r>
            <a:r>
              <a:rPr spc="10" dirty="0"/>
              <a:t> </a:t>
            </a:r>
            <a:r>
              <a:rPr spc="-5" dirty="0"/>
              <a:t>Record sequences</a:t>
            </a:r>
            <a:r>
              <a:rPr spc="5" dirty="0"/>
              <a:t> </a:t>
            </a:r>
            <a:r>
              <a:rPr spc="-5" dirty="0"/>
              <a:t>of twos,</a:t>
            </a:r>
            <a:r>
              <a:rPr dirty="0"/>
              <a:t> </a:t>
            </a:r>
            <a:r>
              <a:rPr spc="-5" dirty="0"/>
              <a:t>fives</a:t>
            </a:r>
            <a:r>
              <a:rPr dirty="0"/>
              <a:t> </a:t>
            </a:r>
            <a:r>
              <a:rPr spc="-5" dirty="0"/>
              <a:t>and tens</a:t>
            </a:r>
            <a:r>
              <a:rPr spc="10" dirty="0"/>
              <a:t> </a:t>
            </a:r>
            <a:r>
              <a:rPr spc="-5" dirty="0"/>
              <a:t>(e.g.</a:t>
            </a:r>
            <a:r>
              <a:rPr spc="10" dirty="0"/>
              <a:t> </a:t>
            </a:r>
            <a:r>
              <a:rPr spc="-10" dirty="0"/>
              <a:t>2,</a:t>
            </a:r>
            <a:r>
              <a:rPr spc="5" dirty="0"/>
              <a:t> </a:t>
            </a:r>
            <a:r>
              <a:rPr spc="-5" dirty="0"/>
              <a:t>4</a:t>
            </a:r>
            <a:r>
              <a:rPr spc="-10" dirty="0"/>
              <a:t> </a:t>
            </a:r>
            <a:r>
              <a:rPr dirty="0"/>
              <a:t>6,</a:t>
            </a:r>
            <a:r>
              <a:rPr spc="5" dirty="0"/>
              <a:t> </a:t>
            </a:r>
            <a:r>
              <a:rPr spc="-5" dirty="0"/>
              <a:t>8 </a:t>
            </a:r>
            <a:r>
              <a:rPr spc="-350" dirty="0"/>
              <a:t> </a:t>
            </a:r>
            <a:r>
              <a:rPr spc="-5" dirty="0"/>
              <a:t>etc.) and identify</a:t>
            </a:r>
            <a:r>
              <a:rPr spc="5" dirty="0"/>
              <a:t> </a:t>
            </a:r>
            <a:r>
              <a:rPr spc="-5" dirty="0"/>
              <a:t>any missing</a:t>
            </a:r>
            <a:r>
              <a:rPr spc="5" dirty="0"/>
              <a:t> </a:t>
            </a:r>
            <a:r>
              <a:rPr spc="-5" dirty="0"/>
              <a:t>multiples.</a:t>
            </a:r>
            <a:r>
              <a:rPr dirty="0"/>
              <a:t> </a:t>
            </a:r>
            <a:r>
              <a:rPr spc="-5" dirty="0"/>
              <a:t>Know</a:t>
            </a:r>
            <a:r>
              <a:rPr spc="15" dirty="0"/>
              <a:t> </a:t>
            </a:r>
            <a:r>
              <a:rPr spc="-5" dirty="0"/>
              <a:t>off</a:t>
            </a:r>
            <a:r>
              <a:rPr spc="5" dirty="0"/>
              <a:t> </a:t>
            </a:r>
            <a:r>
              <a:rPr spc="-5" dirty="0"/>
              <a:t>by heart</a:t>
            </a:r>
            <a:r>
              <a:rPr dirty="0"/>
              <a:t> </a:t>
            </a:r>
            <a:r>
              <a:rPr spc="-5" dirty="0"/>
              <a:t>the </a:t>
            </a:r>
            <a:r>
              <a:rPr spc="-345" dirty="0"/>
              <a:t> </a:t>
            </a:r>
            <a:r>
              <a:rPr spc="-5" dirty="0"/>
              <a:t>doubles</a:t>
            </a:r>
            <a:r>
              <a:rPr dirty="0"/>
              <a:t> </a:t>
            </a:r>
            <a:r>
              <a:rPr spc="-5" dirty="0"/>
              <a:t>and </a:t>
            </a:r>
            <a:r>
              <a:rPr dirty="0"/>
              <a:t>halves</a:t>
            </a:r>
            <a:r>
              <a:rPr spc="-5" dirty="0"/>
              <a:t> of numbers to</a:t>
            </a:r>
            <a:r>
              <a:rPr spc="10" dirty="0"/>
              <a:t> </a:t>
            </a:r>
            <a:r>
              <a:rPr dirty="0"/>
              <a:t>12. </a:t>
            </a:r>
            <a:r>
              <a:rPr spc="-10" dirty="0"/>
              <a:t>Draw</a:t>
            </a:r>
            <a:r>
              <a:rPr spc="-5" dirty="0"/>
              <a:t> and</a:t>
            </a:r>
            <a:r>
              <a:rPr dirty="0"/>
              <a:t> </a:t>
            </a:r>
            <a:r>
              <a:rPr spc="-10" dirty="0"/>
              <a:t>use</a:t>
            </a:r>
            <a:r>
              <a:rPr spc="5" dirty="0"/>
              <a:t> </a:t>
            </a:r>
            <a:r>
              <a:rPr spc="-5" dirty="0"/>
              <a:t>arrays to </a:t>
            </a:r>
            <a:r>
              <a:rPr dirty="0"/>
              <a:t> </a:t>
            </a:r>
            <a:r>
              <a:rPr spc="-10" dirty="0"/>
              <a:t>solve </a:t>
            </a:r>
            <a:r>
              <a:rPr spc="-5" dirty="0"/>
              <a:t>multiplication problems.</a:t>
            </a: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1021384" y="5822314"/>
          <a:ext cx="5762624" cy="298919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518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25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2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25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31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1650">
                <a:tc>
                  <a:txBody>
                    <a:bodyPr/>
                    <a:lstStyle/>
                    <a:p>
                      <a:pPr marL="124460">
                        <a:lnSpc>
                          <a:spcPts val="1860"/>
                        </a:lnSpc>
                      </a:pPr>
                      <a:r>
                        <a:rPr sz="1600" b="1" spc="-5" dirty="0">
                          <a:latin typeface="Calibri"/>
                          <a:cs typeface="Calibri"/>
                        </a:rPr>
                        <a:t>By</a:t>
                      </a:r>
                      <a:r>
                        <a:rPr sz="16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5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16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5" dirty="0">
                          <a:latin typeface="Calibri"/>
                          <a:cs typeface="Calibri"/>
                        </a:rPr>
                        <a:t>end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20066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sz="1600" b="1" spc="-5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16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5" dirty="0">
                          <a:latin typeface="Calibri"/>
                          <a:cs typeface="Calibri"/>
                        </a:rPr>
                        <a:t>Year</a:t>
                      </a:r>
                      <a:r>
                        <a:rPr sz="1600" b="1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5" dirty="0">
                          <a:latin typeface="Calibri"/>
                          <a:cs typeface="Calibri"/>
                        </a:rPr>
                        <a:t>2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4B8B7"/>
                    </a:solidFill>
                  </a:tcPr>
                </a:tc>
                <a:tc>
                  <a:txBody>
                    <a:bodyPr/>
                    <a:lstStyle/>
                    <a:p>
                      <a:pPr marL="124460">
                        <a:lnSpc>
                          <a:spcPts val="1860"/>
                        </a:lnSpc>
                      </a:pPr>
                      <a:r>
                        <a:rPr sz="1600" b="1" spc="-5" dirty="0">
                          <a:latin typeface="Calibri"/>
                          <a:cs typeface="Calibri"/>
                        </a:rPr>
                        <a:t>By</a:t>
                      </a:r>
                      <a:r>
                        <a:rPr sz="16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5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16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5" dirty="0">
                          <a:latin typeface="Calibri"/>
                          <a:cs typeface="Calibri"/>
                        </a:rPr>
                        <a:t>end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20066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sz="1600" b="1" spc="-5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16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5" dirty="0">
                          <a:latin typeface="Calibri"/>
                          <a:cs typeface="Calibri"/>
                        </a:rPr>
                        <a:t>Year</a:t>
                      </a:r>
                      <a:r>
                        <a:rPr sz="1600" b="1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5" dirty="0">
                          <a:latin typeface="Calibri"/>
                          <a:cs typeface="Calibri"/>
                        </a:rPr>
                        <a:t>3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9BE8F"/>
                    </a:solidFill>
                  </a:tcPr>
                </a:tc>
                <a:tc>
                  <a:txBody>
                    <a:bodyPr/>
                    <a:lstStyle/>
                    <a:p>
                      <a:pPr marL="124460">
                        <a:lnSpc>
                          <a:spcPts val="1860"/>
                        </a:lnSpc>
                      </a:pPr>
                      <a:r>
                        <a:rPr sz="1600" b="1" spc="-5" dirty="0">
                          <a:latin typeface="Calibri"/>
                          <a:cs typeface="Calibri"/>
                        </a:rPr>
                        <a:t>By</a:t>
                      </a:r>
                      <a:r>
                        <a:rPr sz="16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5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16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5" dirty="0">
                          <a:latin typeface="Calibri"/>
                          <a:cs typeface="Calibri"/>
                        </a:rPr>
                        <a:t>end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20066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sz="1600" b="1" spc="-5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16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5" dirty="0">
                          <a:latin typeface="Calibri"/>
                          <a:cs typeface="Calibri"/>
                        </a:rPr>
                        <a:t>Year</a:t>
                      </a:r>
                      <a:r>
                        <a:rPr sz="1600" b="1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5" dirty="0">
                          <a:latin typeface="Calibri"/>
                          <a:cs typeface="Calibri"/>
                        </a:rPr>
                        <a:t>4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124460">
                        <a:lnSpc>
                          <a:spcPts val="1860"/>
                        </a:lnSpc>
                      </a:pPr>
                      <a:r>
                        <a:rPr sz="1600" b="1" spc="-5" dirty="0">
                          <a:latin typeface="Calibri"/>
                          <a:cs typeface="Calibri"/>
                        </a:rPr>
                        <a:t>By</a:t>
                      </a:r>
                      <a:r>
                        <a:rPr sz="16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5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16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5" dirty="0">
                          <a:latin typeface="Calibri"/>
                          <a:cs typeface="Calibri"/>
                        </a:rPr>
                        <a:t>end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20066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sz="1600" b="1" spc="-5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16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5" dirty="0">
                          <a:latin typeface="Calibri"/>
                          <a:cs typeface="Calibri"/>
                        </a:rPr>
                        <a:t>Year</a:t>
                      </a:r>
                      <a:r>
                        <a:rPr sz="1600" b="1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5" dirty="0">
                          <a:latin typeface="Calibri"/>
                          <a:cs typeface="Calibri"/>
                        </a:rPr>
                        <a:t>5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5E2BB"/>
                    </a:solidFill>
                  </a:tcPr>
                </a:tc>
                <a:tc>
                  <a:txBody>
                    <a:bodyPr/>
                    <a:lstStyle/>
                    <a:p>
                      <a:pPr marL="124460">
                        <a:lnSpc>
                          <a:spcPts val="1860"/>
                        </a:lnSpc>
                      </a:pPr>
                      <a:r>
                        <a:rPr sz="1600" b="1" spc="-5" dirty="0">
                          <a:latin typeface="Calibri"/>
                          <a:cs typeface="Calibri"/>
                        </a:rPr>
                        <a:t>By</a:t>
                      </a:r>
                      <a:r>
                        <a:rPr sz="16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5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16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5" dirty="0">
                          <a:latin typeface="Calibri"/>
                          <a:cs typeface="Calibri"/>
                        </a:rPr>
                        <a:t>end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20066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sz="1600" b="1" spc="-5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16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5" dirty="0">
                          <a:latin typeface="Calibri"/>
                          <a:cs typeface="Calibri"/>
                        </a:rPr>
                        <a:t>Year</a:t>
                      </a:r>
                      <a:r>
                        <a:rPr sz="1600" b="1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5" dirty="0">
                          <a:latin typeface="Calibri"/>
                          <a:cs typeface="Calibri"/>
                        </a:rPr>
                        <a:t>6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B8CC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87548">
                <a:tc>
                  <a:txBody>
                    <a:bodyPr/>
                    <a:lstStyle/>
                    <a:p>
                      <a:pPr marL="67945">
                        <a:lnSpc>
                          <a:spcPts val="1855"/>
                        </a:lnSpc>
                      </a:pPr>
                      <a:r>
                        <a:rPr sz="1600" spc="-5" dirty="0">
                          <a:latin typeface="Calibri"/>
                          <a:cs typeface="Calibri"/>
                        </a:rPr>
                        <a:t>2,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5,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10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67945" marR="327660">
                        <a:lnSpc>
                          <a:spcPct val="101899"/>
                        </a:lnSpc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i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ncl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u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d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i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ng  division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facts.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855"/>
                        </a:lnSpc>
                      </a:pPr>
                      <a:r>
                        <a:rPr sz="1600" spc="-5" dirty="0">
                          <a:latin typeface="Calibri"/>
                          <a:cs typeface="Calibri"/>
                        </a:rPr>
                        <a:t>2,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3,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4, 5,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8,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67945" marR="77470">
                        <a:lnSpc>
                          <a:spcPct val="101899"/>
                        </a:lnSpc>
                      </a:pPr>
                      <a:r>
                        <a:rPr sz="1600" spc="-5" dirty="0">
                          <a:latin typeface="Calibri"/>
                          <a:cs typeface="Calibri"/>
                        </a:rPr>
                        <a:t>10</a:t>
                      </a:r>
                      <a:r>
                        <a:rPr sz="1600" spc="-7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including </a:t>
                      </a:r>
                      <a:r>
                        <a:rPr sz="1600" spc="-3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division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facts.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855"/>
                        </a:lnSpc>
                      </a:pPr>
                      <a:r>
                        <a:rPr sz="1600" spc="-5" dirty="0">
                          <a:latin typeface="Calibri"/>
                          <a:cs typeface="Calibri"/>
                        </a:rPr>
                        <a:t>All</a:t>
                      </a:r>
                      <a:r>
                        <a:rPr sz="16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times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67945" marR="72390">
                        <a:lnSpc>
                          <a:spcPct val="101699"/>
                        </a:lnSpc>
                      </a:pPr>
                      <a:r>
                        <a:rPr sz="1600" spc="-5" dirty="0">
                          <a:latin typeface="Calibri"/>
                          <a:cs typeface="Calibri"/>
                        </a:rPr>
                        <a:t>tables up to </a:t>
                      </a:r>
                      <a:r>
                        <a:rPr sz="1600" spc="-3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12</a:t>
                      </a:r>
                      <a:r>
                        <a:rPr sz="16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x</a:t>
                      </a:r>
                      <a:r>
                        <a:rPr sz="16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12</a:t>
                      </a:r>
                      <a:r>
                        <a:rPr sz="16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with </a:t>
                      </a:r>
                      <a:r>
                        <a:rPr sz="1600" spc="-3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division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facts.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855"/>
                        </a:lnSpc>
                      </a:pPr>
                      <a:r>
                        <a:rPr sz="1600" spc="-5" dirty="0">
                          <a:latin typeface="Calibri"/>
                          <a:cs typeface="Calibri"/>
                        </a:rPr>
                        <a:t>As</a:t>
                      </a:r>
                      <a:r>
                        <a:rPr sz="16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Year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 4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67945" marR="127635">
                        <a:lnSpc>
                          <a:spcPct val="101899"/>
                        </a:lnSpc>
                      </a:pPr>
                      <a:r>
                        <a:rPr sz="1600" spc="-5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600" spc="-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related </a:t>
                      </a:r>
                      <a:r>
                        <a:rPr sz="1600" spc="-3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questions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67945" marR="122555">
                        <a:lnSpc>
                          <a:spcPct val="101800"/>
                        </a:lnSpc>
                      </a:pPr>
                      <a:r>
                        <a:rPr sz="1600" spc="-5" dirty="0">
                          <a:latin typeface="Calibri"/>
                          <a:cs typeface="Calibri"/>
                        </a:rPr>
                        <a:t>e.g.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1/9 of 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 63 is 7.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Knowledge </a:t>
                      </a:r>
                      <a:r>
                        <a:rPr sz="1600" spc="-3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of prime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numbers</a:t>
                      </a:r>
                      <a:r>
                        <a:rPr sz="1600" spc="-8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to </a:t>
                      </a:r>
                      <a:r>
                        <a:rPr sz="1600" spc="-3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19.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855"/>
                        </a:lnSpc>
                      </a:pPr>
                      <a:r>
                        <a:rPr sz="1600" spc="-5" dirty="0">
                          <a:latin typeface="Calibri"/>
                          <a:cs typeface="Calibri"/>
                        </a:rPr>
                        <a:t>As</a:t>
                      </a:r>
                      <a:r>
                        <a:rPr sz="16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Year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 5</a:t>
                      </a:r>
                      <a:endParaRPr sz="1600">
                        <a:latin typeface="Calibri"/>
                        <a:cs typeface="Calibri"/>
                      </a:endParaRPr>
                    </a:p>
                    <a:p>
                      <a:pPr marL="67945" marR="150495">
                        <a:lnSpc>
                          <a:spcPct val="101699"/>
                        </a:lnSpc>
                      </a:pPr>
                      <a:r>
                        <a:rPr sz="1600" spc="-5" dirty="0">
                          <a:latin typeface="Calibri"/>
                          <a:cs typeface="Calibri"/>
                        </a:rPr>
                        <a:t>and a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knowledge </a:t>
                      </a:r>
                      <a:r>
                        <a:rPr sz="1600" spc="-3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of prime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numbers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below 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100. </a:t>
                      </a:r>
                      <a:r>
                        <a:rPr sz="1600" spc="-3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Identify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common </a:t>
                      </a:r>
                      <a:r>
                        <a:rPr sz="16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factors</a:t>
                      </a:r>
                      <a:r>
                        <a:rPr sz="1600" spc="-8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and </a:t>
                      </a:r>
                      <a:r>
                        <a:rPr sz="1600" spc="-3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5" dirty="0">
                          <a:latin typeface="Calibri"/>
                          <a:cs typeface="Calibri"/>
                        </a:rPr>
                        <a:t>multiples.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68350" y="996822"/>
            <a:ext cx="6214110" cy="9385935"/>
            <a:chOff x="768350" y="996822"/>
            <a:chExt cx="6214110" cy="938593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433059" y="4980812"/>
              <a:ext cx="771525" cy="47625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800100" y="1028572"/>
              <a:ext cx="6150610" cy="9322435"/>
            </a:xfrm>
            <a:custGeom>
              <a:avLst/>
              <a:gdLst/>
              <a:ahLst/>
              <a:cxnLst/>
              <a:rect l="l" t="t" r="r" b="b"/>
              <a:pathLst>
                <a:path w="6150609" h="9322435">
                  <a:moveTo>
                    <a:pt x="0" y="1025143"/>
                  </a:moveTo>
                  <a:lnTo>
                    <a:pt x="1115" y="976886"/>
                  </a:lnTo>
                  <a:lnTo>
                    <a:pt x="4430" y="929202"/>
                  </a:lnTo>
                  <a:lnTo>
                    <a:pt x="9894" y="882142"/>
                  </a:lnTo>
                  <a:lnTo>
                    <a:pt x="17458" y="835755"/>
                  </a:lnTo>
                  <a:lnTo>
                    <a:pt x="27074" y="790089"/>
                  </a:lnTo>
                  <a:lnTo>
                    <a:pt x="38691" y="745195"/>
                  </a:lnTo>
                  <a:lnTo>
                    <a:pt x="52261" y="701121"/>
                  </a:lnTo>
                  <a:lnTo>
                    <a:pt x="67735" y="657916"/>
                  </a:lnTo>
                  <a:lnTo>
                    <a:pt x="85062" y="615631"/>
                  </a:lnTo>
                  <a:lnTo>
                    <a:pt x="104195" y="574313"/>
                  </a:lnTo>
                  <a:lnTo>
                    <a:pt x="125083" y="534013"/>
                  </a:lnTo>
                  <a:lnTo>
                    <a:pt x="147678" y="494780"/>
                  </a:lnTo>
                  <a:lnTo>
                    <a:pt x="171930" y="456662"/>
                  </a:lnTo>
                  <a:lnTo>
                    <a:pt x="197791" y="419709"/>
                  </a:lnTo>
                  <a:lnTo>
                    <a:pt x="225210" y="383970"/>
                  </a:lnTo>
                  <a:lnTo>
                    <a:pt x="254139" y="349495"/>
                  </a:lnTo>
                  <a:lnTo>
                    <a:pt x="284528" y="316333"/>
                  </a:lnTo>
                  <a:lnTo>
                    <a:pt x="316328" y="284532"/>
                  </a:lnTo>
                  <a:lnTo>
                    <a:pt x="349490" y="254143"/>
                  </a:lnTo>
                  <a:lnTo>
                    <a:pt x="383965" y="225214"/>
                  </a:lnTo>
                  <a:lnTo>
                    <a:pt x="419704" y="197794"/>
                  </a:lnTo>
                  <a:lnTo>
                    <a:pt x="456656" y="171934"/>
                  </a:lnTo>
                  <a:lnTo>
                    <a:pt x="494774" y="147681"/>
                  </a:lnTo>
                  <a:lnTo>
                    <a:pt x="534008" y="125086"/>
                  </a:lnTo>
                  <a:lnTo>
                    <a:pt x="574308" y="104197"/>
                  </a:lnTo>
                  <a:lnTo>
                    <a:pt x="615626" y="85064"/>
                  </a:lnTo>
                  <a:lnTo>
                    <a:pt x="657911" y="67736"/>
                  </a:lnTo>
                  <a:lnTo>
                    <a:pt x="701116" y="52263"/>
                  </a:lnTo>
                  <a:lnTo>
                    <a:pt x="745190" y="38692"/>
                  </a:lnTo>
                  <a:lnTo>
                    <a:pt x="790085" y="27075"/>
                  </a:lnTo>
                  <a:lnTo>
                    <a:pt x="835751" y="17459"/>
                  </a:lnTo>
                  <a:lnTo>
                    <a:pt x="882139" y="9894"/>
                  </a:lnTo>
                  <a:lnTo>
                    <a:pt x="929200" y="4430"/>
                  </a:lnTo>
                  <a:lnTo>
                    <a:pt x="976885" y="1115"/>
                  </a:lnTo>
                  <a:lnTo>
                    <a:pt x="1025144" y="0"/>
                  </a:lnTo>
                  <a:lnTo>
                    <a:pt x="5125466" y="0"/>
                  </a:lnTo>
                  <a:lnTo>
                    <a:pt x="5173723" y="1115"/>
                  </a:lnTo>
                  <a:lnTo>
                    <a:pt x="5221407" y="4430"/>
                  </a:lnTo>
                  <a:lnTo>
                    <a:pt x="5268467" y="9894"/>
                  </a:lnTo>
                  <a:lnTo>
                    <a:pt x="5314854" y="17459"/>
                  </a:lnTo>
                  <a:lnTo>
                    <a:pt x="5360520" y="27075"/>
                  </a:lnTo>
                  <a:lnTo>
                    <a:pt x="5405414" y="38692"/>
                  </a:lnTo>
                  <a:lnTo>
                    <a:pt x="5449488" y="52263"/>
                  </a:lnTo>
                  <a:lnTo>
                    <a:pt x="5492693" y="67736"/>
                  </a:lnTo>
                  <a:lnTo>
                    <a:pt x="5534978" y="85064"/>
                  </a:lnTo>
                  <a:lnTo>
                    <a:pt x="5576296" y="104197"/>
                  </a:lnTo>
                  <a:lnTo>
                    <a:pt x="5616596" y="125086"/>
                  </a:lnTo>
                  <a:lnTo>
                    <a:pt x="5655829" y="147681"/>
                  </a:lnTo>
                  <a:lnTo>
                    <a:pt x="5693947" y="171934"/>
                  </a:lnTo>
                  <a:lnTo>
                    <a:pt x="5730900" y="197794"/>
                  </a:lnTo>
                  <a:lnTo>
                    <a:pt x="5766639" y="225214"/>
                  </a:lnTo>
                  <a:lnTo>
                    <a:pt x="5801114" y="254143"/>
                  </a:lnTo>
                  <a:lnTo>
                    <a:pt x="5834276" y="284532"/>
                  </a:lnTo>
                  <a:lnTo>
                    <a:pt x="5866077" y="316333"/>
                  </a:lnTo>
                  <a:lnTo>
                    <a:pt x="5896466" y="349495"/>
                  </a:lnTo>
                  <a:lnTo>
                    <a:pt x="5925395" y="383970"/>
                  </a:lnTo>
                  <a:lnTo>
                    <a:pt x="5952815" y="419709"/>
                  </a:lnTo>
                  <a:lnTo>
                    <a:pt x="5978675" y="456662"/>
                  </a:lnTo>
                  <a:lnTo>
                    <a:pt x="6002928" y="494780"/>
                  </a:lnTo>
                  <a:lnTo>
                    <a:pt x="6025523" y="534013"/>
                  </a:lnTo>
                  <a:lnTo>
                    <a:pt x="6046412" y="574313"/>
                  </a:lnTo>
                  <a:lnTo>
                    <a:pt x="6065545" y="615631"/>
                  </a:lnTo>
                  <a:lnTo>
                    <a:pt x="6082873" y="657916"/>
                  </a:lnTo>
                  <a:lnTo>
                    <a:pt x="6098346" y="701121"/>
                  </a:lnTo>
                  <a:lnTo>
                    <a:pt x="6111917" y="745195"/>
                  </a:lnTo>
                  <a:lnTo>
                    <a:pt x="6123534" y="790089"/>
                  </a:lnTo>
                  <a:lnTo>
                    <a:pt x="6133150" y="835755"/>
                  </a:lnTo>
                  <a:lnTo>
                    <a:pt x="6140715" y="882142"/>
                  </a:lnTo>
                  <a:lnTo>
                    <a:pt x="6146179" y="929202"/>
                  </a:lnTo>
                  <a:lnTo>
                    <a:pt x="6149494" y="976886"/>
                  </a:lnTo>
                  <a:lnTo>
                    <a:pt x="6150609" y="1025143"/>
                  </a:lnTo>
                  <a:lnTo>
                    <a:pt x="6150609" y="8296656"/>
                  </a:lnTo>
                  <a:lnTo>
                    <a:pt x="6149494" y="8344916"/>
                  </a:lnTo>
                  <a:lnTo>
                    <a:pt x="6146179" y="8392603"/>
                  </a:lnTo>
                  <a:lnTo>
                    <a:pt x="6140715" y="8439666"/>
                  </a:lnTo>
                  <a:lnTo>
                    <a:pt x="6133150" y="8486056"/>
                  </a:lnTo>
                  <a:lnTo>
                    <a:pt x="6123534" y="8531723"/>
                  </a:lnTo>
                  <a:lnTo>
                    <a:pt x="6111917" y="8576620"/>
                  </a:lnTo>
                  <a:lnTo>
                    <a:pt x="6098346" y="8620695"/>
                  </a:lnTo>
                  <a:lnTo>
                    <a:pt x="6082873" y="8663901"/>
                  </a:lnTo>
                  <a:lnTo>
                    <a:pt x="6065545" y="8706188"/>
                  </a:lnTo>
                  <a:lnTo>
                    <a:pt x="6046412" y="8747507"/>
                  </a:lnTo>
                  <a:lnTo>
                    <a:pt x="6025523" y="8787808"/>
                  </a:lnTo>
                  <a:lnTo>
                    <a:pt x="6002928" y="8827043"/>
                  </a:lnTo>
                  <a:lnTo>
                    <a:pt x="5978675" y="8865162"/>
                  </a:lnTo>
                  <a:lnTo>
                    <a:pt x="5952815" y="8902115"/>
                  </a:lnTo>
                  <a:lnTo>
                    <a:pt x="5925395" y="8937855"/>
                  </a:lnTo>
                  <a:lnTo>
                    <a:pt x="5896466" y="8972330"/>
                  </a:lnTo>
                  <a:lnTo>
                    <a:pt x="5866077" y="9005493"/>
                  </a:lnTo>
                  <a:lnTo>
                    <a:pt x="5834276" y="9037294"/>
                  </a:lnTo>
                  <a:lnTo>
                    <a:pt x="5801114" y="9067683"/>
                  </a:lnTo>
                  <a:lnTo>
                    <a:pt x="5766639" y="9096613"/>
                  </a:lnTo>
                  <a:lnTo>
                    <a:pt x="5730900" y="9124032"/>
                  </a:lnTo>
                  <a:lnTo>
                    <a:pt x="5693947" y="9149893"/>
                  </a:lnTo>
                  <a:lnTo>
                    <a:pt x="5655829" y="9174145"/>
                  </a:lnTo>
                  <a:lnTo>
                    <a:pt x="5616596" y="9196740"/>
                  </a:lnTo>
                  <a:lnTo>
                    <a:pt x="5576296" y="9217629"/>
                  </a:lnTo>
                  <a:lnTo>
                    <a:pt x="5534978" y="9236762"/>
                  </a:lnTo>
                  <a:lnTo>
                    <a:pt x="5492693" y="9254089"/>
                  </a:lnTo>
                  <a:lnTo>
                    <a:pt x="5449488" y="9269563"/>
                  </a:lnTo>
                  <a:lnTo>
                    <a:pt x="5405414" y="9283133"/>
                  </a:lnTo>
                  <a:lnTo>
                    <a:pt x="5360520" y="9294750"/>
                  </a:lnTo>
                  <a:lnTo>
                    <a:pt x="5314854" y="9304366"/>
                  </a:lnTo>
                  <a:lnTo>
                    <a:pt x="5268467" y="9311930"/>
                  </a:lnTo>
                  <a:lnTo>
                    <a:pt x="5221407" y="9317395"/>
                  </a:lnTo>
                  <a:lnTo>
                    <a:pt x="5173723" y="9320709"/>
                  </a:lnTo>
                  <a:lnTo>
                    <a:pt x="5125466" y="9321825"/>
                  </a:lnTo>
                  <a:lnTo>
                    <a:pt x="1025144" y="9321825"/>
                  </a:lnTo>
                  <a:lnTo>
                    <a:pt x="976885" y="9320709"/>
                  </a:lnTo>
                  <a:lnTo>
                    <a:pt x="929200" y="9317395"/>
                  </a:lnTo>
                  <a:lnTo>
                    <a:pt x="882139" y="9311930"/>
                  </a:lnTo>
                  <a:lnTo>
                    <a:pt x="835751" y="9304366"/>
                  </a:lnTo>
                  <a:lnTo>
                    <a:pt x="790085" y="9294750"/>
                  </a:lnTo>
                  <a:lnTo>
                    <a:pt x="745190" y="9283133"/>
                  </a:lnTo>
                  <a:lnTo>
                    <a:pt x="701116" y="9269563"/>
                  </a:lnTo>
                  <a:lnTo>
                    <a:pt x="657911" y="9254089"/>
                  </a:lnTo>
                  <a:lnTo>
                    <a:pt x="615626" y="9236762"/>
                  </a:lnTo>
                  <a:lnTo>
                    <a:pt x="574308" y="9217629"/>
                  </a:lnTo>
                  <a:lnTo>
                    <a:pt x="534008" y="9196740"/>
                  </a:lnTo>
                  <a:lnTo>
                    <a:pt x="494774" y="9174145"/>
                  </a:lnTo>
                  <a:lnTo>
                    <a:pt x="456656" y="9149893"/>
                  </a:lnTo>
                  <a:lnTo>
                    <a:pt x="419704" y="9124032"/>
                  </a:lnTo>
                  <a:lnTo>
                    <a:pt x="383965" y="9096613"/>
                  </a:lnTo>
                  <a:lnTo>
                    <a:pt x="349490" y="9067683"/>
                  </a:lnTo>
                  <a:lnTo>
                    <a:pt x="316328" y="9037294"/>
                  </a:lnTo>
                  <a:lnTo>
                    <a:pt x="284528" y="9005493"/>
                  </a:lnTo>
                  <a:lnTo>
                    <a:pt x="254139" y="8972330"/>
                  </a:lnTo>
                  <a:lnTo>
                    <a:pt x="225210" y="8937855"/>
                  </a:lnTo>
                  <a:lnTo>
                    <a:pt x="197791" y="8902115"/>
                  </a:lnTo>
                  <a:lnTo>
                    <a:pt x="171930" y="8865162"/>
                  </a:lnTo>
                  <a:lnTo>
                    <a:pt x="147678" y="8827043"/>
                  </a:lnTo>
                  <a:lnTo>
                    <a:pt x="125083" y="8787808"/>
                  </a:lnTo>
                  <a:lnTo>
                    <a:pt x="104195" y="8747507"/>
                  </a:lnTo>
                  <a:lnTo>
                    <a:pt x="85062" y="8706188"/>
                  </a:lnTo>
                  <a:lnTo>
                    <a:pt x="67735" y="8663901"/>
                  </a:lnTo>
                  <a:lnTo>
                    <a:pt x="52261" y="8620695"/>
                  </a:lnTo>
                  <a:lnTo>
                    <a:pt x="38691" y="8576620"/>
                  </a:lnTo>
                  <a:lnTo>
                    <a:pt x="27074" y="8531723"/>
                  </a:lnTo>
                  <a:lnTo>
                    <a:pt x="17458" y="8486056"/>
                  </a:lnTo>
                  <a:lnTo>
                    <a:pt x="9894" y="8439666"/>
                  </a:lnTo>
                  <a:lnTo>
                    <a:pt x="4430" y="8392603"/>
                  </a:lnTo>
                  <a:lnTo>
                    <a:pt x="1115" y="8344916"/>
                  </a:lnTo>
                  <a:lnTo>
                    <a:pt x="0" y="8296656"/>
                  </a:lnTo>
                  <a:lnTo>
                    <a:pt x="0" y="1025143"/>
                  </a:lnTo>
                  <a:close/>
                </a:path>
              </a:pathLst>
            </a:custGeom>
            <a:ln w="63500">
              <a:solidFill>
                <a:srgbClr val="6F2F9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545207" y="1118361"/>
            <a:ext cx="315277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Times</a:t>
            </a:r>
            <a:r>
              <a:rPr spc="-15" dirty="0"/>
              <a:t> </a:t>
            </a:r>
            <a:r>
              <a:rPr spc="-10" dirty="0"/>
              <a:t>Tables</a:t>
            </a:r>
            <a:r>
              <a:rPr spc="-15" dirty="0"/>
              <a:t> </a:t>
            </a:r>
            <a:r>
              <a:rPr spc="-5" dirty="0"/>
              <a:t>Vocabulary</a:t>
            </a:r>
          </a:p>
        </p:txBody>
      </p:sp>
      <p:grpSp>
        <p:nvGrpSpPr>
          <p:cNvPr id="6" name="object 6"/>
          <p:cNvGrpSpPr/>
          <p:nvPr/>
        </p:nvGrpSpPr>
        <p:grpSpPr>
          <a:xfrm>
            <a:off x="1143000" y="2267076"/>
            <a:ext cx="5629275" cy="7572375"/>
            <a:chOff x="1143000" y="2267076"/>
            <a:chExt cx="5629275" cy="7572375"/>
          </a:xfrm>
        </p:grpSpPr>
        <p:sp>
          <p:nvSpPr>
            <p:cNvPr id="7" name="object 7"/>
            <p:cNvSpPr/>
            <p:nvPr/>
          </p:nvSpPr>
          <p:spPr>
            <a:xfrm>
              <a:off x="1628775" y="2267076"/>
              <a:ext cx="4832985" cy="2076450"/>
            </a:xfrm>
            <a:custGeom>
              <a:avLst/>
              <a:gdLst/>
              <a:ahLst/>
              <a:cxnLst/>
              <a:rect l="l" t="t" r="r" b="b"/>
              <a:pathLst>
                <a:path w="4832985" h="2076450">
                  <a:moveTo>
                    <a:pt x="0" y="2076361"/>
                  </a:moveTo>
                  <a:lnTo>
                    <a:pt x="4832985" y="2076361"/>
                  </a:lnTo>
                  <a:lnTo>
                    <a:pt x="4832985" y="0"/>
                  </a:lnTo>
                  <a:lnTo>
                    <a:pt x="0" y="0"/>
                  </a:lnTo>
                  <a:lnTo>
                    <a:pt x="0" y="2076361"/>
                  </a:lnTo>
                  <a:close/>
                </a:path>
              </a:pathLst>
            </a:custGeom>
            <a:solidFill>
              <a:srgbClr val="43FD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143000" y="4343437"/>
              <a:ext cx="5629275" cy="5495925"/>
            </a:xfrm>
            <a:custGeom>
              <a:avLst/>
              <a:gdLst/>
              <a:ahLst/>
              <a:cxnLst/>
              <a:rect l="l" t="t" r="r" b="b"/>
              <a:pathLst>
                <a:path w="5629275" h="5495925">
                  <a:moveTo>
                    <a:pt x="5629275" y="0"/>
                  </a:moveTo>
                  <a:lnTo>
                    <a:pt x="0" y="0"/>
                  </a:lnTo>
                  <a:lnTo>
                    <a:pt x="0" y="5495925"/>
                  </a:lnTo>
                  <a:lnTo>
                    <a:pt x="5629275" y="5495925"/>
                  </a:lnTo>
                  <a:lnTo>
                    <a:pt x="562927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1138224" y="1584705"/>
            <a:ext cx="5538470" cy="81724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67335">
              <a:lnSpc>
                <a:spcPct val="117300"/>
              </a:lnSpc>
              <a:spcBef>
                <a:spcPts val="100"/>
              </a:spcBef>
            </a:pPr>
            <a:r>
              <a:rPr sz="1500" spc="-5" dirty="0">
                <a:latin typeface="Calibri"/>
                <a:cs typeface="Calibri"/>
              </a:rPr>
              <a:t>Here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are</a:t>
            </a:r>
            <a:r>
              <a:rPr sz="1500" spc="-5" dirty="0">
                <a:latin typeface="Calibri"/>
                <a:cs typeface="Calibri"/>
              </a:rPr>
              <a:t> some </a:t>
            </a:r>
            <a:r>
              <a:rPr sz="1500" dirty="0">
                <a:latin typeface="Calibri"/>
                <a:cs typeface="Calibri"/>
              </a:rPr>
              <a:t>words</a:t>
            </a:r>
            <a:r>
              <a:rPr sz="1500" spc="-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that</a:t>
            </a:r>
            <a:r>
              <a:rPr sz="1500" spc="-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may </a:t>
            </a:r>
            <a:r>
              <a:rPr sz="1500" spc="-5" dirty="0">
                <a:latin typeface="Calibri"/>
                <a:cs typeface="Calibri"/>
              </a:rPr>
              <a:t>be </a:t>
            </a:r>
            <a:r>
              <a:rPr sz="1500" spc="-10" dirty="0">
                <a:latin typeface="Calibri"/>
                <a:cs typeface="Calibri"/>
              </a:rPr>
              <a:t>used</a:t>
            </a:r>
            <a:r>
              <a:rPr sz="150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whilst learning</a:t>
            </a:r>
            <a:r>
              <a:rPr sz="1500" dirty="0">
                <a:latin typeface="Calibri"/>
                <a:cs typeface="Calibri"/>
              </a:rPr>
              <a:t> </a:t>
            </a:r>
            <a:r>
              <a:rPr sz="1500" spc="-10" dirty="0">
                <a:latin typeface="Calibri"/>
                <a:cs typeface="Calibri"/>
              </a:rPr>
              <a:t>and</a:t>
            </a:r>
            <a:r>
              <a:rPr sz="1500" dirty="0">
                <a:latin typeface="Calibri"/>
                <a:cs typeface="Calibri"/>
              </a:rPr>
              <a:t> applying </a:t>
            </a:r>
            <a:r>
              <a:rPr sz="1500" spc="-325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multiplication and</a:t>
            </a:r>
            <a:r>
              <a:rPr sz="150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division.</a:t>
            </a:r>
            <a:endParaRPr sz="1500">
              <a:latin typeface="Calibri"/>
              <a:cs typeface="Calibri"/>
            </a:endParaRPr>
          </a:p>
          <a:p>
            <a:pPr marL="1071245" marR="790575" indent="461645">
              <a:lnSpc>
                <a:spcPct val="119300"/>
              </a:lnSpc>
              <a:spcBef>
                <a:spcPts val="910"/>
              </a:spcBef>
              <a:tabLst>
                <a:tab pos="1924685" algn="l"/>
                <a:tab pos="2023745" algn="l"/>
                <a:tab pos="2692400" algn="l"/>
                <a:tab pos="3686810" algn="l"/>
                <a:tab pos="4041140" algn="l"/>
              </a:tabLst>
            </a:pPr>
            <a:r>
              <a:rPr sz="1900" b="1" spc="-5" dirty="0">
                <a:solidFill>
                  <a:srgbClr val="1F487C"/>
                </a:solidFill>
                <a:latin typeface="Calibri"/>
                <a:cs typeface="Calibri"/>
              </a:rPr>
              <a:t>multiply	divide	prime </a:t>
            </a:r>
            <a:r>
              <a:rPr sz="1900" b="1" dirty="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sz="1900" b="1" spc="-5" dirty="0">
                <a:solidFill>
                  <a:srgbClr val="1F487C"/>
                </a:solidFill>
                <a:latin typeface="Calibri"/>
                <a:cs typeface="Calibri"/>
              </a:rPr>
              <a:t>product		</a:t>
            </a:r>
            <a:r>
              <a:rPr sz="1900" b="1" dirty="0">
                <a:solidFill>
                  <a:srgbClr val="1F487C"/>
                </a:solidFill>
                <a:latin typeface="Calibri"/>
                <a:cs typeface="Calibri"/>
              </a:rPr>
              <a:t>once, </a:t>
            </a:r>
            <a:r>
              <a:rPr sz="1900" b="1" spc="-5" dirty="0">
                <a:solidFill>
                  <a:srgbClr val="1F487C"/>
                </a:solidFill>
                <a:latin typeface="Calibri"/>
                <a:cs typeface="Calibri"/>
              </a:rPr>
              <a:t>twice, three times </a:t>
            </a:r>
            <a:r>
              <a:rPr sz="1900" b="1" dirty="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sz="1900" b="1" spc="-5" dirty="0">
                <a:solidFill>
                  <a:srgbClr val="1F487C"/>
                </a:solidFill>
                <a:latin typeface="Calibri"/>
                <a:cs typeface="Calibri"/>
              </a:rPr>
              <a:t>lots</a:t>
            </a:r>
            <a:r>
              <a:rPr sz="1900" b="1" spc="10" dirty="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sz="1900" b="1" spc="-5" dirty="0">
                <a:solidFill>
                  <a:srgbClr val="1F487C"/>
                </a:solidFill>
                <a:latin typeface="Calibri"/>
                <a:cs typeface="Calibri"/>
              </a:rPr>
              <a:t>of		repeated</a:t>
            </a:r>
            <a:r>
              <a:rPr sz="1900" b="1" spc="15" dirty="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sz="1900" b="1" spc="-5" dirty="0">
                <a:solidFill>
                  <a:srgbClr val="1F487C"/>
                </a:solidFill>
                <a:latin typeface="Calibri"/>
                <a:cs typeface="Calibri"/>
              </a:rPr>
              <a:t>addition	times </a:t>
            </a:r>
            <a:r>
              <a:rPr sz="1900" b="1" dirty="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sz="1900" b="1" spc="-10" dirty="0">
                <a:solidFill>
                  <a:srgbClr val="1F487C"/>
                </a:solidFill>
                <a:latin typeface="Calibri"/>
                <a:cs typeface="Calibri"/>
              </a:rPr>
              <a:t>factor</a:t>
            </a:r>
            <a:r>
              <a:rPr sz="1900" b="1" spc="-5" dirty="0">
                <a:solidFill>
                  <a:srgbClr val="1F487C"/>
                </a:solidFill>
                <a:latin typeface="Calibri"/>
                <a:cs typeface="Calibri"/>
              </a:rPr>
              <a:t>s</a:t>
            </a:r>
            <a:r>
              <a:rPr sz="1900" b="1" dirty="0">
                <a:solidFill>
                  <a:srgbClr val="1F487C"/>
                </a:solidFill>
                <a:latin typeface="Calibri"/>
                <a:cs typeface="Calibri"/>
              </a:rPr>
              <a:t>	</a:t>
            </a:r>
            <a:r>
              <a:rPr sz="1900" b="1" spc="-5" dirty="0">
                <a:solidFill>
                  <a:srgbClr val="1F487C"/>
                </a:solidFill>
                <a:latin typeface="Calibri"/>
                <a:cs typeface="Calibri"/>
              </a:rPr>
              <a:t>array,</a:t>
            </a:r>
            <a:r>
              <a:rPr sz="1900" b="1" spc="15" dirty="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sz="1900" b="1" spc="-10" dirty="0">
                <a:solidFill>
                  <a:srgbClr val="1F487C"/>
                </a:solidFill>
                <a:latin typeface="Calibri"/>
                <a:cs typeface="Calibri"/>
              </a:rPr>
              <a:t>row</a:t>
            </a:r>
            <a:r>
              <a:rPr sz="1900" b="1" spc="-5" dirty="0">
                <a:solidFill>
                  <a:srgbClr val="1F487C"/>
                </a:solidFill>
                <a:latin typeface="Calibri"/>
                <a:cs typeface="Calibri"/>
              </a:rPr>
              <a:t>,</a:t>
            </a:r>
            <a:r>
              <a:rPr sz="1900" b="1" dirty="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sz="1900" b="1" spc="-10" dirty="0">
                <a:solidFill>
                  <a:srgbClr val="1F487C"/>
                </a:solidFill>
                <a:latin typeface="Calibri"/>
                <a:cs typeface="Calibri"/>
              </a:rPr>
              <a:t>colu</a:t>
            </a:r>
            <a:r>
              <a:rPr sz="1900" b="1" dirty="0">
                <a:solidFill>
                  <a:srgbClr val="1F487C"/>
                </a:solidFill>
                <a:latin typeface="Calibri"/>
                <a:cs typeface="Calibri"/>
              </a:rPr>
              <a:t>m</a:t>
            </a:r>
            <a:r>
              <a:rPr sz="1900" b="1" spc="-5" dirty="0">
                <a:solidFill>
                  <a:srgbClr val="1F487C"/>
                </a:solidFill>
                <a:latin typeface="Calibri"/>
                <a:cs typeface="Calibri"/>
              </a:rPr>
              <a:t>n</a:t>
            </a:r>
            <a:r>
              <a:rPr sz="1900" b="1" dirty="0">
                <a:solidFill>
                  <a:srgbClr val="1F487C"/>
                </a:solidFill>
                <a:latin typeface="Calibri"/>
                <a:cs typeface="Calibri"/>
              </a:rPr>
              <a:t>	</a:t>
            </a:r>
            <a:r>
              <a:rPr sz="1900" b="1" spc="-5" dirty="0">
                <a:solidFill>
                  <a:srgbClr val="1F487C"/>
                </a:solidFill>
                <a:latin typeface="Calibri"/>
                <a:cs typeface="Calibri"/>
              </a:rPr>
              <a:t>double</a:t>
            </a:r>
            <a:endParaRPr sz="1900">
              <a:latin typeface="Calibri"/>
              <a:cs typeface="Calibri"/>
            </a:endParaRPr>
          </a:p>
          <a:p>
            <a:pPr marL="1619250" marR="1066165" indent="-270510">
              <a:lnSpc>
                <a:spcPct val="118900"/>
              </a:lnSpc>
              <a:spcBef>
                <a:spcPts val="15"/>
              </a:spcBef>
              <a:tabLst>
                <a:tab pos="2441575" algn="l"/>
                <a:tab pos="3625850" algn="l"/>
                <a:tab pos="3651885" algn="l"/>
              </a:tabLst>
            </a:pPr>
            <a:r>
              <a:rPr sz="1900" b="1" spc="-10" dirty="0">
                <a:solidFill>
                  <a:srgbClr val="1F487C"/>
                </a:solidFill>
                <a:latin typeface="Calibri"/>
                <a:cs typeface="Calibri"/>
              </a:rPr>
              <a:t>re</a:t>
            </a:r>
            <a:r>
              <a:rPr sz="1900" b="1" spc="-5" dirty="0">
                <a:solidFill>
                  <a:srgbClr val="1F487C"/>
                </a:solidFill>
                <a:latin typeface="Calibri"/>
                <a:cs typeface="Calibri"/>
              </a:rPr>
              <a:t>peat</a:t>
            </a:r>
            <a:r>
              <a:rPr sz="1900" b="1" dirty="0">
                <a:solidFill>
                  <a:srgbClr val="1F487C"/>
                </a:solidFill>
                <a:latin typeface="Calibri"/>
                <a:cs typeface="Calibri"/>
              </a:rPr>
              <a:t>e</a:t>
            </a:r>
            <a:r>
              <a:rPr sz="1900" b="1" spc="-5" dirty="0">
                <a:solidFill>
                  <a:srgbClr val="1F487C"/>
                </a:solidFill>
                <a:latin typeface="Calibri"/>
                <a:cs typeface="Calibri"/>
              </a:rPr>
              <a:t>d</a:t>
            </a:r>
            <a:r>
              <a:rPr sz="1900" b="1" dirty="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sz="1900" b="1" spc="-5" dirty="0">
                <a:solidFill>
                  <a:srgbClr val="1F487C"/>
                </a:solidFill>
                <a:latin typeface="Calibri"/>
                <a:cs typeface="Calibri"/>
              </a:rPr>
              <a:t>s</a:t>
            </a:r>
            <a:r>
              <a:rPr sz="1900" b="1" dirty="0">
                <a:solidFill>
                  <a:srgbClr val="1F487C"/>
                </a:solidFill>
                <a:latin typeface="Calibri"/>
                <a:cs typeface="Calibri"/>
              </a:rPr>
              <a:t>u</a:t>
            </a:r>
            <a:r>
              <a:rPr sz="1900" b="1" spc="-5" dirty="0">
                <a:solidFill>
                  <a:srgbClr val="1F487C"/>
                </a:solidFill>
                <a:latin typeface="Calibri"/>
                <a:cs typeface="Calibri"/>
              </a:rPr>
              <a:t>btraction</a:t>
            </a:r>
            <a:r>
              <a:rPr sz="1900" b="1" dirty="0">
                <a:solidFill>
                  <a:srgbClr val="1F487C"/>
                </a:solidFill>
                <a:latin typeface="Calibri"/>
                <a:cs typeface="Calibri"/>
              </a:rPr>
              <a:t>	m</a:t>
            </a:r>
            <a:r>
              <a:rPr sz="1900" b="1" spc="-5" dirty="0">
                <a:solidFill>
                  <a:srgbClr val="1F487C"/>
                </a:solidFill>
                <a:latin typeface="Calibri"/>
                <a:cs typeface="Calibri"/>
              </a:rPr>
              <a:t>ult</a:t>
            </a:r>
            <a:r>
              <a:rPr sz="1900" b="1" dirty="0">
                <a:solidFill>
                  <a:srgbClr val="1F487C"/>
                </a:solidFill>
                <a:latin typeface="Calibri"/>
                <a:cs typeface="Calibri"/>
              </a:rPr>
              <a:t>i</a:t>
            </a:r>
            <a:r>
              <a:rPr sz="1900" b="1" spc="-5" dirty="0">
                <a:solidFill>
                  <a:srgbClr val="1F487C"/>
                </a:solidFill>
                <a:latin typeface="Calibri"/>
                <a:cs typeface="Calibri"/>
              </a:rPr>
              <a:t>p</a:t>
            </a:r>
            <a:r>
              <a:rPr sz="1900" b="1" spc="-15" dirty="0">
                <a:solidFill>
                  <a:srgbClr val="1F487C"/>
                </a:solidFill>
                <a:latin typeface="Calibri"/>
                <a:cs typeface="Calibri"/>
              </a:rPr>
              <a:t>l</a:t>
            </a:r>
            <a:r>
              <a:rPr sz="1900" b="1" spc="-5" dirty="0">
                <a:solidFill>
                  <a:srgbClr val="1F487C"/>
                </a:solidFill>
                <a:latin typeface="Calibri"/>
                <a:cs typeface="Calibri"/>
              </a:rPr>
              <a:t>e  sets</a:t>
            </a:r>
            <a:r>
              <a:rPr sz="1900" b="1" spc="5" dirty="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sz="1900" b="1" spc="-5" dirty="0">
                <a:solidFill>
                  <a:srgbClr val="1F487C"/>
                </a:solidFill>
                <a:latin typeface="Calibri"/>
                <a:cs typeface="Calibri"/>
              </a:rPr>
              <a:t>of	remainder		halve</a:t>
            </a:r>
            <a:endParaRPr sz="1900">
              <a:latin typeface="Calibri"/>
              <a:cs typeface="Calibri"/>
            </a:endParaRPr>
          </a:p>
          <a:p>
            <a:pPr marL="100965">
              <a:lnSpc>
                <a:spcPct val="100000"/>
              </a:lnSpc>
              <a:spcBef>
                <a:spcPts val="484"/>
              </a:spcBef>
            </a:pPr>
            <a:r>
              <a:rPr sz="1500" b="1" dirty="0">
                <a:latin typeface="Calibri"/>
                <a:cs typeface="Calibri"/>
              </a:rPr>
              <a:t>Here</a:t>
            </a:r>
            <a:r>
              <a:rPr sz="1500" b="1" spc="-10" dirty="0">
                <a:latin typeface="Calibri"/>
                <a:cs typeface="Calibri"/>
              </a:rPr>
              <a:t> </a:t>
            </a:r>
            <a:r>
              <a:rPr sz="1500" b="1" spc="-5" dirty="0">
                <a:latin typeface="Calibri"/>
                <a:cs typeface="Calibri"/>
              </a:rPr>
              <a:t>are</a:t>
            </a:r>
            <a:r>
              <a:rPr sz="1500" b="1" spc="-10" dirty="0">
                <a:latin typeface="Calibri"/>
                <a:cs typeface="Calibri"/>
              </a:rPr>
              <a:t> </a:t>
            </a:r>
            <a:r>
              <a:rPr sz="1500" b="1" dirty="0">
                <a:latin typeface="Calibri"/>
                <a:cs typeface="Calibri"/>
              </a:rPr>
              <a:t>some</a:t>
            </a:r>
            <a:r>
              <a:rPr sz="1500" b="1" spc="-5" dirty="0">
                <a:latin typeface="Calibri"/>
                <a:cs typeface="Calibri"/>
              </a:rPr>
              <a:t> </a:t>
            </a:r>
            <a:r>
              <a:rPr sz="1500" b="1" dirty="0">
                <a:latin typeface="Calibri"/>
                <a:cs typeface="Calibri"/>
              </a:rPr>
              <a:t>of</a:t>
            </a:r>
            <a:r>
              <a:rPr sz="1500" b="1" spc="-5" dirty="0">
                <a:latin typeface="Calibri"/>
                <a:cs typeface="Calibri"/>
              </a:rPr>
              <a:t> </a:t>
            </a:r>
            <a:r>
              <a:rPr sz="1500" b="1" dirty="0">
                <a:latin typeface="Calibri"/>
                <a:cs typeface="Calibri"/>
              </a:rPr>
              <a:t>the</a:t>
            </a:r>
            <a:r>
              <a:rPr sz="1500" b="1" spc="-10" dirty="0">
                <a:latin typeface="Calibri"/>
                <a:cs typeface="Calibri"/>
              </a:rPr>
              <a:t> </a:t>
            </a:r>
            <a:r>
              <a:rPr sz="1500" b="1" spc="-5" dirty="0">
                <a:latin typeface="Calibri"/>
                <a:cs typeface="Calibri"/>
              </a:rPr>
              <a:t>trickier</a:t>
            </a:r>
            <a:r>
              <a:rPr sz="1500" b="1" dirty="0">
                <a:latin typeface="Calibri"/>
                <a:cs typeface="Calibri"/>
              </a:rPr>
              <a:t> </a:t>
            </a:r>
            <a:r>
              <a:rPr sz="1500" b="1" spc="-5" dirty="0">
                <a:latin typeface="Calibri"/>
                <a:cs typeface="Calibri"/>
              </a:rPr>
              <a:t>words </a:t>
            </a:r>
            <a:r>
              <a:rPr sz="1500" b="1" dirty="0">
                <a:latin typeface="Calibri"/>
                <a:cs typeface="Calibri"/>
              </a:rPr>
              <a:t>defined:</a:t>
            </a:r>
            <a:endParaRPr sz="15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1450">
              <a:latin typeface="Calibri"/>
              <a:cs typeface="Calibri"/>
            </a:endParaRPr>
          </a:p>
          <a:p>
            <a:pPr marL="100965" marR="20320">
              <a:lnSpc>
                <a:spcPct val="101800"/>
              </a:lnSpc>
            </a:pPr>
            <a:r>
              <a:rPr sz="1500" b="1" spc="-5" dirty="0">
                <a:solidFill>
                  <a:srgbClr val="1F487C"/>
                </a:solidFill>
                <a:latin typeface="Calibri"/>
                <a:cs typeface="Calibri"/>
              </a:rPr>
              <a:t>Factor </a:t>
            </a:r>
            <a:r>
              <a:rPr sz="1500" dirty="0">
                <a:latin typeface="Calibri"/>
                <a:cs typeface="Calibri"/>
              </a:rPr>
              <a:t>– One number is a </a:t>
            </a:r>
            <a:r>
              <a:rPr sz="1500" spc="-5" dirty="0">
                <a:latin typeface="Calibri"/>
                <a:cs typeface="Calibri"/>
              </a:rPr>
              <a:t>factor of another </a:t>
            </a:r>
            <a:r>
              <a:rPr sz="1500" dirty="0">
                <a:latin typeface="Calibri"/>
                <a:cs typeface="Calibri"/>
              </a:rPr>
              <a:t>if it </a:t>
            </a:r>
            <a:r>
              <a:rPr sz="1500" spc="-5" dirty="0">
                <a:latin typeface="Calibri"/>
                <a:cs typeface="Calibri"/>
              </a:rPr>
              <a:t>divides or ‘goes </a:t>
            </a:r>
            <a:r>
              <a:rPr sz="1500" dirty="0">
                <a:latin typeface="Calibri"/>
                <a:cs typeface="Calibri"/>
              </a:rPr>
              <a:t>into’ it </a:t>
            </a:r>
            <a:r>
              <a:rPr sz="1500" spc="-325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exactly</a:t>
            </a:r>
            <a:r>
              <a:rPr sz="150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(without</a:t>
            </a:r>
            <a:r>
              <a:rPr sz="150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any</a:t>
            </a:r>
            <a:r>
              <a:rPr sz="1500" dirty="0">
                <a:latin typeface="Calibri"/>
                <a:cs typeface="Calibri"/>
              </a:rPr>
              <a:t> left </a:t>
            </a:r>
            <a:r>
              <a:rPr sz="1500" spc="-5" dirty="0">
                <a:latin typeface="Calibri"/>
                <a:cs typeface="Calibri"/>
              </a:rPr>
              <a:t>over, </a:t>
            </a:r>
            <a:r>
              <a:rPr sz="1500" dirty="0">
                <a:latin typeface="Calibri"/>
                <a:cs typeface="Calibri"/>
              </a:rPr>
              <a:t>a</a:t>
            </a:r>
            <a:r>
              <a:rPr sz="1500" spc="-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remainder).</a:t>
            </a:r>
            <a:r>
              <a:rPr sz="1500" spc="5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E.g.</a:t>
            </a:r>
            <a:r>
              <a:rPr sz="1500" dirty="0">
                <a:latin typeface="Calibri"/>
                <a:cs typeface="Calibri"/>
              </a:rPr>
              <a:t> 6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is a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factor</a:t>
            </a:r>
            <a:r>
              <a:rPr sz="150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of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30 </a:t>
            </a:r>
            <a:r>
              <a:rPr sz="150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because </a:t>
            </a:r>
            <a:r>
              <a:rPr sz="1500" dirty="0">
                <a:latin typeface="Calibri"/>
                <a:cs typeface="Calibri"/>
              </a:rPr>
              <a:t>it goes into it 5 times, but is </a:t>
            </a:r>
            <a:r>
              <a:rPr sz="1500" spc="-5" dirty="0">
                <a:latin typeface="Calibri"/>
                <a:cs typeface="Calibri"/>
              </a:rPr>
              <a:t>not </a:t>
            </a:r>
            <a:r>
              <a:rPr sz="1500" dirty="0">
                <a:latin typeface="Calibri"/>
                <a:cs typeface="Calibri"/>
              </a:rPr>
              <a:t>a </a:t>
            </a:r>
            <a:r>
              <a:rPr sz="1500" spc="-5" dirty="0">
                <a:latin typeface="Calibri"/>
                <a:cs typeface="Calibri"/>
              </a:rPr>
              <a:t>factor of 33 because </a:t>
            </a:r>
            <a:r>
              <a:rPr sz="1500" dirty="0">
                <a:latin typeface="Calibri"/>
                <a:cs typeface="Calibri"/>
              </a:rPr>
              <a:t>after </a:t>
            </a:r>
            <a:r>
              <a:rPr sz="1500" spc="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dividing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there</a:t>
            </a:r>
            <a:r>
              <a:rPr sz="1500" spc="-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is a</a:t>
            </a:r>
            <a:r>
              <a:rPr sz="1500" spc="-5" dirty="0">
                <a:latin typeface="Calibri"/>
                <a:cs typeface="Calibri"/>
              </a:rPr>
              <a:t> remainder</a:t>
            </a:r>
            <a:r>
              <a:rPr sz="150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of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3.</a:t>
            </a:r>
            <a:endParaRPr sz="15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500">
              <a:latin typeface="Calibri"/>
              <a:cs typeface="Calibri"/>
            </a:endParaRPr>
          </a:p>
          <a:p>
            <a:pPr marL="100965">
              <a:lnSpc>
                <a:spcPct val="100000"/>
              </a:lnSpc>
            </a:pPr>
            <a:r>
              <a:rPr sz="1500" b="1" spc="-5" dirty="0">
                <a:solidFill>
                  <a:srgbClr val="1F487C"/>
                </a:solidFill>
                <a:latin typeface="Calibri"/>
                <a:cs typeface="Calibri"/>
              </a:rPr>
              <a:t>Groups of/</a:t>
            </a:r>
            <a:r>
              <a:rPr sz="1500" b="1" dirty="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sz="1500" b="1" spc="-5" dirty="0">
                <a:solidFill>
                  <a:srgbClr val="1F487C"/>
                </a:solidFill>
                <a:latin typeface="Calibri"/>
                <a:cs typeface="Calibri"/>
              </a:rPr>
              <a:t>lots</a:t>
            </a:r>
            <a:r>
              <a:rPr sz="1500" b="1" dirty="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sz="1500" b="1" spc="-5" dirty="0">
                <a:solidFill>
                  <a:srgbClr val="1F487C"/>
                </a:solidFill>
                <a:latin typeface="Calibri"/>
                <a:cs typeface="Calibri"/>
              </a:rPr>
              <a:t>of/ </a:t>
            </a:r>
            <a:r>
              <a:rPr sz="1500" b="1" dirty="0">
                <a:solidFill>
                  <a:srgbClr val="1F487C"/>
                </a:solidFill>
                <a:latin typeface="Calibri"/>
                <a:cs typeface="Calibri"/>
              </a:rPr>
              <a:t>sets </a:t>
            </a:r>
            <a:r>
              <a:rPr sz="1500" b="1" spc="-5" dirty="0">
                <a:solidFill>
                  <a:srgbClr val="1F487C"/>
                </a:solidFill>
                <a:latin typeface="Calibri"/>
                <a:cs typeface="Calibri"/>
              </a:rPr>
              <a:t>of</a:t>
            </a:r>
            <a:r>
              <a:rPr sz="1500" b="1" dirty="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–</a:t>
            </a:r>
            <a:r>
              <a:rPr sz="1500" spc="-1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3</a:t>
            </a:r>
            <a:r>
              <a:rPr sz="1500" spc="-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groups</a:t>
            </a:r>
            <a:r>
              <a:rPr sz="1500" spc="-5" dirty="0">
                <a:latin typeface="Calibri"/>
                <a:cs typeface="Calibri"/>
              </a:rPr>
              <a:t> of</a:t>
            </a:r>
            <a:r>
              <a:rPr sz="1500" spc="-1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5</a:t>
            </a:r>
            <a:r>
              <a:rPr sz="1500" spc="-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are</a:t>
            </a:r>
            <a:r>
              <a:rPr sz="1500" spc="-5" dirty="0">
                <a:latin typeface="Calibri"/>
                <a:cs typeface="Calibri"/>
              </a:rPr>
              <a:t> 15,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3</a:t>
            </a:r>
            <a:r>
              <a:rPr sz="1500" spc="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lots </a:t>
            </a:r>
            <a:r>
              <a:rPr sz="1500" spc="-5" dirty="0">
                <a:latin typeface="Calibri"/>
                <a:cs typeface="Calibri"/>
              </a:rPr>
              <a:t>of</a:t>
            </a:r>
            <a:r>
              <a:rPr sz="1500" dirty="0">
                <a:latin typeface="Calibri"/>
                <a:cs typeface="Calibri"/>
              </a:rPr>
              <a:t> 5</a:t>
            </a:r>
            <a:r>
              <a:rPr sz="1500" spc="-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are</a:t>
            </a:r>
            <a:r>
              <a:rPr sz="1500" spc="-5" dirty="0">
                <a:latin typeface="Calibri"/>
                <a:cs typeface="Calibri"/>
              </a:rPr>
              <a:t> 15,</a:t>
            </a:r>
            <a:r>
              <a:rPr sz="1500" dirty="0">
                <a:latin typeface="Calibri"/>
                <a:cs typeface="Calibri"/>
              </a:rPr>
              <a:t> 3</a:t>
            </a:r>
            <a:endParaRPr sz="1500">
              <a:latin typeface="Calibri"/>
              <a:cs typeface="Calibri"/>
            </a:endParaRPr>
          </a:p>
          <a:p>
            <a:pPr marL="100965">
              <a:lnSpc>
                <a:spcPct val="100000"/>
              </a:lnSpc>
              <a:spcBef>
                <a:spcPts val="35"/>
              </a:spcBef>
            </a:pPr>
            <a:r>
              <a:rPr sz="1500" spc="-5" dirty="0">
                <a:latin typeface="Calibri"/>
                <a:cs typeface="Calibri"/>
              </a:rPr>
              <a:t>sets</a:t>
            </a:r>
            <a:r>
              <a:rPr sz="1500" spc="-15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of</a:t>
            </a:r>
            <a:r>
              <a:rPr sz="1500" spc="-1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5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are</a:t>
            </a:r>
            <a:r>
              <a:rPr sz="1500" spc="-1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15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(3 </a:t>
            </a:r>
            <a:r>
              <a:rPr sz="1500" dirty="0">
                <a:latin typeface="Calibri"/>
                <a:cs typeface="Calibri"/>
              </a:rPr>
              <a:t>x</a:t>
            </a:r>
            <a:r>
              <a:rPr sz="1500" spc="-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5</a:t>
            </a:r>
            <a:r>
              <a:rPr sz="1500" spc="-1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=</a:t>
            </a:r>
            <a:r>
              <a:rPr sz="1500" spc="-5" dirty="0">
                <a:latin typeface="Calibri"/>
                <a:cs typeface="Calibri"/>
              </a:rPr>
              <a:t> 15).</a:t>
            </a:r>
            <a:endParaRPr sz="15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500">
              <a:latin typeface="Calibri"/>
              <a:cs typeface="Calibri"/>
            </a:endParaRPr>
          </a:p>
          <a:p>
            <a:pPr marL="100965" marR="189865">
              <a:lnSpc>
                <a:spcPct val="101699"/>
              </a:lnSpc>
            </a:pPr>
            <a:r>
              <a:rPr sz="1500" b="1" spc="-5" dirty="0">
                <a:solidFill>
                  <a:srgbClr val="1F487C"/>
                </a:solidFill>
                <a:latin typeface="Calibri"/>
                <a:cs typeface="Calibri"/>
              </a:rPr>
              <a:t>Multiple </a:t>
            </a:r>
            <a:r>
              <a:rPr sz="1500" dirty="0">
                <a:latin typeface="Calibri"/>
                <a:cs typeface="Calibri"/>
              </a:rPr>
              <a:t>- </a:t>
            </a:r>
            <a:r>
              <a:rPr sz="1500" spc="-5" dirty="0">
                <a:latin typeface="Calibri"/>
                <a:cs typeface="Calibri"/>
              </a:rPr>
              <a:t>These </a:t>
            </a:r>
            <a:r>
              <a:rPr sz="1500" dirty="0">
                <a:latin typeface="Calibri"/>
                <a:cs typeface="Calibri"/>
              </a:rPr>
              <a:t>are the numbers that you find </a:t>
            </a:r>
            <a:r>
              <a:rPr sz="1500" spc="-10" dirty="0">
                <a:latin typeface="Calibri"/>
                <a:cs typeface="Calibri"/>
              </a:rPr>
              <a:t>in </a:t>
            </a:r>
            <a:r>
              <a:rPr sz="1500" dirty="0">
                <a:latin typeface="Calibri"/>
                <a:cs typeface="Calibri"/>
              </a:rPr>
              <a:t>a times </a:t>
            </a:r>
            <a:r>
              <a:rPr sz="1500" spc="-5" dirty="0">
                <a:latin typeface="Calibri"/>
                <a:cs typeface="Calibri"/>
              </a:rPr>
              <a:t>table. E.g. </a:t>
            </a:r>
            <a:r>
              <a:rPr sz="1500" spc="-325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20 </a:t>
            </a:r>
            <a:r>
              <a:rPr sz="1500" dirty="0">
                <a:latin typeface="Calibri"/>
                <a:cs typeface="Calibri"/>
              </a:rPr>
              <a:t>is a multiple </a:t>
            </a:r>
            <a:r>
              <a:rPr sz="1500" spc="-5" dirty="0">
                <a:latin typeface="Calibri"/>
                <a:cs typeface="Calibri"/>
              </a:rPr>
              <a:t>of 5, 4, </a:t>
            </a:r>
            <a:r>
              <a:rPr sz="1500" dirty="0">
                <a:latin typeface="Calibri"/>
                <a:cs typeface="Calibri"/>
              </a:rPr>
              <a:t>2 and </a:t>
            </a:r>
            <a:r>
              <a:rPr sz="1500" spc="-5" dirty="0">
                <a:latin typeface="Calibri"/>
                <a:cs typeface="Calibri"/>
              </a:rPr>
              <a:t>10 because </a:t>
            </a:r>
            <a:r>
              <a:rPr sz="1500" dirty="0">
                <a:latin typeface="Calibri"/>
                <a:cs typeface="Calibri"/>
              </a:rPr>
              <a:t>it is </a:t>
            </a:r>
            <a:r>
              <a:rPr sz="1500" spc="-5" dirty="0">
                <a:latin typeface="Calibri"/>
                <a:cs typeface="Calibri"/>
              </a:rPr>
              <a:t>found </a:t>
            </a:r>
            <a:r>
              <a:rPr sz="1500" dirty="0">
                <a:latin typeface="Calibri"/>
                <a:cs typeface="Calibri"/>
              </a:rPr>
              <a:t>in </a:t>
            </a:r>
            <a:r>
              <a:rPr sz="1500" spc="-5" dirty="0">
                <a:latin typeface="Calibri"/>
                <a:cs typeface="Calibri"/>
              </a:rPr>
              <a:t>all of those </a:t>
            </a:r>
            <a:r>
              <a:rPr sz="1500" dirty="0">
                <a:latin typeface="Calibri"/>
                <a:cs typeface="Calibri"/>
              </a:rPr>
              <a:t> times</a:t>
            </a:r>
            <a:r>
              <a:rPr sz="1500" spc="-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tables. </a:t>
            </a:r>
            <a:r>
              <a:rPr sz="1500" spc="-5" dirty="0">
                <a:latin typeface="Calibri"/>
                <a:cs typeface="Calibri"/>
              </a:rPr>
              <a:t>The multiples of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5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are</a:t>
            </a:r>
            <a:r>
              <a:rPr sz="1500" spc="-5" dirty="0">
                <a:latin typeface="Calibri"/>
                <a:cs typeface="Calibri"/>
              </a:rPr>
              <a:t> 5,</a:t>
            </a:r>
            <a:r>
              <a:rPr sz="1500" spc="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10,</a:t>
            </a:r>
            <a:r>
              <a:rPr sz="1500" spc="-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15,</a:t>
            </a:r>
            <a:r>
              <a:rPr sz="1500" spc="-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20</a:t>
            </a:r>
            <a:r>
              <a:rPr sz="1500" spc="-5" dirty="0">
                <a:latin typeface="Calibri"/>
                <a:cs typeface="Calibri"/>
              </a:rPr>
              <a:t> etc.</a:t>
            </a:r>
            <a:endParaRPr sz="15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450">
              <a:latin typeface="Calibri"/>
              <a:cs typeface="Calibri"/>
            </a:endParaRPr>
          </a:p>
          <a:p>
            <a:pPr marL="100965" marR="173990">
              <a:lnSpc>
                <a:spcPct val="102000"/>
              </a:lnSpc>
              <a:spcBef>
                <a:spcPts val="5"/>
              </a:spcBef>
            </a:pPr>
            <a:r>
              <a:rPr sz="1500" b="1" spc="-5" dirty="0">
                <a:solidFill>
                  <a:srgbClr val="1F487C"/>
                </a:solidFill>
                <a:latin typeface="Calibri"/>
                <a:cs typeface="Calibri"/>
              </a:rPr>
              <a:t>Product </a:t>
            </a:r>
            <a:r>
              <a:rPr sz="1500" dirty="0">
                <a:latin typeface="Calibri"/>
                <a:cs typeface="Calibri"/>
              </a:rPr>
              <a:t>- A </a:t>
            </a:r>
            <a:r>
              <a:rPr sz="1500" spc="-5" dirty="0">
                <a:latin typeface="Calibri"/>
                <a:cs typeface="Calibri"/>
              </a:rPr>
              <a:t>product </a:t>
            </a:r>
            <a:r>
              <a:rPr sz="1500" dirty="0">
                <a:latin typeface="Calibri"/>
                <a:cs typeface="Calibri"/>
              </a:rPr>
              <a:t>is the </a:t>
            </a:r>
            <a:r>
              <a:rPr sz="1500" spc="-5" dirty="0">
                <a:latin typeface="Calibri"/>
                <a:cs typeface="Calibri"/>
              </a:rPr>
              <a:t>answer </a:t>
            </a:r>
            <a:r>
              <a:rPr sz="1500" dirty="0">
                <a:latin typeface="Calibri"/>
                <a:cs typeface="Calibri"/>
              </a:rPr>
              <a:t>you </a:t>
            </a:r>
            <a:r>
              <a:rPr sz="1500" spc="-5" dirty="0">
                <a:latin typeface="Calibri"/>
                <a:cs typeface="Calibri"/>
              </a:rPr>
              <a:t>get </a:t>
            </a:r>
            <a:r>
              <a:rPr sz="1500" dirty="0">
                <a:latin typeface="Calibri"/>
                <a:cs typeface="Calibri"/>
              </a:rPr>
              <a:t>when you </a:t>
            </a:r>
            <a:r>
              <a:rPr sz="1500" spc="-5" dirty="0">
                <a:latin typeface="Calibri"/>
                <a:cs typeface="Calibri"/>
              </a:rPr>
              <a:t>multiply </a:t>
            </a:r>
            <a:r>
              <a:rPr sz="1500" dirty="0">
                <a:latin typeface="Calibri"/>
                <a:cs typeface="Calibri"/>
              </a:rPr>
              <a:t>two </a:t>
            </a:r>
            <a:r>
              <a:rPr sz="1500" spc="-5" dirty="0">
                <a:latin typeface="Calibri"/>
                <a:cs typeface="Calibri"/>
              </a:rPr>
              <a:t>or </a:t>
            </a:r>
            <a:r>
              <a:rPr sz="1500" spc="-32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more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numbers </a:t>
            </a:r>
            <a:r>
              <a:rPr sz="1500" dirty="0">
                <a:latin typeface="Calibri"/>
                <a:cs typeface="Calibri"/>
              </a:rPr>
              <a:t>together. </a:t>
            </a:r>
            <a:r>
              <a:rPr sz="1500" spc="-5" dirty="0">
                <a:latin typeface="Calibri"/>
                <a:cs typeface="Calibri"/>
              </a:rPr>
              <a:t>E.g.</a:t>
            </a:r>
            <a:r>
              <a:rPr sz="1500" dirty="0">
                <a:latin typeface="Calibri"/>
                <a:cs typeface="Calibri"/>
              </a:rPr>
              <a:t> the </a:t>
            </a:r>
            <a:r>
              <a:rPr sz="1500" spc="-5" dirty="0">
                <a:latin typeface="Calibri"/>
                <a:cs typeface="Calibri"/>
              </a:rPr>
              <a:t>product of </a:t>
            </a:r>
            <a:r>
              <a:rPr sz="1500" dirty="0">
                <a:latin typeface="Calibri"/>
                <a:cs typeface="Calibri"/>
              </a:rPr>
              <a:t>3</a:t>
            </a:r>
            <a:r>
              <a:rPr sz="1500" spc="-1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and</a:t>
            </a:r>
            <a:r>
              <a:rPr sz="1500" spc="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4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is</a:t>
            </a:r>
            <a:r>
              <a:rPr sz="1500" spc="-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12</a:t>
            </a:r>
            <a:endParaRPr sz="1500">
              <a:latin typeface="Calibri"/>
              <a:cs typeface="Calibri"/>
            </a:endParaRPr>
          </a:p>
          <a:p>
            <a:pPr marL="100965">
              <a:lnSpc>
                <a:spcPct val="100000"/>
              </a:lnSpc>
              <a:spcBef>
                <a:spcPts val="20"/>
              </a:spcBef>
            </a:pPr>
            <a:r>
              <a:rPr sz="1500" spc="-5" dirty="0">
                <a:latin typeface="Calibri"/>
                <a:cs typeface="Calibri"/>
              </a:rPr>
              <a:t>(3</a:t>
            </a:r>
            <a:r>
              <a:rPr sz="1500" spc="-2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x</a:t>
            </a:r>
            <a:r>
              <a:rPr sz="1500" spc="-1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4</a:t>
            </a:r>
            <a:r>
              <a:rPr sz="1500" spc="-1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=</a:t>
            </a:r>
            <a:r>
              <a:rPr sz="1500" spc="-15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12).</a:t>
            </a:r>
            <a:endParaRPr sz="15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500">
              <a:latin typeface="Calibri"/>
              <a:cs typeface="Calibri"/>
            </a:endParaRPr>
          </a:p>
          <a:p>
            <a:pPr marL="100965">
              <a:lnSpc>
                <a:spcPct val="100000"/>
              </a:lnSpc>
            </a:pPr>
            <a:r>
              <a:rPr sz="1500" b="1" spc="-5" dirty="0">
                <a:solidFill>
                  <a:srgbClr val="1F487C"/>
                </a:solidFill>
                <a:latin typeface="Calibri"/>
                <a:cs typeface="Calibri"/>
              </a:rPr>
              <a:t>Prime </a:t>
            </a:r>
            <a:r>
              <a:rPr sz="1500" dirty="0">
                <a:latin typeface="Calibri"/>
                <a:cs typeface="Calibri"/>
              </a:rPr>
              <a:t>–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A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prime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number</a:t>
            </a:r>
            <a:r>
              <a:rPr sz="150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will only</a:t>
            </a:r>
            <a:r>
              <a:rPr sz="150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divide </a:t>
            </a:r>
            <a:r>
              <a:rPr sz="1500" dirty="0">
                <a:latin typeface="Calibri"/>
                <a:cs typeface="Calibri"/>
              </a:rPr>
              <a:t>equally </a:t>
            </a:r>
            <a:r>
              <a:rPr sz="1500" spc="-5" dirty="0">
                <a:latin typeface="Calibri"/>
                <a:cs typeface="Calibri"/>
              </a:rPr>
              <a:t>between</a:t>
            </a:r>
            <a:r>
              <a:rPr sz="1500" dirty="0">
                <a:latin typeface="Calibri"/>
                <a:cs typeface="Calibri"/>
              </a:rPr>
              <a:t> 1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and itself</a:t>
            </a:r>
            <a:endParaRPr sz="1500">
              <a:latin typeface="Calibri"/>
              <a:cs typeface="Calibri"/>
            </a:endParaRPr>
          </a:p>
          <a:p>
            <a:pPr marL="100965">
              <a:lnSpc>
                <a:spcPct val="100000"/>
              </a:lnSpc>
              <a:spcBef>
                <a:spcPts val="35"/>
              </a:spcBef>
            </a:pPr>
            <a:r>
              <a:rPr sz="1500" dirty="0">
                <a:latin typeface="Calibri"/>
                <a:cs typeface="Calibri"/>
              </a:rPr>
              <a:t>e.g. </a:t>
            </a:r>
            <a:r>
              <a:rPr sz="1500" spc="-5" dirty="0">
                <a:latin typeface="Calibri"/>
                <a:cs typeface="Calibri"/>
              </a:rPr>
              <a:t>7, 11.</a:t>
            </a:r>
            <a:r>
              <a:rPr sz="1500" spc="34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The first</a:t>
            </a:r>
            <a:r>
              <a:rPr sz="1500" spc="1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ten prime </a:t>
            </a:r>
            <a:r>
              <a:rPr sz="1500" spc="-5" dirty="0">
                <a:latin typeface="Calibri"/>
                <a:cs typeface="Calibri"/>
              </a:rPr>
              <a:t>numbers</a:t>
            </a:r>
            <a:r>
              <a:rPr sz="1500" spc="-1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are:</a:t>
            </a:r>
            <a:r>
              <a:rPr sz="1500" spc="-5" dirty="0">
                <a:latin typeface="Calibri"/>
                <a:cs typeface="Calibri"/>
              </a:rPr>
              <a:t> 2,3,5,7,11,13,17,19,23,29.</a:t>
            </a:r>
            <a:endParaRPr sz="15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600">
              <a:latin typeface="Calibri"/>
              <a:cs typeface="Calibri"/>
            </a:endParaRPr>
          </a:p>
          <a:p>
            <a:pPr marL="100965">
              <a:lnSpc>
                <a:spcPct val="100000"/>
              </a:lnSpc>
            </a:pPr>
            <a:r>
              <a:rPr sz="1500" b="1" spc="-5" dirty="0">
                <a:solidFill>
                  <a:srgbClr val="1F487C"/>
                </a:solidFill>
                <a:latin typeface="Calibri"/>
                <a:cs typeface="Calibri"/>
              </a:rPr>
              <a:t>Array</a:t>
            </a:r>
            <a:r>
              <a:rPr sz="1500" b="1" dirty="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–</a:t>
            </a:r>
            <a:r>
              <a:rPr sz="1500" spc="1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As </a:t>
            </a:r>
            <a:r>
              <a:rPr sz="1500" spc="-5" dirty="0">
                <a:latin typeface="Calibri"/>
                <a:cs typeface="Calibri"/>
              </a:rPr>
              <a:t>shown, </a:t>
            </a:r>
            <a:r>
              <a:rPr sz="1500" spc="5" dirty="0">
                <a:latin typeface="Calibri"/>
                <a:cs typeface="Calibri"/>
              </a:rPr>
              <a:t>an </a:t>
            </a:r>
            <a:r>
              <a:rPr sz="1500" spc="-5" dirty="0">
                <a:latin typeface="Calibri"/>
                <a:cs typeface="Calibri"/>
              </a:rPr>
              <a:t>array</a:t>
            </a:r>
            <a:r>
              <a:rPr sz="1500" spc="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is</a:t>
            </a:r>
            <a:r>
              <a:rPr sz="1500" spc="1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a </a:t>
            </a:r>
            <a:r>
              <a:rPr sz="1500" spc="-5" dirty="0">
                <a:latin typeface="Calibri"/>
                <a:cs typeface="Calibri"/>
              </a:rPr>
              <a:t>visual</a:t>
            </a:r>
            <a:r>
              <a:rPr sz="1500" spc="5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representation</a:t>
            </a:r>
            <a:r>
              <a:rPr sz="1500" spc="1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of</a:t>
            </a:r>
            <a:r>
              <a:rPr sz="1500" spc="15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multiplication.</a:t>
            </a:r>
            <a:endParaRPr sz="1500">
              <a:latin typeface="Calibri"/>
              <a:cs typeface="Calibri"/>
            </a:endParaRPr>
          </a:p>
          <a:p>
            <a:pPr marL="702945">
              <a:lnSpc>
                <a:spcPct val="100000"/>
              </a:lnSpc>
              <a:spcBef>
                <a:spcPts val="35"/>
              </a:spcBef>
            </a:pPr>
            <a:r>
              <a:rPr sz="1500" spc="-5" dirty="0">
                <a:latin typeface="Calibri"/>
                <a:cs typeface="Calibri"/>
              </a:rPr>
              <a:t>Shown</a:t>
            </a:r>
            <a:r>
              <a:rPr sz="1500" spc="-1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are 3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rows</a:t>
            </a:r>
            <a:r>
              <a:rPr sz="1500" spc="-5" dirty="0">
                <a:latin typeface="Calibri"/>
                <a:cs typeface="Calibri"/>
              </a:rPr>
              <a:t> of</a:t>
            </a:r>
            <a:r>
              <a:rPr sz="1500" spc="-1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5 </a:t>
            </a:r>
            <a:r>
              <a:rPr sz="1500" spc="-5" dirty="0">
                <a:latin typeface="Calibri"/>
                <a:cs typeface="Calibri"/>
              </a:rPr>
              <a:t>with 15 </a:t>
            </a:r>
            <a:r>
              <a:rPr sz="1500" dirty="0">
                <a:latin typeface="Calibri"/>
                <a:cs typeface="Calibri"/>
              </a:rPr>
              <a:t>in</a:t>
            </a:r>
            <a:r>
              <a:rPr sz="1500" spc="-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total.</a:t>
            </a:r>
            <a:endParaRPr sz="1500">
              <a:latin typeface="Calibri"/>
              <a:cs typeface="Calibri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5124450" y="9572446"/>
            <a:ext cx="1239520" cy="689610"/>
            <a:chOff x="5124450" y="9572446"/>
            <a:chExt cx="1239520" cy="689610"/>
          </a:xfrm>
        </p:grpSpPr>
        <p:sp>
          <p:nvSpPr>
            <p:cNvPr id="11" name="object 11"/>
            <p:cNvSpPr/>
            <p:nvPr/>
          </p:nvSpPr>
          <p:spPr>
            <a:xfrm>
              <a:off x="5124450" y="9572446"/>
              <a:ext cx="1239520" cy="689610"/>
            </a:xfrm>
            <a:custGeom>
              <a:avLst/>
              <a:gdLst/>
              <a:ahLst/>
              <a:cxnLst/>
              <a:rect l="l" t="t" r="r" b="b"/>
              <a:pathLst>
                <a:path w="1239520" h="689609">
                  <a:moveTo>
                    <a:pt x="1239520" y="0"/>
                  </a:moveTo>
                  <a:lnTo>
                    <a:pt x="0" y="0"/>
                  </a:lnTo>
                  <a:lnTo>
                    <a:pt x="0" y="689609"/>
                  </a:lnTo>
                  <a:lnTo>
                    <a:pt x="1239520" y="689609"/>
                  </a:lnTo>
                  <a:lnTo>
                    <a:pt x="12395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20335" y="9622789"/>
              <a:ext cx="800100" cy="48577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85825" y="1157604"/>
            <a:ext cx="6150610" cy="9321800"/>
          </a:xfrm>
          <a:custGeom>
            <a:avLst/>
            <a:gdLst/>
            <a:ahLst/>
            <a:cxnLst/>
            <a:rect l="l" t="t" r="r" b="b"/>
            <a:pathLst>
              <a:path w="6150609" h="9321800">
                <a:moveTo>
                  <a:pt x="0" y="1025144"/>
                </a:moveTo>
                <a:lnTo>
                  <a:pt x="1115" y="976886"/>
                </a:lnTo>
                <a:lnTo>
                  <a:pt x="4430" y="929202"/>
                </a:lnTo>
                <a:lnTo>
                  <a:pt x="9894" y="882142"/>
                </a:lnTo>
                <a:lnTo>
                  <a:pt x="17459" y="835755"/>
                </a:lnTo>
                <a:lnTo>
                  <a:pt x="27075" y="790089"/>
                </a:lnTo>
                <a:lnTo>
                  <a:pt x="38692" y="745195"/>
                </a:lnTo>
                <a:lnTo>
                  <a:pt x="52263" y="701121"/>
                </a:lnTo>
                <a:lnTo>
                  <a:pt x="67736" y="657916"/>
                </a:lnTo>
                <a:lnTo>
                  <a:pt x="85064" y="615631"/>
                </a:lnTo>
                <a:lnTo>
                  <a:pt x="104197" y="574313"/>
                </a:lnTo>
                <a:lnTo>
                  <a:pt x="125086" y="534013"/>
                </a:lnTo>
                <a:lnTo>
                  <a:pt x="147681" y="494780"/>
                </a:lnTo>
                <a:lnTo>
                  <a:pt x="171934" y="456662"/>
                </a:lnTo>
                <a:lnTo>
                  <a:pt x="197794" y="419709"/>
                </a:lnTo>
                <a:lnTo>
                  <a:pt x="225214" y="383970"/>
                </a:lnTo>
                <a:lnTo>
                  <a:pt x="254143" y="349495"/>
                </a:lnTo>
                <a:lnTo>
                  <a:pt x="284532" y="316333"/>
                </a:lnTo>
                <a:lnTo>
                  <a:pt x="316333" y="284532"/>
                </a:lnTo>
                <a:lnTo>
                  <a:pt x="349495" y="254143"/>
                </a:lnTo>
                <a:lnTo>
                  <a:pt x="383970" y="225214"/>
                </a:lnTo>
                <a:lnTo>
                  <a:pt x="419709" y="197794"/>
                </a:lnTo>
                <a:lnTo>
                  <a:pt x="456662" y="171934"/>
                </a:lnTo>
                <a:lnTo>
                  <a:pt x="494780" y="147681"/>
                </a:lnTo>
                <a:lnTo>
                  <a:pt x="534013" y="125086"/>
                </a:lnTo>
                <a:lnTo>
                  <a:pt x="574313" y="104197"/>
                </a:lnTo>
                <a:lnTo>
                  <a:pt x="615631" y="85064"/>
                </a:lnTo>
                <a:lnTo>
                  <a:pt x="657916" y="67736"/>
                </a:lnTo>
                <a:lnTo>
                  <a:pt x="701121" y="52263"/>
                </a:lnTo>
                <a:lnTo>
                  <a:pt x="745195" y="38692"/>
                </a:lnTo>
                <a:lnTo>
                  <a:pt x="790089" y="27075"/>
                </a:lnTo>
                <a:lnTo>
                  <a:pt x="835755" y="17459"/>
                </a:lnTo>
                <a:lnTo>
                  <a:pt x="882142" y="9894"/>
                </a:lnTo>
                <a:lnTo>
                  <a:pt x="929202" y="4430"/>
                </a:lnTo>
                <a:lnTo>
                  <a:pt x="976886" y="1115"/>
                </a:lnTo>
                <a:lnTo>
                  <a:pt x="1025144" y="0"/>
                </a:lnTo>
                <a:lnTo>
                  <a:pt x="5125466" y="0"/>
                </a:lnTo>
                <a:lnTo>
                  <a:pt x="5173723" y="1115"/>
                </a:lnTo>
                <a:lnTo>
                  <a:pt x="5221407" y="4430"/>
                </a:lnTo>
                <a:lnTo>
                  <a:pt x="5268467" y="9894"/>
                </a:lnTo>
                <a:lnTo>
                  <a:pt x="5314854" y="17459"/>
                </a:lnTo>
                <a:lnTo>
                  <a:pt x="5360520" y="27075"/>
                </a:lnTo>
                <a:lnTo>
                  <a:pt x="5405414" y="38692"/>
                </a:lnTo>
                <a:lnTo>
                  <a:pt x="5449488" y="52263"/>
                </a:lnTo>
                <a:lnTo>
                  <a:pt x="5492693" y="67736"/>
                </a:lnTo>
                <a:lnTo>
                  <a:pt x="5534978" y="85064"/>
                </a:lnTo>
                <a:lnTo>
                  <a:pt x="5576296" y="104197"/>
                </a:lnTo>
                <a:lnTo>
                  <a:pt x="5616596" y="125086"/>
                </a:lnTo>
                <a:lnTo>
                  <a:pt x="5655829" y="147681"/>
                </a:lnTo>
                <a:lnTo>
                  <a:pt x="5693947" y="171934"/>
                </a:lnTo>
                <a:lnTo>
                  <a:pt x="5730900" y="197794"/>
                </a:lnTo>
                <a:lnTo>
                  <a:pt x="5766639" y="225214"/>
                </a:lnTo>
                <a:lnTo>
                  <a:pt x="5801114" y="254143"/>
                </a:lnTo>
                <a:lnTo>
                  <a:pt x="5834276" y="284532"/>
                </a:lnTo>
                <a:lnTo>
                  <a:pt x="5866077" y="316333"/>
                </a:lnTo>
                <a:lnTo>
                  <a:pt x="5896466" y="349495"/>
                </a:lnTo>
                <a:lnTo>
                  <a:pt x="5925395" y="383970"/>
                </a:lnTo>
                <a:lnTo>
                  <a:pt x="5952815" y="419709"/>
                </a:lnTo>
                <a:lnTo>
                  <a:pt x="5978675" y="456662"/>
                </a:lnTo>
                <a:lnTo>
                  <a:pt x="6002928" y="494780"/>
                </a:lnTo>
                <a:lnTo>
                  <a:pt x="6025523" y="534013"/>
                </a:lnTo>
                <a:lnTo>
                  <a:pt x="6046412" y="574313"/>
                </a:lnTo>
                <a:lnTo>
                  <a:pt x="6065545" y="615631"/>
                </a:lnTo>
                <a:lnTo>
                  <a:pt x="6082873" y="657916"/>
                </a:lnTo>
                <a:lnTo>
                  <a:pt x="6098346" y="701121"/>
                </a:lnTo>
                <a:lnTo>
                  <a:pt x="6111917" y="745195"/>
                </a:lnTo>
                <a:lnTo>
                  <a:pt x="6123534" y="790089"/>
                </a:lnTo>
                <a:lnTo>
                  <a:pt x="6133150" y="835755"/>
                </a:lnTo>
                <a:lnTo>
                  <a:pt x="6140715" y="882142"/>
                </a:lnTo>
                <a:lnTo>
                  <a:pt x="6146179" y="929202"/>
                </a:lnTo>
                <a:lnTo>
                  <a:pt x="6149494" y="976886"/>
                </a:lnTo>
                <a:lnTo>
                  <a:pt x="6150609" y="1025144"/>
                </a:lnTo>
                <a:lnTo>
                  <a:pt x="6150609" y="8296681"/>
                </a:lnTo>
                <a:lnTo>
                  <a:pt x="6149494" y="8344938"/>
                </a:lnTo>
                <a:lnTo>
                  <a:pt x="6146179" y="8392620"/>
                </a:lnTo>
                <a:lnTo>
                  <a:pt x="6140715" y="8439679"/>
                </a:lnTo>
                <a:lnTo>
                  <a:pt x="6133150" y="8486065"/>
                </a:lnTo>
                <a:lnTo>
                  <a:pt x="6123534" y="8531730"/>
                </a:lnTo>
                <a:lnTo>
                  <a:pt x="6111917" y="8576623"/>
                </a:lnTo>
                <a:lnTo>
                  <a:pt x="6098346" y="8620696"/>
                </a:lnTo>
                <a:lnTo>
                  <a:pt x="6082873" y="8663899"/>
                </a:lnTo>
                <a:lnTo>
                  <a:pt x="6065545" y="8706184"/>
                </a:lnTo>
                <a:lnTo>
                  <a:pt x="6046412" y="8747500"/>
                </a:lnTo>
                <a:lnTo>
                  <a:pt x="6025523" y="8787799"/>
                </a:lnTo>
                <a:lnTo>
                  <a:pt x="6002928" y="8827032"/>
                </a:lnTo>
                <a:lnTo>
                  <a:pt x="5978675" y="8865149"/>
                </a:lnTo>
                <a:lnTo>
                  <a:pt x="5952815" y="8902101"/>
                </a:lnTo>
                <a:lnTo>
                  <a:pt x="5925395" y="8937839"/>
                </a:lnTo>
                <a:lnTo>
                  <a:pt x="5896466" y="8972313"/>
                </a:lnTo>
                <a:lnTo>
                  <a:pt x="5866077" y="9005475"/>
                </a:lnTo>
                <a:lnTo>
                  <a:pt x="5834276" y="9037274"/>
                </a:lnTo>
                <a:lnTo>
                  <a:pt x="5801114" y="9067663"/>
                </a:lnTo>
                <a:lnTo>
                  <a:pt x="5766639" y="9096591"/>
                </a:lnTo>
                <a:lnTo>
                  <a:pt x="5730900" y="9124010"/>
                </a:lnTo>
                <a:lnTo>
                  <a:pt x="5693947" y="9149870"/>
                </a:lnTo>
                <a:lnTo>
                  <a:pt x="5655829" y="9174122"/>
                </a:lnTo>
                <a:lnTo>
                  <a:pt x="5616596" y="9196716"/>
                </a:lnTo>
                <a:lnTo>
                  <a:pt x="5576296" y="9217605"/>
                </a:lnTo>
                <a:lnTo>
                  <a:pt x="5534978" y="9236737"/>
                </a:lnTo>
                <a:lnTo>
                  <a:pt x="5492693" y="9254065"/>
                </a:lnTo>
                <a:lnTo>
                  <a:pt x="5449488" y="9269538"/>
                </a:lnTo>
                <a:lnTo>
                  <a:pt x="5405414" y="9283108"/>
                </a:lnTo>
                <a:lnTo>
                  <a:pt x="5360520" y="9294725"/>
                </a:lnTo>
                <a:lnTo>
                  <a:pt x="5314854" y="9304341"/>
                </a:lnTo>
                <a:lnTo>
                  <a:pt x="5268467" y="9311905"/>
                </a:lnTo>
                <a:lnTo>
                  <a:pt x="5221407" y="9317369"/>
                </a:lnTo>
                <a:lnTo>
                  <a:pt x="5173723" y="9320684"/>
                </a:lnTo>
                <a:lnTo>
                  <a:pt x="5125466" y="9321800"/>
                </a:lnTo>
                <a:lnTo>
                  <a:pt x="1025144" y="9321800"/>
                </a:lnTo>
                <a:lnTo>
                  <a:pt x="976886" y="9320684"/>
                </a:lnTo>
                <a:lnTo>
                  <a:pt x="929202" y="9317369"/>
                </a:lnTo>
                <a:lnTo>
                  <a:pt x="882142" y="9311905"/>
                </a:lnTo>
                <a:lnTo>
                  <a:pt x="835755" y="9304341"/>
                </a:lnTo>
                <a:lnTo>
                  <a:pt x="790089" y="9294725"/>
                </a:lnTo>
                <a:lnTo>
                  <a:pt x="745195" y="9283108"/>
                </a:lnTo>
                <a:lnTo>
                  <a:pt x="701121" y="9269538"/>
                </a:lnTo>
                <a:lnTo>
                  <a:pt x="657916" y="9254065"/>
                </a:lnTo>
                <a:lnTo>
                  <a:pt x="615631" y="9236737"/>
                </a:lnTo>
                <a:lnTo>
                  <a:pt x="574313" y="9217605"/>
                </a:lnTo>
                <a:lnTo>
                  <a:pt x="534013" y="9196716"/>
                </a:lnTo>
                <a:lnTo>
                  <a:pt x="494780" y="9174122"/>
                </a:lnTo>
                <a:lnTo>
                  <a:pt x="456662" y="9149870"/>
                </a:lnTo>
                <a:lnTo>
                  <a:pt x="419709" y="9124010"/>
                </a:lnTo>
                <a:lnTo>
                  <a:pt x="383970" y="9096591"/>
                </a:lnTo>
                <a:lnTo>
                  <a:pt x="349495" y="9067663"/>
                </a:lnTo>
                <a:lnTo>
                  <a:pt x="316333" y="9037274"/>
                </a:lnTo>
                <a:lnTo>
                  <a:pt x="284532" y="9005475"/>
                </a:lnTo>
                <a:lnTo>
                  <a:pt x="254143" y="8972313"/>
                </a:lnTo>
                <a:lnTo>
                  <a:pt x="225214" y="8937839"/>
                </a:lnTo>
                <a:lnTo>
                  <a:pt x="197794" y="8902101"/>
                </a:lnTo>
                <a:lnTo>
                  <a:pt x="171934" y="8865149"/>
                </a:lnTo>
                <a:lnTo>
                  <a:pt x="147681" y="8827032"/>
                </a:lnTo>
                <a:lnTo>
                  <a:pt x="125086" y="8787799"/>
                </a:lnTo>
                <a:lnTo>
                  <a:pt x="104197" y="8747500"/>
                </a:lnTo>
                <a:lnTo>
                  <a:pt x="85064" y="8706184"/>
                </a:lnTo>
                <a:lnTo>
                  <a:pt x="67736" y="8663899"/>
                </a:lnTo>
                <a:lnTo>
                  <a:pt x="52263" y="8620696"/>
                </a:lnTo>
                <a:lnTo>
                  <a:pt x="38692" y="8576623"/>
                </a:lnTo>
                <a:lnTo>
                  <a:pt x="27075" y="8531730"/>
                </a:lnTo>
                <a:lnTo>
                  <a:pt x="17459" y="8486065"/>
                </a:lnTo>
                <a:lnTo>
                  <a:pt x="9894" y="8439679"/>
                </a:lnTo>
                <a:lnTo>
                  <a:pt x="4430" y="8392620"/>
                </a:lnTo>
                <a:lnTo>
                  <a:pt x="1115" y="8344938"/>
                </a:lnTo>
                <a:lnTo>
                  <a:pt x="0" y="8296681"/>
                </a:lnTo>
                <a:lnTo>
                  <a:pt x="0" y="1025144"/>
                </a:lnTo>
                <a:close/>
              </a:path>
            </a:pathLst>
          </a:custGeom>
          <a:ln w="635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775330" y="1296669"/>
            <a:ext cx="28143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Learning</a:t>
            </a:r>
            <a:r>
              <a:rPr spc="-25" dirty="0"/>
              <a:t> </a:t>
            </a:r>
            <a:r>
              <a:rPr spc="-5" dirty="0"/>
              <a:t>Times</a:t>
            </a:r>
            <a:r>
              <a:rPr spc="-10" dirty="0"/>
              <a:t> Tables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121460" y="1983078"/>
            <a:ext cx="5619750" cy="5029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2065">
              <a:lnSpc>
                <a:spcPct val="117100"/>
              </a:lnSpc>
              <a:spcBef>
                <a:spcPts val="100"/>
              </a:spcBef>
            </a:pPr>
            <a:r>
              <a:rPr sz="1400" spc="-5" dirty="0">
                <a:latin typeface="Calibri"/>
                <a:cs typeface="Calibri"/>
              </a:rPr>
              <a:t>The </a:t>
            </a:r>
            <a:r>
              <a:rPr sz="1400" dirty="0">
                <a:latin typeface="Calibri"/>
                <a:cs typeface="Calibri"/>
              </a:rPr>
              <a:t>Key to </a:t>
            </a:r>
            <a:r>
              <a:rPr sz="1400" spc="-5" dirty="0">
                <a:latin typeface="Calibri"/>
                <a:cs typeface="Calibri"/>
              </a:rPr>
              <a:t>learning times </a:t>
            </a:r>
            <a:r>
              <a:rPr sz="1400" dirty="0">
                <a:latin typeface="Calibri"/>
                <a:cs typeface="Calibri"/>
              </a:rPr>
              <a:t>tables is </a:t>
            </a:r>
            <a:r>
              <a:rPr sz="1400" spc="-5" dirty="0">
                <a:latin typeface="Calibri"/>
                <a:cs typeface="Calibri"/>
              </a:rPr>
              <a:t>frequent </a:t>
            </a:r>
            <a:r>
              <a:rPr sz="1400" dirty="0">
                <a:latin typeface="Calibri"/>
                <a:cs typeface="Calibri"/>
              </a:rPr>
              <a:t>repetition, regular </a:t>
            </a:r>
            <a:r>
              <a:rPr sz="1400" spc="-5" dirty="0">
                <a:latin typeface="Calibri"/>
                <a:cs typeface="Calibri"/>
              </a:rPr>
              <a:t>revision. </a:t>
            </a:r>
            <a:r>
              <a:rPr sz="1400" dirty="0">
                <a:latin typeface="Calibri"/>
                <a:cs typeface="Calibri"/>
              </a:rPr>
              <a:t>5 to 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10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minutes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every </a:t>
            </a:r>
            <a:r>
              <a:rPr sz="1400" spc="-5" dirty="0">
                <a:latin typeface="Calibri"/>
                <a:cs typeface="Calibri"/>
              </a:rPr>
              <a:t>day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is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better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than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an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hour</a:t>
            </a:r>
            <a:r>
              <a:rPr sz="1400" dirty="0">
                <a:latin typeface="Calibri"/>
                <a:cs typeface="Calibri"/>
              </a:rPr>
              <a:t> a </a:t>
            </a:r>
            <a:r>
              <a:rPr sz="1400" spc="-5" dirty="0">
                <a:latin typeface="Calibri"/>
                <a:cs typeface="Calibri"/>
              </a:rPr>
              <a:t>week. </a:t>
            </a:r>
            <a:r>
              <a:rPr sz="1400" dirty="0">
                <a:latin typeface="Calibri"/>
                <a:cs typeface="Calibri"/>
              </a:rPr>
              <a:t>A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poster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on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the </a:t>
            </a:r>
            <a:r>
              <a:rPr sz="1400" dirty="0">
                <a:latin typeface="Calibri"/>
                <a:cs typeface="Calibri"/>
              </a:rPr>
              <a:t>wall</a:t>
            </a:r>
            <a:r>
              <a:rPr sz="1400" spc="-5" dirty="0">
                <a:latin typeface="Calibri"/>
                <a:cs typeface="Calibri"/>
              </a:rPr>
              <a:t> that </a:t>
            </a:r>
            <a:r>
              <a:rPr sz="1400" spc="-30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is </a:t>
            </a:r>
            <a:r>
              <a:rPr sz="1400" spc="-5" dirty="0">
                <a:latin typeface="Calibri"/>
                <a:cs typeface="Calibri"/>
              </a:rPr>
              <a:t>not used </a:t>
            </a:r>
            <a:r>
              <a:rPr sz="1400" dirty="0">
                <a:latin typeface="Calibri"/>
                <a:cs typeface="Calibri"/>
              </a:rPr>
              <a:t>is </a:t>
            </a:r>
            <a:r>
              <a:rPr sz="1400" spc="-5" dirty="0">
                <a:latin typeface="Calibri"/>
                <a:cs typeface="Calibri"/>
              </a:rPr>
              <a:t>simply </a:t>
            </a:r>
            <a:r>
              <a:rPr sz="1400" dirty="0">
                <a:latin typeface="Calibri"/>
                <a:cs typeface="Calibri"/>
              </a:rPr>
              <a:t>wall </a:t>
            </a:r>
            <a:r>
              <a:rPr sz="1400" spc="-5" dirty="0">
                <a:latin typeface="Calibri"/>
                <a:cs typeface="Calibri"/>
              </a:rPr>
              <a:t>paper. Here </a:t>
            </a:r>
            <a:r>
              <a:rPr sz="1400" dirty="0">
                <a:latin typeface="Calibri"/>
                <a:cs typeface="Calibri"/>
              </a:rPr>
              <a:t>are </a:t>
            </a:r>
            <a:r>
              <a:rPr sz="1400" spc="-5" dirty="0">
                <a:latin typeface="Calibri"/>
                <a:cs typeface="Calibri"/>
              </a:rPr>
              <a:t>some ideas to help </a:t>
            </a:r>
            <a:r>
              <a:rPr sz="1400" dirty="0">
                <a:latin typeface="Calibri"/>
                <a:cs typeface="Calibri"/>
              </a:rPr>
              <a:t>your </a:t>
            </a:r>
            <a:r>
              <a:rPr sz="1400" spc="-5" dirty="0">
                <a:latin typeface="Calibri"/>
                <a:cs typeface="Calibri"/>
              </a:rPr>
              <a:t>child 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memorise their multiplication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and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division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facts.</a:t>
            </a:r>
            <a:endParaRPr sz="1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050">
              <a:latin typeface="Calibri"/>
              <a:cs typeface="Calibri"/>
            </a:endParaRPr>
          </a:p>
          <a:p>
            <a:pPr marL="469265" indent="-22923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469900" algn="l"/>
              </a:tabLst>
            </a:pPr>
            <a:r>
              <a:rPr sz="1400" b="1" spc="-5" dirty="0">
                <a:solidFill>
                  <a:srgbClr val="FF0066"/>
                </a:solidFill>
                <a:latin typeface="Calibri"/>
                <a:cs typeface="Calibri"/>
              </a:rPr>
              <a:t>Chanting</a:t>
            </a:r>
            <a:endParaRPr sz="1400">
              <a:latin typeface="Calibri"/>
              <a:cs typeface="Calibri"/>
            </a:endParaRPr>
          </a:p>
          <a:p>
            <a:pPr marL="12700" marR="5080">
              <a:lnSpc>
                <a:spcPct val="117100"/>
              </a:lnSpc>
              <a:spcBef>
                <a:spcPts val="985"/>
              </a:spcBef>
            </a:pPr>
            <a:r>
              <a:rPr sz="1400" spc="-5" dirty="0">
                <a:latin typeface="Calibri"/>
                <a:cs typeface="Calibri"/>
              </a:rPr>
              <a:t>When beginning</a:t>
            </a:r>
            <a:r>
              <a:rPr sz="1400" dirty="0">
                <a:latin typeface="Calibri"/>
                <a:cs typeface="Calibri"/>
              </a:rPr>
              <a:t> to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learn a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times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table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this</a:t>
            </a:r>
            <a:r>
              <a:rPr sz="1400" spc="2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is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key.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Repeatedly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reading</a:t>
            </a:r>
            <a:r>
              <a:rPr sz="1400" dirty="0">
                <a:latin typeface="Calibri"/>
                <a:cs typeface="Calibri"/>
              </a:rPr>
              <a:t> a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times 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table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out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aloud</a:t>
            </a:r>
            <a:r>
              <a:rPr sz="1400" dirty="0">
                <a:latin typeface="Calibri"/>
                <a:cs typeface="Calibri"/>
              </a:rPr>
              <a:t> will</a:t>
            </a:r>
            <a:r>
              <a:rPr sz="1400" spc="2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help</a:t>
            </a:r>
            <a:r>
              <a:rPr sz="1400" dirty="0">
                <a:latin typeface="Calibri"/>
                <a:cs typeface="Calibri"/>
              </a:rPr>
              <a:t> your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child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become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familiar</a:t>
            </a:r>
            <a:r>
              <a:rPr sz="1400" spc="2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with </a:t>
            </a:r>
            <a:r>
              <a:rPr sz="1400" spc="-5" dirty="0">
                <a:latin typeface="Calibri"/>
                <a:cs typeface="Calibri"/>
              </a:rPr>
              <a:t>the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multiples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for 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that times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table.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Try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and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keep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</a:t>
            </a:r>
            <a:r>
              <a:rPr sz="1400" spc="-5" dirty="0">
                <a:latin typeface="Calibri"/>
                <a:cs typeface="Calibri"/>
              </a:rPr>
              <a:t> rhythm,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changing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vocabulary</a:t>
            </a:r>
            <a:r>
              <a:rPr sz="1400" dirty="0">
                <a:latin typeface="Calibri"/>
                <a:cs typeface="Calibri"/>
              </a:rPr>
              <a:t> regularly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(two 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times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three </a:t>
            </a:r>
            <a:r>
              <a:rPr sz="1400" dirty="0">
                <a:latin typeface="Calibri"/>
                <a:cs typeface="Calibri"/>
              </a:rPr>
              <a:t>is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six,</a:t>
            </a:r>
            <a:r>
              <a:rPr sz="1400" spc="-5" dirty="0">
                <a:latin typeface="Calibri"/>
                <a:cs typeface="Calibri"/>
              </a:rPr>
              <a:t> two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threes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are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six,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two </a:t>
            </a:r>
            <a:r>
              <a:rPr sz="1400" spc="-5" dirty="0">
                <a:latin typeface="Calibri"/>
                <a:cs typeface="Calibri"/>
              </a:rPr>
              <a:t>lots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of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three </a:t>
            </a:r>
            <a:r>
              <a:rPr sz="1400" dirty="0">
                <a:latin typeface="Calibri"/>
                <a:cs typeface="Calibri"/>
              </a:rPr>
              <a:t>are</a:t>
            </a:r>
            <a:r>
              <a:rPr sz="1400" spc="-5" dirty="0">
                <a:latin typeface="Calibri"/>
                <a:cs typeface="Calibri"/>
              </a:rPr>
              <a:t> six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etc.)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Clapping or </a:t>
            </a:r>
            <a:r>
              <a:rPr sz="1400" spc="-3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marching may help </a:t>
            </a:r>
            <a:r>
              <a:rPr sz="1400" dirty="0">
                <a:latin typeface="Calibri"/>
                <a:cs typeface="Calibri"/>
              </a:rPr>
              <a:t>with </a:t>
            </a:r>
            <a:r>
              <a:rPr sz="1400" spc="-5" dirty="0">
                <a:latin typeface="Calibri"/>
                <a:cs typeface="Calibri"/>
              </a:rPr>
              <a:t>keeping </a:t>
            </a:r>
            <a:r>
              <a:rPr sz="1400" dirty="0">
                <a:latin typeface="Calibri"/>
                <a:cs typeface="Calibri"/>
              </a:rPr>
              <a:t>the rhythm going. </a:t>
            </a:r>
            <a:r>
              <a:rPr sz="1400" spc="-5" dirty="0">
                <a:latin typeface="Calibri"/>
                <a:cs typeface="Calibri"/>
              </a:rPr>
              <a:t>(See school </a:t>
            </a:r>
            <a:r>
              <a:rPr sz="1400" dirty="0">
                <a:latin typeface="Calibri"/>
                <a:cs typeface="Calibri"/>
              </a:rPr>
              <a:t>website </a:t>
            </a:r>
            <a:r>
              <a:rPr sz="1400" spc="-5" dirty="0">
                <a:latin typeface="Calibri"/>
                <a:cs typeface="Calibri"/>
              </a:rPr>
              <a:t>for 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times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tables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lists).</a:t>
            </a:r>
            <a:endParaRPr sz="14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050">
              <a:latin typeface="Calibri"/>
              <a:cs typeface="Calibri"/>
            </a:endParaRPr>
          </a:p>
          <a:p>
            <a:pPr marL="469265" indent="-229235">
              <a:lnSpc>
                <a:spcPct val="100000"/>
              </a:lnSpc>
              <a:spcBef>
                <a:spcPts val="5"/>
              </a:spcBef>
              <a:buAutoNum type="arabicPeriod" startAt="2"/>
              <a:tabLst>
                <a:tab pos="469900" algn="l"/>
              </a:tabLst>
            </a:pPr>
            <a:r>
              <a:rPr sz="1400" b="1" spc="-5" dirty="0">
                <a:solidFill>
                  <a:srgbClr val="FF0066"/>
                </a:solidFill>
                <a:latin typeface="Calibri"/>
                <a:cs typeface="Calibri"/>
              </a:rPr>
              <a:t>Flash</a:t>
            </a:r>
            <a:r>
              <a:rPr sz="1400" b="1" spc="-20" dirty="0">
                <a:solidFill>
                  <a:srgbClr val="FF0066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FF0066"/>
                </a:solidFill>
                <a:latin typeface="Calibri"/>
                <a:cs typeface="Calibri"/>
              </a:rPr>
              <a:t>Cards</a:t>
            </a:r>
            <a:endParaRPr sz="1400">
              <a:latin typeface="Calibri"/>
              <a:cs typeface="Calibri"/>
            </a:endParaRPr>
          </a:p>
          <a:p>
            <a:pPr marL="12700" marR="62865">
              <a:lnSpc>
                <a:spcPct val="117200"/>
              </a:lnSpc>
              <a:spcBef>
                <a:spcPts val="980"/>
              </a:spcBef>
            </a:pPr>
            <a:r>
              <a:rPr sz="1400" dirty="0">
                <a:latin typeface="Calibri"/>
                <a:cs typeface="Calibri"/>
              </a:rPr>
              <a:t>Make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 </a:t>
            </a:r>
            <a:r>
              <a:rPr sz="1400" spc="-5" dirty="0">
                <a:latin typeface="Calibri"/>
                <a:cs typeface="Calibri"/>
              </a:rPr>
              <a:t>set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of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cards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for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the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times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table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being learnt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by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putting </a:t>
            </a:r>
            <a:r>
              <a:rPr sz="1400" dirty="0">
                <a:latin typeface="Calibri"/>
                <a:cs typeface="Calibri"/>
              </a:rPr>
              <a:t>a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question on 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one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side of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the card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(6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x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5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=)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and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the </a:t>
            </a:r>
            <a:r>
              <a:rPr sz="1400" dirty="0">
                <a:latin typeface="Calibri"/>
                <a:cs typeface="Calibri"/>
              </a:rPr>
              <a:t>answer </a:t>
            </a:r>
            <a:r>
              <a:rPr sz="1400" spc="-5" dirty="0">
                <a:latin typeface="Calibri"/>
                <a:cs typeface="Calibri"/>
              </a:rPr>
              <a:t>on the </a:t>
            </a:r>
            <a:r>
              <a:rPr sz="1400" dirty="0">
                <a:latin typeface="Calibri"/>
                <a:cs typeface="Calibri"/>
              </a:rPr>
              <a:t>reverse</a:t>
            </a:r>
            <a:r>
              <a:rPr sz="1400" spc="-5" dirty="0">
                <a:latin typeface="Calibri"/>
                <a:cs typeface="Calibri"/>
              </a:rPr>
              <a:t> (30).</a:t>
            </a:r>
            <a:r>
              <a:rPr sz="1400" dirty="0">
                <a:latin typeface="Calibri"/>
                <a:cs typeface="Calibri"/>
              </a:rPr>
              <a:t> Go </a:t>
            </a:r>
            <a:r>
              <a:rPr sz="1400" spc="-5" dirty="0">
                <a:latin typeface="Calibri"/>
                <a:cs typeface="Calibri"/>
              </a:rPr>
              <a:t>through </a:t>
            </a:r>
            <a:r>
              <a:rPr sz="1400" spc="-3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the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cards</a:t>
            </a:r>
            <a:r>
              <a:rPr sz="1400" dirty="0">
                <a:latin typeface="Calibri"/>
                <a:cs typeface="Calibri"/>
              </a:rPr>
              <a:t> reading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the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question and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then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turning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over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to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see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the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answer.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Try 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and say the </a:t>
            </a:r>
            <a:r>
              <a:rPr sz="1400" dirty="0">
                <a:latin typeface="Calibri"/>
                <a:cs typeface="Calibri"/>
              </a:rPr>
              <a:t>answer before you </a:t>
            </a:r>
            <a:r>
              <a:rPr sz="1400" spc="-5" dirty="0">
                <a:latin typeface="Calibri"/>
                <a:cs typeface="Calibri"/>
              </a:rPr>
              <a:t>turn over. When familiar </a:t>
            </a:r>
            <a:r>
              <a:rPr sz="1400" dirty="0">
                <a:latin typeface="Calibri"/>
                <a:cs typeface="Calibri"/>
              </a:rPr>
              <a:t>with </a:t>
            </a:r>
            <a:r>
              <a:rPr sz="1400" spc="-5" dirty="0">
                <a:latin typeface="Calibri"/>
                <a:cs typeface="Calibri"/>
              </a:rPr>
              <a:t>the 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multiplication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table, </a:t>
            </a:r>
            <a:r>
              <a:rPr sz="1400" dirty="0">
                <a:latin typeface="Calibri"/>
                <a:cs typeface="Calibri"/>
              </a:rPr>
              <a:t>the</a:t>
            </a:r>
            <a:r>
              <a:rPr sz="1400" spc="-5" dirty="0">
                <a:latin typeface="Calibri"/>
                <a:cs typeface="Calibri"/>
              </a:rPr>
              <a:t> cards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can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then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be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shuffled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and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used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5" dirty="0">
                <a:latin typeface="Calibri"/>
                <a:cs typeface="Calibri"/>
              </a:rPr>
              <a:t>in </a:t>
            </a:r>
            <a:r>
              <a:rPr sz="1400" dirty="0">
                <a:latin typeface="Calibri"/>
                <a:cs typeface="Calibri"/>
              </a:rPr>
              <a:t>a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random 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order.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21460" y="7525892"/>
            <a:ext cx="5567680" cy="1991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0665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solidFill>
                  <a:srgbClr val="FF0066"/>
                </a:solidFill>
                <a:latin typeface="Calibri"/>
                <a:cs typeface="Calibri"/>
              </a:rPr>
              <a:t>3.</a:t>
            </a:r>
            <a:r>
              <a:rPr sz="1400" b="1" spc="80" dirty="0">
                <a:solidFill>
                  <a:srgbClr val="FF0066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FF0066"/>
                </a:solidFill>
                <a:latin typeface="Calibri"/>
                <a:cs typeface="Calibri"/>
              </a:rPr>
              <a:t>Testing</a:t>
            </a:r>
            <a:r>
              <a:rPr sz="1400" b="1" spc="-20" dirty="0">
                <a:solidFill>
                  <a:srgbClr val="FF0066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FF0066"/>
                </a:solidFill>
                <a:latin typeface="Calibri"/>
                <a:cs typeface="Calibri"/>
              </a:rPr>
              <a:t>and Timing</a:t>
            </a:r>
            <a:endParaRPr sz="1400">
              <a:latin typeface="Calibri"/>
              <a:cs typeface="Calibri"/>
            </a:endParaRPr>
          </a:p>
          <a:p>
            <a:pPr marL="12700" marR="5080">
              <a:lnSpc>
                <a:spcPct val="117200"/>
              </a:lnSpc>
              <a:spcBef>
                <a:spcPts val="985"/>
              </a:spcBef>
            </a:pPr>
            <a:r>
              <a:rPr sz="1400" dirty="0">
                <a:latin typeface="Calibri"/>
                <a:cs typeface="Calibri"/>
              </a:rPr>
              <a:t>Make </a:t>
            </a:r>
            <a:r>
              <a:rPr sz="1400" spc="-5" dirty="0">
                <a:latin typeface="Calibri"/>
                <a:cs typeface="Calibri"/>
              </a:rPr>
              <a:t>this fun. When </a:t>
            </a:r>
            <a:r>
              <a:rPr sz="1400" dirty="0">
                <a:latin typeface="Calibri"/>
                <a:cs typeface="Calibri"/>
              </a:rPr>
              <a:t>your </a:t>
            </a:r>
            <a:r>
              <a:rPr sz="1400" spc="-5" dirty="0">
                <a:latin typeface="Calibri"/>
                <a:cs typeface="Calibri"/>
              </a:rPr>
              <a:t>child has become more confident </a:t>
            </a:r>
            <a:r>
              <a:rPr sz="1400" dirty="0">
                <a:latin typeface="Calibri"/>
                <a:cs typeface="Calibri"/>
              </a:rPr>
              <a:t>at learning a 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particular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times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table, </a:t>
            </a:r>
            <a:r>
              <a:rPr sz="1400" dirty="0">
                <a:latin typeface="Calibri"/>
                <a:cs typeface="Calibri"/>
              </a:rPr>
              <a:t>ask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them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questions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on </a:t>
            </a:r>
            <a:r>
              <a:rPr sz="1400" dirty="0">
                <a:latin typeface="Calibri"/>
                <a:cs typeface="Calibri"/>
              </a:rPr>
              <a:t>it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and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see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how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many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they </a:t>
            </a:r>
            <a:r>
              <a:rPr sz="1400" dirty="0">
                <a:latin typeface="Calibri"/>
                <a:cs typeface="Calibri"/>
              </a:rPr>
              <a:t>can 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get</a:t>
            </a:r>
            <a:r>
              <a:rPr sz="1400" spc="-5" dirty="0">
                <a:latin typeface="Calibri"/>
                <a:cs typeface="Calibri"/>
              </a:rPr>
              <a:t> correct </a:t>
            </a:r>
            <a:r>
              <a:rPr sz="1400" dirty="0">
                <a:latin typeface="Calibri"/>
                <a:cs typeface="Calibri"/>
              </a:rPr>
              <a:t>in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particular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time.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Alternatively</a:t>
            </a:r>
            <a:r>
              <a:rPr sz="1400" dirty="0">
                <a:latin typeface="Calibri"/>
                <a:cs typeface="Calibri"/>
              </a:rPr>
              <a:t> write</a:t>
            </a:r>
            <a:r>
              <a:rPr sz="1400" spc="-5" dirty="0">
                <a:latin typeface="Calibri"/>
                <a:cs typeface="Calibri"/>
              </a:rPr>
              <a:t> some questions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out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of 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order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and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get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them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to </a:t>
            </a:r>
            <a:r>
              <a:rPr sz="1400" spc="-5" dirty="0">
                <a:latin typeface="Calibri"/>
                <a:cs typeface="Calibri"/>
              </a:rPr>
              <a:t>time how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long</a:t>
            </a:r>
            <a:r>
              <a:rPr sz="1400" dirty="0">
                <a:latin typeface="Calibri"/>
                <a:cs typeface="Calibri"/>
              </a:rPr>
              <a:t> it </a:t>
            </a:r>
            <a:r>
              <a:rPr sz="1400" spc="-5" dirty="0">
                <a:latin typeface="Calibri"/>
                <a:cs typeface="Calibri"/>
              </a:rPr>
              <a:t>takes</a:t>
            </a:r>
            <a:r>
              <a:rPr sz="1400" dirty="0">
                <a:latin typeface="Calibri"/>
                <a:cs typeface="Calibri"/>
              </a:rPr>
              <a:t> to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complete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the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questions.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Can </a:t>
            </a:r>
            <a:r>
              <a:rPr sz="1400" spc="-3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they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beat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their</a:t>
            </a:r>
            <a:r>
              <a:rPr sz="1400" spc="-5" dirty="0">
                <a:latin typeface="Calibri"/>
                <a:cs typeface="Calibri"/>
              </a:rPr>
              <a:t> time</a:t>
            </a:r>
            <a:r>
              <a:rPr sz="1400" dirty="0">
                <a:latin typeface="Calibri"/>
                <a:cs typeface="Calibri"/>
              </a:rPr>
              <a:t> and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score?</a:t>
            </a:r>
            <a:endParaRPr sz="14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0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400" spc="-5" dirty="0">
                <a:latin typeface="Calibri"/>
                <a:cs typeface="Calibri"/>
              </a:rPr>
              <a:t>(see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u="sng" spc="-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/>
                <a:cs typeface="Calibri"/>
                <a:hlinkClick r:id="rId2"/>
              </a:rPr>
              <a:t>http://www.online-stopwatch.com</a:t>
            </a:r>
            <a:r>
              <a:rPr sz="1400" spc="-5" dirty="0">
                <a:latin typeface="Calibri"/>
                <a:cs typeface="Calibri"/>
              </a:rPr>
              <a:t>)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for a variety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of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different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timers.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18514" y="944879"/>
            <a:ext cx="6214110" cy="9385300"/>
            <a:chOff x="818514" y="944879"/>
            <a:chExt cx="6214110" cy="9385300"/>
          </a:xfrm>
        </p:grpSpPr>
        <p:sp>
          <p:nvSpPr>
            <p:cNvPr id="3" name="object 3"/>
            <p:cNvSpPr/>
            <p:nvPr/>
          </p:nvSpPr>
          <p:spPr>
            <a:xfrm>
              <a:off x="850264" y="976629"/>
              <a:ext cx="6150610" cy="9321800"/>
            </a:xfrm>
            <a:custGeom>
              <a:avLst/>
              <a:gdLst/>
              <a:ahLst/>
              <a:cxnLst/>
              <a:rect l="l" t="t" r="r" b="b"/>
              <a:pathLst>
                <a:path w="6150609" h="9321800">
                  <a:moveTo>
                    <a:pt x="0" y="1025144"/>
                  </a:moveTo>
                  <a:lnTo>
                    <a:pt x="1115" y="976886"/>
                  </a:lnTo>
                  <a:lnTo>
                    <a:pt x="4430" y="929202"/>
                  </a:lnTo>
                  <a:lnTo>
                    <a:pt x="9894" y="882142"/>
                  </a:lnTo>
                  <a:lnTo>
                    <a:pt x="17459" y="835755"/>
                  </a:lnTo>
                  <a:lnTo>
                    <a:pt x="27075" y="790089"/>
                  </a:lnTo>
                  <a:lnTo>
                    <a:pt x="38692" y="745195"/>
                  </a:lnTo>
                  <a:lnTo>
                    <a:pt x="52263" y="701121"/>
                  </a:lnTo>
                  <a:lnTo>
                    <a:pt x="67736" y="657916"/>
                  </a:lnTo>
                  <a:lnTo>
                    <a:pt x="85064" y="615631"/>
                  </a:lnTo>
                  <a:lnTo>
                    <a:pt x="104197" y="574313"/>
                  </a:lnTo>
                  <a:lnTo>
                    <a:pt x="125086" y="534013"/>
                  </a:lnTo>
                  <a:lnTo>
                    <a:pt x="147681" y="494780"/>
                  </a:lnTo>
                  <a:lnTo>
                    <a:pt x="171934" y="456662"/>
                  </a:lnTo>
                  <a:lnTo>
                    <a:pt x="197794" y="419709"/>
                  </a:lnTo>
                  <a:lnTo>
                    <a:pt x="225214" y="383970"/>
                  </a:lnTo>
                  <a:lnTo>
                    <a:pt x="254143" y="349495"/>
                  </a:lnTo>
                  <a:lnTo>
                    <a:pt x="284532" y="316333"/>
                  </a:lnTo>
                  <a:lnTo>
                    <a:pt x="316333" y="284532"/>
                  </a:lnTo>
                  <a:lnTo>
                    <a:pt x="349495" y="254143"/>
                  </a:lnTo>
                  <a:lnTo>
                    <a:pt x="383970" y="225214"/>
                  </a:lnTo>
                  <a:lnTo>
                    <a:pt x="419709" y="197794"/>
                  </a:lnTo>
                  <a:lnTo>
                    <a:pt x="456662" y="171934"/>
                  </a:lnTo>
                  <a:lnTo>
                    <a:pt x="494780" y="147681"/>
                  </a:lnTo>
                  <a:lnTo>
                    <a:pt x="534013" y="125086"/>
                  </a:lnTo>
                  <a:lnTo>
                    <a:pt x="574313" y="104197"/>
                  </a:lnTo>
                  <a:lnTo>
                    <a:pt x="615631" y="85064"/>
                  </a:lnTo>
                  <a:lnTo>
                    <a:pt x="657916" y="67736"/>
                  </a:lnTo>
                  <a:lnTo>
                    <a:pt x="701121" y="52263"/>
                  </a:lnTo>
                  <a:lnTo>
                    <a:pt x="745195" y="38692"/>
                  </a:lnTo>
                  <a:lnTo>
                    <a:pt x="790089" y="27075"/>
                  </a:lnTo>
                  <a:lnTo>
                    <a:pt x="835755" y="17459"/>
                  </a:lnTo>
                  <a:lnTo>
                    <a:pt x="882142" y="9894"/>
                  </a:lnTo>
                  <a:lnTo>
                    <a:pt x="929202" y="4430"/>
                  </a:lnTo>
                  <a:lnTo>
                    <a:pt x="976886" y="1115"/>
                  </a:lnTo>
                  <a:lnTo>
                    <a:pt x="1025143" y="0"/>
                  </a:lnTo>
                  <a:lnTo>
                    <a:pt x="5125466" y="0"/>
                  </a:lnTo>
                  <a:lnTo>
                    <a:pt x="5173723" y="1115"/>
                  </a:lnTo>
                  <a:lnTo>
                    <a:pt x="5221407" y="4430"/>
                  </a:lnTo>
                  <a:lnTo>
                    <a:pt x="5268467" y="9894"/>
                  </a:lnTo>
                  <a:lnTo>
                    <a:pt x="5314854" y="17459"/>
                  </a:lnTo>
                  <a:lnTo>
                    <a:pt x="5360520" y="27075"/>
                  </a:lnTo>
                  <a:lnTo>
                    <a:pt x="5405414" y="38692"/>
                  </a:lnTo>
                  <a:lnTo>
                    <a:pt x="5449488" y="52263"/>
                  </a:lnTo>
                  <a:lnTo>
                    <a:pt x="5492693" y="67736"/>
                  </a:lnTo>
                  <a:lnTo>
                    <a:pt x="5534978" y="85064"/>
                  </a:lnTo>
                  <a:lnTo>
                    <a:pt x="5576296" y="104197"/>
                  </a:lnTo>
                  <a:lnTo>
                    <a:pt x="5616596" y="125086"/>
                  </a:lnTo>
                  <a:lnTo>
                    <a:pt x="5655829" y="147681"/>
                  </a:lnTo>
                  <a:lnTo>
                    <a:pt x="5693947" y="171934"/>
                  </a:lnTo>
                  <a:lnTo>
                    <a:pt x="5730900" y="197794"/>
                  </a:lnTo>
                  <a:lnTo>
                    <a:pt x="5766639" y="225214"/>
                  </a:lnTo>
                  <a:lnTo>
                    <a:pt x="5801114" y="254143"/>
                  </a:lnTo>
                  <a:lnTo>
                    <a:pt x="5834276" y="284532"/>
                  </a:lnTo>
                  <a:lnTo>
                    <a:pt x="5866077" y="316333"/>
                  </a:lnTo>
                  <a:lnTo>
                    <a:pt x="5896466" y="349495"/>
                  </a:lnTo>
                  <a:lnTo>
                    <a:pt x="5925395" y="383970"/>
                  </a:lnTo>
                  <a:lnTo>
                    <a:pt x="5952815" y="419709"/>
                  </a:lnTo>
                  <a:lnTo>
                    <a:pt x="5978675" y="456662"/>
                  </a:lnTo>
                  <a:lnTo>
                    <a:pt x="6002928" y="494780"/>
                  </a:lnTo>
                  <a:lnTo>
                    <a:pt x="6025523" y="534013"/>
                  </a:lnTo>
                  <a:lnTo>
                    <a:pt x="6046412" y="574313"/>
                  </a:lnTo>
                  <a:lnTo>
                    <a:pt x="6065545" y="615631"/>
                  </a:lnTo>
                  <a:lnTo>
                    <a:pt x="6082873" y="657916"/>
                  </a:lnTo>
                  <a:lnTo>
                    <a:pt x="6098346" y="701121"/>
                  </a:lnTo>
                  <a:lnTo>
                    <a:pt x="6111917" y="745195"/>
                  </a:lnTo>
                  <a:lnTo>
                    <a:pt x="6123534" y="790089"/>
                  </a:lnTo>
                  <a:lnTo>
                    <a:pt x="6133150" y="835755"/>
                  </a:lnTo>
                  <a:lnTo>
                    <a:pt x="6140715" y="882142"/>
                  </a:lnTo>
                  <a:lnTo>
                    <a:pt x="6146179" y="929202"/>
                  </a:lnTo>
                  <a:lnTo>
                    <a:pt x="6149494" y="976886"/>
                  </a:lnTo>
                  <a:lnTo>
                    <a:pt x="6150610" y="1025144"/>
                  </a:lnTo>
                  <a:lnTo>
                    <a:pt x="6150610" y="8296656"/>
                  </a:lnTo>
                  <a:lnTo>
                    <a:pt x="6149494" y="8344914"/>
                  </a:lnTo>
                  <a:lnTo>
                    <a:pt x="6146179" y="8392599"/>
                  </a:lnTo>
                  <a:lnTo>
                    <a:pt x="6140715" y="8439660"/>
                  </a:lnTo>
                  <a:lnTo>
                    <a:pt x="6133150" y="8486048"/>
                  </a:lnTo>
                  <a:lnTo>
                    <a:pt x="6123534" y="8531714"/>
                  </a:lnTo>
                  <a:lnTo>
                    <a:pt x="6111917" y="8576609"/>
                  </a:lnTo>
                  <a:lnTo>
                    <a:pt x="6098346" y="8620683"/>
                  </a:lnTo>
                  <a:lnTo>
                    <a:pt x="6082873" y="8663888"/>
                  </a:lnTo>
                  <a:lnTo>
                    <a:pt x="6065545" y="8706173"/>
                  </a:lnTo>
                  <a:lnTo>
                    <a:pt x="6046412" y="8747491"/>
                  </a:lnTo>
                  <a:lnTo>
                    <a:pt x="6025523" y="8787791"/>
                  </a:lnTo>
                  <a:lnTo>
                    <a:pt x="6002928" y="8827025"/>
                  </a:lnTo>
                  <a:lnTo>
                    <a:pt x="5978675" y="8865143"/>
                  </a:lnTo>
                  <a:lnTo>
                    <a:pt x="5952815" y="8902095"/>
                  </a:lnTo>
                  <a:lnTo>
                    <a:pt x="5925395" y="8937834"/>
                  </a:lnTo>
                  <a:lnTo>
                    <a:pt x="5896466" y="8972309"/>
                  </a:lnTo>
                  <a:lnTo>
                    <a:pt x="5866077" y="9005471"/>
                  </a:lnTo>
                  <a:lnTo>
                    <a:pt x="5834276" y="9037271"/>
                  </a:lnTo>
                  <a:lnTo>
                    <a:pt x="5801114" y="9067660"/>
                  </a:lnTo>
                  <a:lnTo>
                    <a:pt x="5766639" y="9096589"/>
                  </a:lnTo>
                  <a:lnTo>
                    <a:pt x="5730900" y="9124008"/>
                  </a:lnTo>
                  <a:lnTo>
                    <a:pt x="5693947" y="9149869"/>
                  </a:lnTo>
                  <a:lnTo>
                    <a:pt x="5655829" y="9174121"/>
                  </a:lnTo>
                  <a:lnTo>
                    <a:pt x="5616596" y="9196716"/>
                  </a:lnTo>
                  <a:lnTo>
                    <a:pt x="5576296" y="9217604"/>
                  </a:lnTo>
                  <a:lnTo>
                    <a:pt x="5534978" y="9236737"/>
                  </a:lnTo>
                  <a:lnTo>
                    <a:pt x="5492693" y="9254064"/>
                  </a:lnTo>
                  <a:lnTo>
                    <a:pt x="5449488" y="9269538"/>
                  </a:lnTo>
                  <a:lnTo>
                    <a:pt x="5405414" y="9283108"/>
                  </a:lnTo>
                  <a:lnTo>
                    <a:pt x="5360520" y="9294725"/>
                  </a:lnTo>
                  <a:lnTo>
                    <a:pt x="5314854" y="9304341"/>
                  </a:lnTo>
                  <a:lnTo>
                    <a:pt x="5268467" y="9311905"/>
                  </a:lnTo>
                  <a:lnTo>
                    <a:pt x="5221407" y="9317369"/>
                  </a:lnTo>
                  <a:lnTo>
                    <a:pt x="5173723" y="9320684"/>
                  </a:lnTo>
                  <a:lnTo>
                    <a:pt x="5125466" y="9321800"/>
                  </a:lnTo>
                  <a:lnTo>
                    <a:pt x="1025143" y="9321800"/>
                  </a:lnTo>
                  <a:lnTo>
                    <a:pt x="976886" y="9320684"/>
                  </a:lnTo>
                  <a:lnTo>
                    <a:pt x="929202" y="9317369"/>
                  </a:lnTo>
                  <a:lnTo>
                    <a:pt x="882142" y="9311905"/>
                  </a:lnTo>
                  <a:lnTo>
                    <a:pt x="835755" y="9304341"/>
                  </a:lnTo>
                  <a:lnTo>
                    <a:pt x="790089" y="9294725"/>
                  </a:lnTo>
                  <a:lnTo>
                    <a:pt x="745195" y="9283108"/>
                  </a:lnTo>
                  <a:lnTo>
                    <a:pt x="701121" y="9269538"/>
                  </a:lnTo>
                  <a:lnTo>
                    <a:pt x="657916" y="9254064"/>
                  </a:lnTo>
                  <a:lnTo>
                    <a:pt x="615631" y="9236737"/>
                  </a:lnTo>
                  <a:lnTo>
                    <a:pt x="574313" y="9217604"/>
                  </a:lnTo>
                  <a:lnTo>
                    <a:pt x="534013" y="9196716"/>
                  </a:lnTo>
                  <a:lnTo>
                    <a:pt x="494780" y="9174121"/>
                  </a:lnTo>
                  <a:lnTo>
                    <a:pt x="456662" y="9149869"/>
                  </a:lnTo>
                  <a:lnTo>
                    <a:pt x="419709" y="9124008"/>
                  </a:lnTo>
                  <a:lnTo>
                    <a:pt x="383970" y="9096589"/>
                  </a:lnTo>
                  <a:lnTo>
                    <a:pt x="349495" y="9067660"/>
                  </a:lnTo>
                  <a:lnTo>
                    <a:pt x="316333" y="9037271"/>
                  </a:lnTo>
                  <a:lnTo>
                    <a:pt x="284532" y="9005471"/>
                  </a:lnTo>
                  <a:lnTo>
                    <a:pt x="254143" y="8972309"/>
                  </a:lnTo>
                  <a:lnTo>
                    <a:pt x="225214" y="8937834"/>
                  </a:lnTo>
                  <a:lnTo>
                    <a:pt x="197794" y="8902095"/>
                  </a:lnTo>
                  <a:lnTo>
                    <a:pt x="171934" y="8865143"/>
                  </a:lnTo>
                  <a:lnTo>
                    <a:pt x="147681" y="8827025"/>
                  </a:lnTo>
                  <a:lnTo>
                    <a:pt x="125086" y="8787791"/>
                  </a:lnTo>
                  <a:lnTo>
                    <a:pt x="104197" y="8747491"/>
                  </a:lnTo>
                  <a:lnTo>
                    <a:pt x="85064" y="8706173"/>
                  </a:lnTo>
                  <a:lnTo>
                    <a:pt x="67736" y="8663888"/>
                  </a:lnTo>
                  <a:lnTo>
                    <a:pt x="52263" y="8620683"/>
                  </a:lnTo>
                  <a:lnTo>
                    <a:pt x="38692" y="8576609"/>
                  </a:lnTo>
                  <a:lnTo>
                    <a:pt x="27075" y="8531714"/>
                  </a:lnTo>
                  <a:lnTo>
                    <a:pt x="17459" y="8486048"/>
                  </a:lnTo>
                  <a:lnTo>
                    <a:pt x="9894" y="8439660"/>
                  </a:lnTo>
                  <a:lnTo>
                    <a:pt x="4430" y="8392599"/>
                  </a:lnTo>
                  <a:lnTo>
                    <a:pt x="1115" y="8344914"/>
                  </a:lnTo>
                  <a:lnTo>
                    <a:pt x="0" y="8296656"/>
                  </a:lnTo>
                  <a:lnTo>
                    <a:pt x="0" y="1025144"/>
                  </a:lnTo>
                  <a:close/>
                </a:path>
              </a:pathLst>
            </a:custGeom>
            <a:ln w="63500">
              <a:solidFill>
                <a:srgbClr val="6F2F9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5364" y="5190680"/>
              <a:ext cx="1461769" cy="96869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758564" y="4962143"/>
              <a:ext cx="1807210" cy="1197610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740279" y="1118361"/>
            <a:ext cx="28143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Learning</a:t>
            </a:r>
            <a:r>
              <a:rPr spc="-25" dirty="0"/>
              <a:t> </a:t>
            </a:r>
            <a:r>
              <a:rPr spc="-5" dirty="0"/>
              <a:t>Times</a:t>
            </a:r>
            <a:r>
              <a:rPr spc="-10" dirty="0"/>
              <a:t> Tables</a:t>
            </a:r>
          </a:p>
        </p:txBody>
      </p:sp>
      <p:sp>
        <p:nvSpPr>
          <p:cNvPr id="7" name="object 7"/>
          <p:cNvSpPr/>
          <p:nvPr/>
        </p:nvSpPr>
        <p:spPr>
          <a:xfrm>
            <a:off x="1002664" y="1810003"/>
            <a:ext cx="5810250" cy="7219950"/>
          </a:xfrm>
          <a:custGeom>
            <a:avLst/>
            <a:gdLst/>
            <a:ahLst/>
            <a:cxnLst/>
            <a:rect l="l" t="t" r="r" b="b"/>
            <a:pathLst>
              <a:path w="5810250" h="7219950">
                <a:moveTo>
                  <a:pt x="5810250" y="0"/>
                </a:moveTo>
                <a:lnTo>
                  <a:pt x="0" y="0"/>
                </a:lnTo>
                <a:lnTo>
                  <a:pt x="0" y="7219950"/>
                </a:lnTo>
                <a:lnTo>
                  <a:pt x="5810250" y="7219950"/>
                </a:lnTo>
                <a:lnTo>
                  <a:pt x="581025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086408" y="1839213"/>
            <a:ext cx="5644515" cy="69932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265" indent="-229235">
              <a:lnSpc>
                <a:spcPct val="100000"/>
              </a:lnSpc>
              <a:spcBef>
                <a:spcPts val="100"/>
              </a:spcBef>
              <a:buAutoNum type="arabicPeriod" startAt="4"/>
              <a:tabLst>
                <a:tab pos="469900" algn="l"/>
              </a:tabLst>
            </a:pPr>
            <a:r>
              <a:rPr sz="1400" b="1" dirty="0">
                <a:solidFill>
                  <a:srgbClr val="FF0066"/>
                </a:solidFill>
                <a:latin typeface="Calibri"/>
                <a:cs typeface="Calibri"/>
              </a:rPr>
              <a:t>Using</a:t>
            </a:r>
            <a:r>
              <a:rPr sz="1400" b="1" spc="-15" dirty="0">
                <a:solidFill>
                  <a:srgbClr val="FF0066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0066"/>
                </a:solidFill>
                <a:latin typeface="Calibri"/>
                <a:cs typeface="Calibri"/>
              </a:rPr>
              <a:t>a</a:t>
            </a:r>
            <a:r>
              <a:rPr sz="1400" b="1" spc="-5" dirty="0">
                <a:solidFill>
                  <a:srgbClr val="FF0066"/>
                </a:solidFill>
                <a:latin typeface="Calibri"/>
                <a:cs typeface="Calibri"/>
              </a:rPr>
              <a:t> multiplication Square</a:t>
            </a:r>
            <a:endParaRPr sz="1400">
              <a:latin typeface="Calibri"/>
              <a:cs typeface="Calibri"/>
            </a:endParaRPr>
          </a:p>
          <a:p>
            <a:pPr marL="12700" marR="52705">
              <a:lnSpc>
                <a:spcPct val="117100"/>
              </a:lnSpc>
              <a:spcBef>
                <a:spcPts val="1000"/>
              </a:spcBef>
            </a:pPr>
            <a:r>
              <a:rPr sz="1400" dirty="0">
                <a:latin typeface="Calibri"/>
                <a:cs typeface="Calibri"/>
              </a:rPr>
              <a:t>A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multiplication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square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is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particularly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useful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for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establishing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the</a:t>
            </a:r>
            <a:r>
              <a:rPr sz="1400" dirty="0">
                <a:latin typeface="Calibri"/>
                <a:cs typeface="Calibri"/>
              </a:rPr>
              <a:t> link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between </a:t>
            </a:r>
            <a:r>
              <a:rPr sz="1400" spc="-30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multiplication and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division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facts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but </a:t>
            </a:r>
            <a:r>
              <a:rPr sz="1400" dirty="0">
                <a:latin typeface="Calibri"/>
                <a:cs typeface="Calibri"/>
              </a:rPr>
              <a:t>can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also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be used </a:t>
            </a:r>
            <a:r>
              <a:rPr sz="1400" dirty="0">
                <a:latin typeface="Calibri"/>
                <a:cs typeface="Calibri"/>
              </a:rPr>
              <a:t>instead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of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times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table </a:t>
            </a:r>
            <a:r>
              <a:rPr sz="1400" dirty="0">
                <a:latin typeface="Calibri"/>
                <a:cs typeface="Calibri"/>
              </a:rPr>
              <a:t> list. </a:t>
            </a:r>
            <a:r>
              <a:rPr sz="1400" spc="-5" dirty="0">
                <a:latin typeface="Calibri"/>
                <a:cs typeface="Calibri"/>
              </a:rPr>
              <a:t>When children </a:t>
            </a:r>
            <a:r>
              <a:rPr sz="1400" dirty="0">
                <a:latin typeface="Calibri"/>
                <a:cs typeface="Calibri"/>
              </a:rPr>
              <a:t>are </a:t>
            </a:r>
            <a:r>
              <a:rPr sz="1400" spc="-5" dirty="0">
                <a:latin typeface="Calibri"/>
                <a:cs typeface="Calibri"/>
              </a:rPr>
              <a:t>more confident </a:t>
            </a:r>
            <a:r>
              <a:rPr sz="1400" dirty="0">
                <a:latin typeface="Calibri"/>
                <a:cs typeface="Calibri"/>
              </a:rPr>
              <a:t>with </a:t>
            </a:r>
            <a:r>
              <a:rPr sz="1400" spc="-5" dirty="0">
                <a:latin typeface="Calibri"/>
                <a:cs typeface="Calibri"/>
              </a:rPr>
              <a:t>their times table </a:t>
            </a:r>
            <a:r>
              <a:rPr sz="1400" dirty="0">
                <a:latin typeface="Calibri"/>
                <a:cs typeface="Calibri"/>
              </a:rPr>
              <a:t>knowledge, a 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blank multiplication </a:t>
            </a:r>
            <a:r>
              <a:rPr sz="1400" dirty="0">
                <a:latin typeface="Calibri"/>
                <a:cs typeface="Calibri"/>
              </a:rPr>
              <a:t>square</a:t>
            </a:r>
            <a:r>
              <a:rPr sz="1400" spc="-5" dirty="0">
                <a:latin typeface="Calibri"/>
                <a:cs typeface="Calibri"/>
              </a:rPr>
              <a:t> can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be</a:t>
            </a:r>
            <a:r>
              <a:rPr sz="1400" dirty="0">
                <a:latin typeface="Calibri"/>
                <a:cs typeface="Calibri"/>
              </a:rPr>
              <a:t> filled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in.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Time </a:t>
            </a:r>
            <a:r>
              <a:rPr sz="1400" dirty="0">
                <a:latin typeface="Calibri"/>
                <a:cs typeface="Calibri"/>
              </a:rPr>
              <a:t>your </a:t>
            </a:r>
            <a:r>
              <a:rPr sz="1400" spc="-5" dirty="0">
                <a:latin typeface="Calibri"/>
                <a:cs typeface="Calibri"/>
              </a:rPr>
              <a:t>child</a:t>
            </a:r>
            <a:r>
              <a:rPr sz="1400" dirty="0">
                <a:latin typeface="Calibri"/>
                <a:cs typeface="Calibri"/>
              </a:rPr>
              <a:t> to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complete their </a:t>
            </a:r>
            <a:r>
              <a:rPr sz="1400" spc="-3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square, or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see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how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many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multiples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they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can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complete </a:t>
            </a:r>
            <a:r>
              <a:rPr sz="1400" dirty="0">
                <a:latin typeface="Calibri"/>
                <a:cs typeface="Calibri"/>
              </a:rPr>
              <a:t>in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 </a:t>
            </a:r>
            <a:r>
              <a:rPr sz="1400" spc="-5" dirty="0">
                <a:latin typeface="Calibri"/>
                <a:cs typeface="Calibri"/>
              </a:rPr>
              <a:t>set</a:t>
            </a:r>
            <a:r>
              <a:rPr sz="1400" dirty="0">
                <a:latin typeface="Calibri"/>
                <a:cs typeface="Calibri"/>
              </a:rPr>
              <a:t> time.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Can they 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beat their score and </a:t>
            </a:r>
            <a:r>
              <a:rPr sz="1400" dirty="0">
                <a:latin typeface="Calibri"/>
                <a:cs typeface="Calibri"/>
              </a:rPr>
              <a:t>time? </a:t>
            </a:r>
            <a:r>
              <a:rPr sz="1400" spc="-5" dirty="0">
                <a:latin typeface="Calibri"/>
                <a:cs typeface="Calibri"/>
              </a:rPr>
              <a:t>(see school </a:t>
            </a:r>
            <a:r>
              <a:rPr sz="1400" dirty="0">
                <a:latin typeface="Calibri"/>
                <a:cs typeface="Calibri"/>
              </a:rPr>
              <a:t>website for </a:t>
            </a:r>
            <a:r>
              <a:rPr sz="1400" spc="-5" dirty="0">
                <a:latin typeface="Calibri"/>
                <a:cs typeface="Calibri"/>
              </a:rPr>
              <a:t>complete and blank 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multiplication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squares).</a:t>
            </a:r>
            <a:endParaRPr sz="14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050">
              <a:latin typeface="Calibri"/>
              <a:cs typeface="Calibri"/>
            </a:endParaRPr>
          </a:p>
          <a:p>
            <a:pPr marL="469265" indent="-229235">
              <a:lnSpc>
                <a:spcPct val="100000"/>
              </a:lnSpc>
              <a:buAutoNum type="arabicPeriod" startAt="5"/>
              <a:tabLst>
                <a:tab pos="469900" algn="l"/>
              </a:tabLst>
            </a:pPr>
            <a:r>
              <a:rPr sz="1400" b="1" spc="-5" dirty="0">
                <a:solidFill>
                  <a:srgbClr val="FF0066"/>
                </a:solidFill>
                <a:latin typeface="Calibri"/>
                <a:cs typeface="Calibri"/>
              </a:rPr>
              <a:t>Times</a:t>
            </a:r>
            <a:r>
              <a:rPr sz="1400" b="1" spc="-10" dirty="0">
                <a:solidFill>
                  <a:srgbClr val="FF0066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FF0066"/>
                </a:solidFill>
                <a:latin typeface="Calibri"/>
                <a:cs typeface="Calibri"/>
              </a:rPr>
              <a:t>Tables</a:t>
            </a:r>
            <a:r>
              <a:rPr sz="1400" b="1" spc="-15" dirty="0">
                <a:solidFill>
                  <a:srgbClr val="FF0066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FF0066"/>
                </a:solidFill>
                <a:latin typeface="Calibri"/>
                <a:cs typeface="Calibri"/>
              </a:rPr>
              <a:t>Games</a:t>
            </a:r>
            <a:endParaRPr sz="1400">
              <a:latin typeface="Calibri"/>
              <a:cs typeface="Calibri"/>
            </a:endParaRPr>
          </a:p>
          <a:p>
            <a:pPr marL="12700" marR="314325">
              <a:lnSpc>
                <a:spcPct val="117500"/>
              </a:lnSpc>
              <a:spcBef>
                <a:spcPts val="980"/>
              </a:spcBef>
            </a:pPr>
            <a:r>
              <a:rPr sz="1400" dirty="0">
                <a:latin typeface="Calibri"/>
                <a:cs typeface="Calibri"/>
              </a:rPr>
              <a:t>Bingo is a great way </a:t>
            </a:r>
            <a:r>
              <a:rPr sz="1400" spc="-5" dirty="0">
                <a:latin typeface="Calibri"/>
                <a:cs typeface="Calibri"/>
              </a:rPr>
              <a:t>of </a:t>
            </a:r>
            <a:r>
              <a:rPr sz="1400" dirty="0">
                <a:latin typeface="Calibri"/>
                <a:cs typeface="Calibri"/>
              </a:rPr>
              <a:t>learning </a:t>
            </a:r>
            <a:r>
              <a:rPr sz="1400" spc="-5" dirty="0">
                <a:latin typeface="Calibri"/>
                <a:cs typeface="Calibri"/>
              </a:rPr>
              <a:t>times </a:t>
            </a:r>
            <a:r>
              <a:rPr sz="1400" dirty="0">
                <a:latin typeface="Calibri"/>
                <a:cs typeface="Calibri"/>
              </a:rPr>
              <a:t>tables as a </a:t>
            </a:r>
            <a:r>
              <a:rPr sz="1400" spc="-5" dirty="0">
                <a:latin typeface="Calibri"/>
                <a:cs typeface="Calibri"/>
              </a:rPr>
              <a:t>family. Write </a:t>
            </a:r>
            <a:r>
              <a:rPr sz="1400" dirty="0">
                <a:latin typeface="Calibri"/>
                <a:cs typeface="Calibri"/>
              </a:rPr>
              <a:t>6 </a:t>
            </a:r>
            <a:r>
              <a:rPr sz="1400" spc="-5" dirty="0">
                <a:latin typeface="Calibri"/>
                <a:cs typeface="Calibri"/>
              </a:rPr>
              <a:t>multiples </a:t>
            </a:r>
            <a:r>
              <a:rPr sz="1400" spc="-30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from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 </a:t>
            </a:r>
            <a:r>
              <a:rPr sz="1400" spc="-5" dirty="0">
                <a:latin typeface="Calibri"/>
                <a:cs typeface="Calibri"/>
              </a:rPr>
              <a:t>particular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times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table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down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in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 grid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and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the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caller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reads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out 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questions from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the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same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multiplication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table.</a:t>
            </a:r>
            <a:endParaRPr sz="1400">
              <a:latin typeface="Calibri"/>
              <a:cs typeface="Calibri"/>
            </a:endParaRPr>
          </a:p>
          <a:p>
            <a:pPr marL="12700" marR="5080">
              <a:lnSpc>
                <a:spcPct val="117200"/>
              </a:lnSpc>
              <a:spcBef>
                <a:spcPts val="985"/>
              </a:spcBef>
            </a:pPr>
            <a:r>
              <a:rPr sz="1400" spc="-5" dirty="0">
                <a:latin typeface="Calibri"/>
                <a:cs typeface="Calibri"/>
              </a:rPr>
              <a:t>Rolling dice and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multiplying the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numbers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together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is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 good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way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to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compete </a:t>
            </a:r>
            <a:r>
              <a:rPr sz="1400" dirty="0">
                <a:latin typeface="Calibri"/>
                <a:cs typeface="Calibri"/>
              </a:rPr>
              <a:t> with </a:t>
            </a:r>
            <a:r>
              <a:rPr sz="1400" spc="-5" dirty="0">
                <a:latin typeface="Calibri"/>
                <a:cs typeface="Calibri"/>
              </a:rPr>
              <a:t>each other to </a:t>
            </a:r>
            <a:r>
              <a:rPr sz="1400" dirty="0">
                <a:latin typeface="Calibri"/>
                <a:cs typeface="Calibri"/>
              </a:rPr>
              <a:t>get </a:t>
            </a:r>
            <a:r>
              <a:rPr sz="1400" spc="-5" dirty="0">
                <a:latin typeface="Calibri"/>
                <a:cs typeface="Calibri"/>
              </a:rPr>
              <a:t>the </a:t>
            </a:r>
            <a:r>
              <a:rPr sz="1400" dirty="0">
                <a:latin typeface="Calibri"/>
                <a:cs typeface="Calibri"/>
              </a:rPr>
              <a:t>correct answer </a:t>
            </a:r>
            <a:r>
              <a:rPr sz="1400" spc="-5" dirty="0">
                <a:latin typeface="Calibri"/>
                <a:cs typeface="Calibri"/>
              </a:rPr>
              <a:t>first. Two dice can be </a:t>
            </a:r>
            <a:r>
              <a:rPr sz="1400" dirty="0">
                <a:latin typeface="Calibri"/>
                <a:cs typeface="Calibri"/>
              </a:rPr>
              <a:t>rolled at </a:t>
            </a:r>
            <a:r>
              <a:rPr sz="1400" spc="-5" dirty="0">
                <a:latin typeface="Calibri"/>
                <a:cs typeface="Calibri"/>
              </a:rPr>
              <a:t>once </a:t>
            </a:r>
            <a:r>
              <a:rPr sz="1400" spc="-30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to create all </a:t>
            </a:r>
            <a:r>
              <a:rPr sz="1400" spc="-5" dirty="0">
                <a:latin typeface="Calibri"/>
                <a:cs typeface="Calibri"/>
              </a:rPr>
              <a:t>questions up </a:t>
            </a:r>
            <a:r>
              <a:rPr sz="1400" dirty="0">
                <a:latin typeface="Calibri"/>
                <a:cs typeface="Calibri"/>
              </a:rPr>
              <a:t>to </a:t>
            </a:r>
            <a:r>
              <a:rPr sz="1400" spc="-5" dirty="0">
                <a:latin typeface="Calibri"/>
                <a:cs typeface="Calibri"/>
              </a:rPr>
              <a:t>12 </a:t>
            </a:r>
            <a:r>
              <a:rPr sz="1400" dirty="0">
                <a:latin typeface="Calibri"/>
                <a:cs typeface="Calibri"/>
              </a:rPr>
              <a:t>x </a:t>
            </a:r>
            <a:r>
              <a:rPr sz="1400" spc="-5" dirty="0">
                <a:latin typeface="Calibri"/>
                <a:cs typeface="Calibri"/>
              </a:rPr>
              <a:t>12. </a:t>
            </a:r>
            <a:r>
              <a:rPr sz="1400" dirty="0">
                <a:latin typeface="Calibri"/>
                <a:cs typeface="Calibri"/>
              </a:rPr>
              <a:t>A </a:t>
            </a:r>
            <a:r>
              <a:rPr sz="1400" spc="-5" dirty="0">
                <a:latin typeface="Calibri"/>
                <a:cs typeface="Calibri"/>
              </a:rPr>
              <a:t>similar game can be created </a:t>
            </a:r>
            <a:r>
              <a:rPr sz="1400" dirty="0">
                <a:latin typeface="Calibri"/>
                <a:cs typeface="Calibri"/>
              </a:rPr>
              <a:t>with 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playing </a:t>
            </a:r>
            <a:r>
              <a:rPr sz="1400" spc="-5" dirty="0">
                <a:latin typeface="Calibri"/>
                <a:cs typeface="Calibri"/>
              </a:rPr>
              <a:t>cards </a:t>
            </a:r>
            <a:r>
              <a:rPr sz="1400" dirty="0">
                <a:latin typeface="Calibri"/>
                <a:cs typeface="Calibri"/>
              </a:rPr>
              <a:t>where two </a:t>
            </a:r>
            <a:r>
              <a:rPr sz="1400" spc="-5" dirty="0">
                <a:latin typeface="Calibri"/>
                <a:cs typeface="Calibri"/>
              </a:rPr>
              <a:t>cards </a:t>
            </a:r>
            <a:r>
              <a:rPr sz="1400" dirty="0">
                <a:latin typeface="Calibri"/>
                <a:cs typeface="Calibri"/>
              </a:rPr>
              <a:t>are </a:t>
            </a:r>
            <a:r>
              <a:rPr sz="1400" spc="-5" dirty="0">
                <a:latin typeface="Calibri"/>
                <a:cs typeface="Calibri"/>
              </a:rPr>
              <a:t>chosen and their </a:t>
            </a:r>
            <a:r>
              <a:rPr sz="1400" dirty="0">
                <a:latin typeface="Calibri"/>
                <a:cs typeface="Calibri"/>
              </a:rPr>
              <a:t>values multiplied 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together.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The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Jack,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Queen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and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King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need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to</a:t>
            </a:r>
            <a:r>
              <a:rPr sz="1400" spc="-5" dirty="0">
                <a:latin typeface="Calibri"/>
                <a:cs typeface="Calibri"/>
              </a:rPr>
              <a:t> be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11,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12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and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0.</a:t>
            </a:r>
            <a:endParaRPr sz="1400">
              <a:latin typeface="Calibri"/>
              <a:cs typeface="Calibri"/>
            </a:endParaRPr>
          </a:p>
          <a:p>
            <a:pPr marL="12700" marR="33655">
              <a:lnSpc>
                <a:spcPct val="117100"/>
              </a:lnSpc>
              <a:spcBef>
                <a:spcPts val="980"/>
              </a:spcBef>
            </a:pPr>
            <a:r>
              <a:rPr sz="1400" spc="-5" dirty="0">
                <a:latin typeface="Calibri"/>
                <a:cs typeface="Calibri"/>
              </a:rPr>
              <a:t>To help </a:t>
            </a:r>
            <a:r>
              <a:rPr sz="1400" dirty="0">
                <a:latin typeface="Calibri"/>
                <a:cs typeface="Calibri"/>
              </a:rPr>
              <a:t>with </a:t>
            </a:r>
            <a:r>
              <a:rPr sz="1400" spc="-5" dirty="0">
                <a:latin typeface="Calibri"/>
                <a:cs typeface="Calibri"/>
              </a:rPr>
              <a:t>division, each </a:t>
            </a:r>
            <a:r>
              <a:rPr sz="1400" dirty="0">
                <a:latin typeface="Calibri"/>
                <a:cs typeface="Calibri"/>
              </a:rPr>
              <a:t>player </a:t>
            </a:r>
            <a:r>
              <a:rPr sz="1400" spc="-5" dirty="0">
                <a:latin typeface="Calibri"/>
                <a:cs typeface="Calibri"/>
              </a:rPr>
              <a:t>chooses and </a:t>
            </a:r>
            <a:r>
              <a:rPr sz="1400" dirty="0">
                <a:latin typeface="Calibri"/>
                <a:cs typeface="Calibri"/>
              </a:rPr>
              <a:t>writes </a:t>
            </a:r>
            <a:r>
              <a:rPr sz="1400" spc="-5" dirty="0">
                <a:latin typeface="Calibri"/>
                <a:cs typeface="Calibri"/>
              </a:rPr>
              <a:t>down </a:t>
            </a:r>
            <a:r>
              <a:rPr sz="1400" dirty="0">
                <a:latin typeface="Calibri"/>
                <a:cs typeface="Calibri"/>
              </a:rPr>
              <a:t>five </a:t>
            </a:r>
            <a:r>
              <a:rPr sz="1400" spc="-5" dirty="0">
                <a:latin typeface="Calibri"/>
                <a:cs typeface="Calibri"/>
              </a:rPr>
              <a:t>of the 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following numbers: </a:t>
            </a:r>
            <a:r>
              <a:rPr sz="1400" dirty="0">
                <a:latin typeface="Calibri"/>
                <a:cs typeface="Calibri"/>
              </a:rPr>
              <a:t>5, 6, 8, 9, 12, 15, </a:t>
            </a:r>
            <a:r>
              <a:rPr sz="1400" spc="-5" dirty="0">
                <a:latin typeface="Calibri"/>
                <a:cs typeface="Calibri"/>
              </a:rPr>
              <a:t>20, </a:t>
            </a:r>
            <a:r>
              <a:rPr sz="1400" dirty="0">
                <a:latin typeface="Calibri"/>
                <a:cs typeface="Calibri"/>
              </a:rPr>
              <a:t>30, 40 and </a:t>
            </a:r>
            <a:r>
              <a:rPr sz="1400" spc="-5" dirty="0">
                <a:latin typeface="Calibri"/>
                <a:cs typeface="Calibri"/>
              </a:rPr>
              <a:t>50. Take </a:t>
            </a:r>
            <a:r>
              <a:rPr sz="1400" dirty="0">
                <a:latin typeface="Calibri"/>
                <a:cs typeface="Calibri"/>
              </a:rPr>
              <a:t>it in </a:t>
            </a:r>
            <a:r>
              <a:rPr sz="1400" spc="-5" dirty="0">
                <a:latin typeface="Calibri"/>
                <a:cs typeface="Calibri"/>
              </a:rPr>
              <a:t>turns </a:t>
            </a:r>
            <a:r>
              <a:rPr sz="1400" dirty="0">
                <a:latin typeface="Calibri"/>
                <a:cs typeface="Calibri"/>
              </a:rPr>
              <a:t>to roll 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 </a:t>
            </a:r>
            <a:r>
              <a:rPr sz="1400" spc="-5" dirty="0">
                <a:latin typeface="Calibri"/>
                <a:cs typeface="Calibri"/>
              </a:rPr>
              <a:t>dice </a:t>
            </a:r>
            <a:r>
              <a:rPr sz="1400" dirty="0">
                <a:latin typeface="Calibri"/>
                <a:cs typeface="Calibri"/>
              </a:rPr>
              <a:t>and if </a:t>
            </a:r>
            <a:r>
              <a:rPr sz="1400" spc="-5" dirty="0">
                <a:latin typeface="Calibri"/>
                <a:cs typeface="Calibri"/>
              </a:rPr>
              <a:t>the number </a:t>
            </a:r>
            <a:r>
              <a:rPr sz="1400" dirty="0">
                <a:latin typeface="Calibri"/>
                <a:cs typeface="Calibri"/>
              </a:rPr>
              <a:t>you roll is a </a:t>
            </a:r>
            <a:r>
              <a:rPr sz="1400" spc="-5" dirty="0">
                <a:latin typeface="Calibri"/>
                <a:cs typeface="Calibri"/>
              </a:rPr>
              <a:t>factor of one of </a:t>
            </a:r>
            <a:r>
              <a:rPr sz="1400" dirty="0">
                <a:latin typeface="Calibri"/>
                <a:cs typeface="Calibri"/>
              </a:rPr>
              <a:t>your </a:t>
            </a:r>
            <a:r>
              <a:rPr sz="1400" spc="-5" dirty="0">
                <a:latin typeface="Calibri"/>
                <a:cs typeface="Calibri"/>
              </a:rPr>
              <a:t>numbers, cross </a:t>
            </a:r>
            <a:r>
              <a:rPr sz="1400" dirty="0">
                <a:latin typeface="Calibri"/>
                <a:cs typeface="Calibri"/>
              </a:rPr>
              <a:t>it 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out.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E.g.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if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4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is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rolled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it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goes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into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8 </a:t>
            </a:r>
            <a:r>
              <a:rPr sz="1400" spc="-5" dirty="0">
                <a:latin typeface="Calibri"/>
                <a:cs typeface="Calibri"/>
              </a:rPr>
              <a:t>so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cross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out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8.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If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1 is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rolled,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you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miss</a:t>
            </a:r>
            <a:r>
              <a:rPr sz="1400" spc="2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 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go; if 6 is rolled you get </a:t>
            </a:r>
            <a:r>
              <a:rPr sz="1400" spc="-5" dirty="0">
                <a:latin typeface="Calibri"/>
                <a:cs typeface="Calibri"/>
              </a:rPr>
              <a:t>an </a:t>
            </a:r>
            <a:r>
              <a:rPr sz="1400" dirty="0">
                <a:latin typeface="Calibri"/>
                <a:cs typeface="Calibri"/>
              </a:rPr>
              <a:t>extra </a:t>
            </a:r>
            <a:r>
              <a:rPr sz="1400" spc="-5" dirty="0">
                <a:latin typeface="Calibri"/>
                <a:cs typeface="Calibri"/>
              </a:rPr>
              <a:t>turn. The </a:t>
            </a:r>
            <a:r>
              <a:rPr sz="1400" dirty="0">
                <a:latin typeface="Calibri"/>
                <a:cs typeface="Calibri"/>
              </a:rPr>
              <a:t>winner </a:t>
            </a:r>
            <a:r>
              <a:rPr sz="1400" spc="-5" dirty="0">
                <a:latin typeface="Calibri"/>
                <a:cs typeface="Calibri"/>
              </a:rPr>
              <a:t>crosses </a:t>
            </a:r>
            <a:r>
              <a:rPr sz="1400" dirty="0">
                <a:latin typeface="Calibri"/>
                <a:cs typeface="Calibri"/>
              </a:rPr>
              <a:t>all </a:t>
            </a:r>
            <a:r>
              <a:rPr sz="1400" spc="-5" dirty="0">
                <a:latin typeface="Calibri"/>
                <a:cs typeface="Calibri"/>
              </a:rPr>
              <a:t>of their numbers </a:t>
            </a:r>
            <a:r>
              <a:rPr sz="1400" spc="-30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out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first.</a:t>
            </a:r>
            <a:endParaRPr sz="1400">
              <a:latin typeface="Calibri"/>
              <a:cs typeface="Calibri"/>
            </a:endParaRPr>
          </a:p>
          <a:p>
            <a:pPr marL="12700" marR="154305">
              <a:lnSpc>
                <a:spcPct val="117900"/>
              </a:lnSpc>
              <a:spcBef>
                <a:spcPts val="975"/>
              </a:spcBef>
            </a:pPr>
            <a:r>
              <a:rPr sz="1400" spc="-5" dirty="0">
                <a:latin typeface="Calibri"/>
                <a:cs typeface="Calibri"/>
              </a:rPr>
              <a:t>Here </a:t>
            </a:r>
            <a:r>
              <a:rPr sz="1400" dirty="0">
                <a:latin typeface="Calibri"/>
                <a:cs typeface="Calibri"/>
              </a:rPr>
              <a:t>are </a:t>
            </a:r>
            <a:r>
              <a:rPr sz="1400" spc="-5" dirty="0">
                <a:latin typeface="Calibri"/>
                <a:cs typeface="Calibri"/>
              </a:rPr>
              <a:t>just </a:t>
            </a:r>
            <a:r>
              <a:rPr sz="1400" dirty="0">
                <a:latin typeface="Calibri"/>
                <a:cs typeface="Calibri"/>
              </a:rPr>
              <a:t>a </a:t>
            </a:r>
            <a:r>
              <a:rPr sz="1400" spc="-5" dirty="0">
                <a:latin typeface="Calibri"/>
                <a:cs typeface="Calibri"/>
              </a:rPr>
              <a:t>few </a:t>
            </a:r>
            <a:r>
              <a:rPr sz="1400" dirty="0">
                <a:latin typeface="Calibri"/>
                <a:cs typeface="Calibri"/>
              </a:rPr>
              <a:t>games. </a:t>
            </a:r>
            <a:r>
              <a:rPr sz="1400" spc="-5" dirty="0">
                <a:latin typeface="Calibri"/>
                <a:cs typeface="Calibri"/>
              </a:rPr>
              <a:t>If </a:t>
            </a:r>
            <a:r>
              <a:rPr sz="1400" dirty="0">
                <a:latin typeface="Calibri"/>
                <a:cs typeface="Calibri"/>
              </a:rPr>
              <a:t>you create </a:t>
            </a:r>
            <a:r>
              <a:rPr sz="1400" spc="-5" dirty="0">
                <a:latin typeface="Calibri"/>
                <a:cs typeface="Calibri"/>
              </a:rPr>
              <a:t>any of </a:t>
            </a:r>
            <a:r>
              <a:rPr sz="1400" dirty="0">
                <a:latin typeface="Calibri"/>
                <a:cs typeface="Calibri"/>
              </a:rPr>
              <a:t>your own </a:t>
            </a:r>
            <a:r>
              <a:rPr sz="1400" spc="-5" dirty="0">
                <a:latin typeface="Calibri"/>
                <a:cs typeface="Calibri"/>
              </a:rPr>
              <a:t>or find some </a:t>
            </a:r>
            <a:r>
              <a:rPr sz="1400" dirty="0">
                <a:latin typeface="Calibri"/>
                <a:cs typeface="Calibri"/>
              </a:rPr>
              <a:t>really </a:t>
            </a:r>
            <a:r>
              <a:rPr sz="1400" spc="-30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good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ones,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please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let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us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know!</a:t>
            </a:r>
            <a:endParaRPr sz="1400">
              <a:latin typeface="Calibri"/>
              <a:cs typeface="Calibri"/>
            </a:endParaRP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91940" y="8961119"/>
            <a:ext cx="1302258" cy="86296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69314" y="1129029"/>
            <a:ext cx="6150610" cy="9321800"/>
          </a:xfrm>
          <a:custGeom>
            <a:avLst/>
            <a:gdLst/>
            <a:ahLst/>
            <a:cxnLst/>
            <a:rect l="l" t="t" r="r" b="b"/>
            <a:pathLst>
              <a:path w="6150609" h="9321800">
                <a:moveTo>
                  <a:pt x="0" y="1025144"/>
                </a:moveTo>
                <a:lnTo>
                  <a:pt x="1115" y="976886"/>
                </a:lnTo>
                <a:lnTo>
                  <a:pt x="4430" y="929202"/>
                </a:lnTo>
                <a:lnTo>
                  <a:pt x="9894" y="882142"/>
                </a:lnTo>
                <a:lnTo>
                  <a:pt x="17459" y="835755"/>
                </a:lnTo>
                <a:lnTo>
                  <a:pt x="27075" y="790089"/>
                </a:lnTo>
                <a:lnTo>
                  <a:pt x="38692" y="745195"/>
                </a:lnTo>
                <a:lnTo>
                  <a:pt x="52263" y="701121"/>
                </a:lnTo>
                <a:lnTo>
                  <a:pt x="67736" y="657916"/>
                </a:lnTo>
                <a:lnTo>
                  <a:pt x="85064" y="615631"/>
                </a:lnTo>
                <a:lnTo>
                  <a:pt x="104197" y="574313"/>
                </a:lnTo>
                <a:lnTo>
                  <a:pt x="125086" y="534013"/>
                </a:lnTo>
                <a:lnTo>
                  <a:pt x="147681" y="494780"/>
                </a:lnTo>
                <a:lnTo>
                  <a:pt x="171934" y="456662"/>
                </a:lnTo>
                <a:lnTo>
                  <a:pt x="197794" y="419709"/>
                </a:lnTo>
                <a:lnTo>
                  <a:pt x="225214" y="383970"/>
                </a:lnTo>
                <a:lnTo>
                  <a:pt x="254143" y="349495"/>
                </a:lnTo>
                <a:lnTo>
                  <a:pt x="284532" y="316333"/>
                </a:lnTo>
                <a:lnTo>
                  <a:pt x="316333" y="284532"/>
                </a:lnTo>
                <a:lnTo>
                  <a:pt x="349495" y="254143"/>
                </a:lnTo>
                <a:lnTo>
                  <a:pt x="383970" y="225214"/>
                </a:lnTo>
                <a:lnTo>
                  <a:pt x="419709" y="197794"/>
                </a:lnTo>
                <a:lnTo>
                  <a:pt x="456662" y="171934"/>
                </a:lnTo>
                <a:lnTo>
                  <a:pt x="494780" y="147681"/>
                </a:lnTo>
                <a:lnTo>
                  <a:pt x="534013" y="125086"/>
                </a:lnTo>
                <a:lnTo>
                  <a:pt x="574313" y="104197"/>
                </a:lnTo>
                <a:lnTo>
                  <a:pt x="615631" y="85064"/>
                </a:lnTo>
                <a:lnTo>
                  <a:pt x="657916" y="67736"/>
                </a:lnTo>
                <a:lnTo>
                  <a:pt x="701121" y="52263"/>
                </a:lnTo>
                <a:lnTo>
                  <a:pt x="745195" y="38692"/>
                </a:lnTo>
                <a:lnTo>
                  <a:pt x="790089" y="27075"/>
                </a:lnTo>
                <a:lnTo>
                  <a:pt x="835755" y="17459"/>
                </a:lnTo>
                <a:lnTo>
                  <a:pt x="882142" y="9894"/>
                </a:lnTo>
                <a:lnTo>
                  <a:pt x="929202" y="4430"/>
                </a:lnTo>
                <a:lnTo>
                  <a:pt x="976886" y="1115"/>
                </a:lnTo>
                <a:lnTo>
                  <a:pt x="1025143" y="0"/>
                </a:lnTo>
                <a:lnTo>
                  <a:pt x="5125466" y="0"/>
                </a:lnTo>
                <a:lnTo>
                  <a:pt x="5173723" y="1115"/>
                </a:lnTo>
                <a:lnTo>
                  <a:pt x="5221407" y="4430"/>
                </a:lnTo>
                <a:lnTo>
                  <a:pt x="5268467" y="9894"/>
                </a:lnTo>
                <a:lnTo>
                  <a:pt x="5314854" y="17459"/>
                </a:lnTo>
                <a:lnTo>
                  <a:pt x="5360520" y="27075"/>
                </a:lnTo>
                <a:lnTo>
                  <a:pt x="5405414" y="38692"/>
                </a:lnTo>
                <a:lnTo>
                  <a:pt x="5449488" y="52263"/>
                </a:lnTo>
                <a:lnTo>
                  <a:pt x="5492693" y="67736"/>
                </a:lnTo>
                <a:lnTo>
                  <a:pt x="5534978" y="85064"/>
                </a:lnTo>
                <a:lnTo>
                  <a:pt x="5576296" y="104197"/>
                </a:lnTo>
                <a:lnTo>
                  <a:pt x="5616596" y="125086"/>
                </a:lnTo>
                <a:lnTo>
                  <a:pt x="5655829" y="147681"/>
                </a:lnTo>
                <a:lnTo>
                  <a:pt x="5693947" y="171934"/>
                </a:lnTo>
                <a:lnTo>
                  <a:pt x="5730900" y="197794"/>
                </a:lnTo>
                <a:lnTo>
                  <a:pt x="5766639" y="225214"/>
                </a:lnTo>
                <a:lnTo>
                  <a:pt x="5801114" y="254143"/>
                </a:lnTo>
                <a:lnTo>
                  <a:pt x="5834276" y="284532"/>
                </a:lnTo>
                <a:lnTo>
                  <a:pt x="5866077" y="316333"/>
                </a:lnTo>
                <a:lnTo>
                  <a:pt x="5896466" y="349495"/>
                </a:lnTo>
                <a:lnTo>
                  <a:pt x="5925395" y="383970"/>
                </a:lnTo>
                <a:lnTo>
                  <a:pt x="5952815" y="419709"/>
                </a:lnTo>
                <a:lnTo>
                  <a:pt x="5978675" y="456662"/>
                </a:lnTo>
                <a:lnTo>
                  <a:pt x="6002928" y="494780"/>
                </a:lnTo>
                <a:lnTo>
                  <a:pt x="6025523" y="534013"/>
                </a:lnTo>
                <a:lnTo>
                  <a:pt x="6046412" y="574313"/>
                </a:lnTo>
                <a:lnTo>
                  <a:pt x="6065545" y="615631"/>
                </a:lnTo>
                <a:lnTo>
                  <a:pt x="6082873" y="657916"/>
                </a:lnTo>
                <a:lnTo>
                  <a:pt x="6098346" y="701121"/>
                </a:lnTo>
                <a:lnTo>
                  <a:pt x="6111917" y="745195"/>
                </a:lnTo>
                <a:lnTo>
                  <a:pt x="6123534" y="790089"/>
                </a:lnTo>
                <a:lnTo>
                  <a:pt x="6133150" y="835755"/>
                </a:lnTo>
                <a:lnTo>
                  <a:pt x="6140715" y="882142"/>
                </a:lnTo>
                <a:lnTo>
                  <a:pt x="6146179" y="929202"/>
                </a:lnTo>
                <a:lnTo>
                  <a:pt x="6149494" y="976886"/>
                </a:lnTo>
                <a:lnTo>
                  <a:pt x="6150610" y="1025144"/>
                </a:lnTo>
                <a:lnTo>
                  <a:pt x="6150610" y="8296681"/>
                </a:lnTo>
                <a:lnTo>
                  <a:pt x="6149494" y="8344938"/>
                </a:lnTo>
                <a:lnTo>
                  <a:pt x="6146179" y="8392620"/>
                </a:lnTo>
                <a:lnTo>
                  <a:pt x="6140715" y="8439679"/>
                </a:lnTo>
                <a:lnTo>
                  <a:pt x="6133150" y="8486065"/>
                </a:lnTo>
                <a:lnTo>
                  <a:pt x="6123534" y="8531730"/>
                </a:lnTo>
                <a:lnTo>
                  <a:pt x="6111917" y="8576623"/>
                </a:lnTo>
                <a:lnTo>
                  <a:pt x="6098346" y="8620696"/>
                </a:lnTo>
                <a:lnTo>
                  <a:pt x="6082873" y="8663899"/>
                </a:lnTo>
                <a:lnTo>
                  <a:pt x="6065545" y="8706184"/>
                </a:lnTo>
                <a:lnTo>
                  <a:pt x="6046412" y="8747500"/>
                </a:lnTo>
                <a:lnTo>
                  <a:pt x="6025523" y="8787799"/>
                </a:lnTo>
                <a:lnTo>
                  <a:pt x="6002928" y="8827032"/>
                </a:lnTo>
                <a:lnTo>
                  <a:pt x="5978675" y="8865149"/>
                </a:lnTo>
                <a:lnTo>
                  <a:pt x="5952815" y="8902101"/>
                </a:lnTo>
                <a:lnTo>
                  <a:pt x="5925395" y="8937839"/>
                </a:lnTo>
                <a:lnTo>
                  <a:pt x="5896466" y="8972313"/>
                </a:lnTo>
                <a:lnTo>
                  <a:pt x="5866077" y="9005475"/>
                </a:lnTo>
                <a:lnTo>
                  <a:pt x="5834276" y="9037274"/>
                </a:lnTo>
                <a:lnTo>
                  <a:pt x="5801114" y="9067663"/>
                </a:lnTo>
                <a:lnTo>
                  <a:pt x="5766639" y="9096591"/>
                </a:lnTo>
                <a:lnTo>
                  <a:pt x="5730900" y="9124010"/>
                </a:lnTo>
                <a:lnTo>
                  <a:pt x="5693947" y="9149870"/>
                </a:lnTo>
                <a:lnTo>
                  <a:pt x="5655829" y="9174122"/>
                </a:lnTo>
                <a:lnTo>
                  <a:pt x="5616596" y="9196716"/>
                </a:lnTo>
                <a:lnTo>
                  <a:pt x="5576296" y="9217605"/>
                </a:lnTo>
                <a:lnTo>
                  <a:pt x="5534978" y="9236737"/>
                </a:lnTo>
                <a:lnTo>
                  <a:pt x="5492693" y="9254065"/>
                </a:lnTo>
                <a:lnTo>
                  <a:pt x="5449488" y="9269538"/>
                </a:lnTo>
                <a:lnTo>
                  <a:pt x="5405414" y="9283108"/>
                </a:lnTo>
                <a:lnTo>
                  <a:pt x="5360520" y="9294725"/>
                </a:lnTo>
                <a:lnTo>
                  <a:pt x="5314854" y="9304341"/>
                </a:lnTo>
                <a:lnTo>
                  <a:pt x="5268467" y="9311905"/>
                </a:lnTo>
                <a:lnTo>
                  <a:pt x="5221407" y="9317369"/>
                </a:lnTo>
                <a:lnTo>
                  <a:pt x="5173723" y="9320684"/>
                </a:lnTo>
                <a:lnTo>
                  <a:pt x="5125466" y="9321800"/>
                </a:lnTo>
                <a:lnTo>
                  <a:pt x="1025143" y="9321800"/>
                </a:lnTo>
                <a:lnTo>
                  <a:pt x="976886" y="9320684"/>
                </a:lnTo>
                <a:lnTo>
                  <a:pt x="929202" y="9317369"/>
                </a:lnTo>
                <a:lnTo>
                  <a:pt x="882142" y="9311905"/>
                </a:lnTo>
                <a:lnTo>
                  <a:pt x="835755" y="9304341"/>
                </a:lnTo>
                <a:lnTo>
                  <a:pt x="790089" y="9294725"/>
                </a:lnTo>
                <a:lnTo>
                  <a:pt x="745195" y="9283108"/>
                </a:lnTo>
                <a:lnTo>
                  <a:pt x="701121" y="9269538"/>
                </a:lnTo>
                <a:lnTo>
                  <a:pt x="657916" y="9254065"/>
                </a:lnTo>
                <a:lnTo>
                  <a:pt x="615631" y="9236737"/>
                </a:lnTo>
                <a:lnTo>
                  <a:pt x="574313" y="9217605"/>
                </a:lnTo>
                <a:lnTo>
                  <a:pt x="534013" y="9196716"/>
                </a:lnTo>
                <a:lnTo>
                  <a:pt x="494780" y="9174122"/>
                </a:lnTo>
                <a:lnTo>
                  <a:pt x="456662" y="9149870"/>
                </a:lnTo>
                <a:lnTo>
                  <a:pt x="419709" y="9124010"/>
                </a:lnTo>
                <a:lnTo>
                  <a:pt x="383970" y="9096591"/>
                </a:lnTo>
                <a:lnTo>
                  <a:pt x="349495" y="9067663"/>
                </a:lnTo>
                <a:lnTo>
                  <a:pt x="316333" y="9037274"/>
                </a:lnTo>
                <a:lnTo>
                  <a:pt x="284532" y="9005475"/>
                </a:lnTo>
                <a:lnTo>
                  <a:pt x="254143" y="8972313"/>
                </a:lnTo>
                <a:lnTo>
                  <a:pt x="225214" y="8937839"/>
                </a:lnTo>
                <a:lnTo>
                  <a:pt x="197794" y="8902101"/>
                </a:lnTo>
                <a:lnTo>
                  <a:pt x="171934" y="8865149"/>
                </a:lnTo>
                <a:lnTo>
                  <a:pt x="147681" y="8827032"/>
                </a:lnTo>
                <a:lnTo>
                  <a:pt x="125086" y="8787799"/>
                </a:lnTo>
                <a:lnTo>
                  <a:pt x="104197" y="8747500"/>
                </a:lnTo>
                <a:lnTo>
                  <a:pt x="85064" y="8706184"/>
                </a:lnTo>
                <a:lnTo>
                  <a:pt x="67736" y="8663899"/>
                </a:lnTo>
                <a:lnTo>
                  <a:pt x="52263" y="8620696"/>
                </a:lnTo>
                <a:lnTo>
                  <a:pt x="38692" y="8576623"/>
                </a:lnTo>
                <a:lnTo>
                  <a:pt x="27075" y="8531730"/>
                </a:lnTo>
                <a:lnTo>
                  <a:pt x="17459" y="8486065"/>
                </a:lnTo>
                <a:lnTo>
                  <a:pt x="9894" y="8439679"/>
                </a:lnTo>
                <a:lnTo>
                  <a:pt x="4430" y="8392620"/>
                </a:lnTo>
                <a:lnTo>
                  <a:pt x="1115" y="8344938"/>
                </a:lnTo>
                <a:lnTo>
                  <a:pt x="0" y="8296681"/>
                </a:lnTo>
                <a:lnTo>
                  <a:pt x="0" y="1025144"/>
                </a:lnTo>
                <a:close/>
              </a:path>
            </a:pathLst>
          </a:custGeom>
          <a:ln w="635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892679" y="1270761"/>
            <a:ext cx="28143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Learning</a:t>
            </a:r>
            <a:r>
              <a:rPr spc="-25" dirty="0"/>
              <a:t> </a:t>
            </a:r>
            <a:r>
              <a:rPr spc="-5" dirty="0"/>
              <a:t>Times</a:t>
            </a:r>
            <a:r>
              <a:rPr spc="-10" dirty="0"/>
              <a:t> Tables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226616" y="1744725"/>
            <a:ext cx="5631815" cy="8378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265" indent="-229235" algn="just">
              <a:lnSpc>
                <a:spcPct val="100000"/>
              </a:lnSpc>
              <a:spcBef>
                <a:spcPts val="100"/>
              </a:spcBef>
              <a:buAutoNum type="arabicPeriod" startAt="6"/>
              <a:tabLst>
                <a:tab pos="469900" algn="l"/>
              </a:tabLst>
            </a:pPr>
            <a:r>
              <a:rPr sz="1400" b="1" spc="-5" dirty="0">
                <a:solidFill>
                  <a:srgbClr val="FF0066"/>
                </a:solidFill>
                <a:latin typeface="Calibri"/>
                <a:cs typeface="Calibri"/>
              </a:rPr>
              <a:t>Online</a:t>
            </a:r>
            <a:r>
              <a:rPr sz="1400" b="1" spc="-15" dirty="0">
                <a:solidFill>
                  <a:srgbClr val="FF0066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FF0066"/>
                </a:solidFill>
                <a:latin typeface="Calibri"/>
                <a:cs typeface="Calibri"/>
              </a:rPr>
              <a:t>Resources</a:t>
            </a:r>
            <a:endParaRPr sz="1400" dirty="0">
              <a:latin typeface="Calibri"/>
              <a:cs typeface="Calibri"/>
            </a:endParaRPr>
          </a:p>
          <a:p>
            <a:pPr marL="12700" marR="153035" algn="just">
              <a:lnSpc>
                <a:spcPct val="117500"/>
              </a:lnSpc>
              <a:spcBef>
                <a:spcPts val="980"/>
              </a:spcBef>
            </a:pPr>
            <a:r>
              <a:rPr sz="1400" spc="-5" dirty="0">
                <a:latin typeface="Calibri"/>
                <a:cs typeface="Calibri"/>
              </a:rPr>
              <a:t>There </a:t>
            </a:r>
            <a:r>
              <a:rPr sz="1400" dirty="0">
                <a:latin typeface="Calibri"/>
                <a:cs typeface="Calibri"/>
              </a:rPr>
              <a:t>are </a:t>
            </a:r>
            <a:r>
              <a:rPr sz="1400" spc="-5" dirty="0">
                <a:latin typeface="Calibri"/>
                <a:cs typeface="Calibri"/>
              </a:rPr>
              <a:t>many </a:t>
            </a:r>
            <a:r>
              <a:rPr sz="1400" dirty="0">
                <a:latin typeface="Calibri"/>
                <a:cs typeface="Calibri"/>
              </a:rPr>
              <a:t>free </a:t>
            </a:r>
            <a:r>
              <a:rPr sz="1400" spc="-5" dirty="0">
                <a:latin typeface="Calibri"/>
                <a:cs typeface="Calibri"/>
              </a:rPr>
              <a:t>multiplication and division </a:t>
            </a:r>
            <a:r>
              <a:rPr sz="1400" dirty="0">
                <a:latin typeface="Calibri"/>
                <a:cs typeface="Calibri"/>
              </a:rPr>
              <a:t>games </a:t>
            </a:r>
            <a:r>
              <a:rPr sz="1400" spc="-5" dirty="0">
                <a:latin typeface="Calibri"/>
                <a:cs typeface="Calibri"/>
              </a:rPr>
              <a:t>available online. Just </a:t>
            </a:r>
            <a:r>
              <a:rPr sz="1400" spc="-30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use the search </a:t>
            </a:r>
            <a:r>
              <a:rPr sz="1400" dirty="0">
                <a:latin typeface="Calibri"/>
                <a:cs typeface="Calibri"/>
              </a:rPr>
              <a:t>engine to </a:t>
            </a:r>
            <a:r>
              <a:rPr sz="1400" spc="-5" dirty="0">
                <a:latin typeface="Calibri"/>
                <a:cs typeface="Calibri"/>
              </a:rPr>
              <a:t>uncover them </a:t>
            </a:r>
            <a:r>
              <a:rPr sz="1400" dirty="0">
                <a:latin typeface="Calibri"/>
                <a:cs typeface="Calibri"/>
              </a:rPr>
              <a:t>all. </a:t>
            </a:r>
            <a:r>
              <a:rPr sz="1400" spc="-5" dirty="0">
                <a:latin typeface="Calibri"/>
                <a:cs typeface="Calibri"/>
              </a:rPr>
              <a:t>Here </a:t>
            </a:r>
            <a:r>
              <a:rPr sz="1400" dirty="0">
                <a:latin typeface="Calibri"/>
                <a:cs typeface="Calibri"/>
              </a:rPr>
              <a:t>are a </a:t>
            </a:r>
            <a:r>
              <a:rPr sz="1400" spc="-5" dirty="0">
                <a:latin typeface="Calibri"/>
                <a:cs typeface="Calibri"/>
              </a:rPr>
              <a:t>few places </a:t>
            </a:r>
            <a:r>
              <a:rPr sz="1400" dirty="0">
                <a:latin typeface="Calibri"/>
                <a:cs typeface="Calibri"/>
              </a:rPr>
              <a:t>to get you </a:t>
            </a:r>
            <a:r>
              <a:rPr sz="1400" spc="-30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started:</a:t>
            </a:r>
            <a:endParaRPr sz="1400" dirty="0">
              <a:latin typeface="Calibri"/>
              <a:cs typeface="Calibri"/>
            </a:endParaRPr>
          </a:p>
          <a:p>
            <a:pPr marL="12700" marR="3620770">
              <a:lnSpc>
                <a:spcPct val="176400"/>
              </a:lnSpc>
            </a:pPr>
            <a:r>
              <a:rPr sz="1400" u="sng" spc="-5" dirty="0">
                <a:solidFill>
                  <a:srgbClr val="9229C5"/>
                </a:solidFill>
                <a:uFill>
                  <a:solidFill>
                    <a:srgbClr val="9229C5"/>
                  </a:solidFill>
                </a:uFill>
                <a:latin typeface="Calibri"/>
                <a:cs typeface="Calibri"/>
                <a:hlinkClick r:id="rId2"/>
              </a:rPr>
              <a:t>www.multiplication.com </a:t>
            </a:r>
            <a:r>
              <a:rPr sz="1400" dirty="0">
                <a:solidFill>
                  <a:srgbClr val="9229C5"/>
                </a:solidFill>
                <a:latin typeface="Calibri"/>
                <a:cs typeface="Calibri"/>
              </a:rPr>
              <a:t> </a:t>
            </a:r>
            <a:r>
              <a:rPr sz="1400" u="sng" spc="-5" dirty="0">
                <a:solidFill>
                  <a:srgbClr val="9229C5"/>
                </a:solidFill>
                <a:uFill>
                  <a:solidFill>
                    <a:srgbClr val="9229C5"/>
                  </a:solidFill>
                </a:uFill>
                <a:latin typeface="Calibri"/>
                <a:cs typeface="Calibri"/>
                <a:hlinkClick r:id="rId3"/>
              </a:rPr>
              <a:t>www.coolmath-games.com</a:t>
            </a:r>
            <a:endParaRPr sz="1400" dirty="0">
              <a:latin typeface="Calibri"/>
              <a:cs typeface="Calibri"/>
            </a:endParaRPr>
          </a:p>
          <a:p>
            <a:pPr marL="12700" marR="170815">
              <a:lnSpc>
                <a:spcPct val="176400"/>
              </a:lnSpc>
              <a:spcBef>
                <a:spcPts val="5"/>
              </a:spcBef>
            </a:pPr>
            <a:r>
              <a:rPr sz="1400" u="sng" spc="-5" dirty="0">
                <a:solidFill>
                  <a:srgbClr val="9229C5"/>
                </a:solidFill>
                <a:uFill>
                  <a:solidFill>
                    <a:srgbClr val="9229C5"/>
                  </a:solidFill>
                </a:uFill>
                <a:latin typeface="Calibri"/>
                <a:cs typeface="Calibri"/>
                <a:hlinkClick r:id="rId4"/>
              </a:rPr>
              <a:t>http://</a:t>
            </a:r>
            <a:r>
              <a:rPr sz="1400" u="sng" spc="-5" dirty="0" smtClean="0">
                <a:solidFill>
                  <a:srgbClr val="9229C5"/>
                </a:solidFill>
                <a:uFill>
                  <a:solidFill>
                    <a:srgbClr val="9229C5"/>
                  </a:solidFill>
                </a:uFill>
                <a:latin typeface="Calibri"/>
                <a:cs typeface="Calibri"/>
                <a:hlinkClick r:id="rId4"/>
              </a:rPr>
              <a:t>www.oswego.org/ocsd-web/games/Mathmagician/mathsmulti.html</a:t>
            </a:r>
            <a:endParaRPr lang="en-GB" sz="1400" u="sng" spc="-5" dirty="0" smtClean="0">
              <a:solidFill>
                <a:srgbClr val="9229C5"/>
              </a:solidFill>
              <a:uFill>
                <a:solidFill>
                  <a:srgbClr val="9229C5"/>
                </a:solidFill>
              </a:uFill>
              <a:latin typeface="Calibri"/>
              <a:cs typeface="Calibri"/>
              <a:hlinkClick r:id="rId4"/>
            </a:endParaRPr>
          </a:p>
          <a:p>
            <a:pPr marL="12700" marR="170815">
              <a:lnSpc>
                <a:spcPct val="176400"/>
              </a:lnSpc>
              <a:spcBef>
                <a:spcPts val="5"/>
              </a:spcBef>
            </a:pPr>
            <a:r>
              <a:rPr lang="en-GB" sz="1400" u="sng" spc="-5" dirty="0" smtClean="0">
                <a:solidFill>
                  <a:srgbClr val="9229C5"/>
                </a:solidFill>
                <a:uFill>
                  <a:solidFill>
                    <a:srgbClr val="9229C5"/>
                  </a:solidFill>
                </a:uFill>
                <a:latin typeface="Calibri"/>
                <a:cs typeface="Calibri"/>
                <a:hlinkClick r:id="rId4"/>
              </a:rPr>
              <a:t>www.ttrockstars.com (children have logins for these)</a:t>
            </a:r>
          </a:p>
          <a:p>
            <a:pPr marL="12700" marR="170815">
              <a:lnSpc>
                <a:spcPct val="176400"/>
              </a:lnSpc>
              <a:spcBef>
                <a:spcPts val="5"/>
              </a:spcBef>
            </a:pPr>
            <a:r>
              <a:rPr lang="en-GB" sz="1400" u="sng" dirty="0">
                <a:solidFill>
                  <a:srgbClr val="9229C5"/>
                </a:solidFill>
                <a:uFill>
                  <a:solidFill>
                    <a:srgbClr val="9229C5"/>
                  </a:solidFill>
                </a:uFill>
                <a:cs typeface="Calibri"/>
                <a:hlinkClick r:id="rId5"/>
              </a:rPr>
              <a:t>www</a:t>
            </a:r>
            <a:r>
              <a:rPr lang="en-GB" sz="1400" u="sng" spc="5" dirty="0">
                <a:solidFill>
                  <a:srgbClr val="9229C5"/>
                </a:solidFill>
                <a:uFill>
                  <a:solidFill>
                    <a:srgbClr val="9229C5"/>
                  </a:solidFill>
                </a:uFill>
                <a:cs typeface="Calibri"/>
                <a:hlinkClick r:id="rId5"/>
              </a:rPr>
              <a:t>.</a:t>
            </a:r>
            <a:r>
              <a:rPr lang="en-GB" sz="1400" u="sng" spc="-10" dirty="0">
                <a:solidFill>
                  <a:srgbClr val="9229C5"/>
                </a:solidFill>
                <a:uFill>
                  <a:solidFill>
                    <a:srgbClr val="9229C5"/>
                  </a:solidFill>
                </a:uFill>
                <a:cs typeface="Calibri"/>
                <a:hlinkClick r:id="rId5"/>
              </a:rPr>
              <a:t>m</a:t>
            </a:r>
            <a:r>
              <a:rPr lang="en-GB" sz="1400" u="sng" dirty="0">
                <a:solidFill>
                  <a:srgbClr val="9229C5"/>
                </a:solidFill>
                <a:uFill>
                  <a:solidFill>
                    <a:srgbClr val="9229C5"/>
                  </a:solidFill>
                </a:uFill>
                <a:cs typeface="Calibri"/>
                <a:hlinkClick r:id="rId5"/>
              </a:rPr>
              <a:t>at</a:t>
            </a:r>
            <a:r>
              <a:rPr lang="en-GB" sz="1400" u="sng" spc="-10" dirty="0">
                <a:solidFill>
                  <a:srgbClr val="9229C5"/>
                </a:solidFill>
                <a:uFill>
                  <a:solidFill>
                    <a:srgbClr val="9229C5"/>
                  </a:solidFill>
                </a:uFill>
                <a:cs typeface="Calibri"/>
                <a:hlinkClick r:id="rId5"/>
              </a:rPr>
              <a:t>h</a:t>
            </a:r>
            <a:r>
              <a:rPr lang="en-GB" sz="1400" u="sng" dirty="0">
                <a:solidFill>
                  <a:srgbClr val="9229C5"/>
                </a:solidFill>
                <a:uFill>
                  <a:solidFill>
                    <a:srgbClr val="9229C5"/>
                  </a:solidFill>
                </a:uFill>
                <a:cs typeface="Calibri"/>
                <a:hlinkClick r:id="rId5"/>
              </a:rPr>
              <a:t>le</a:t>
            </a:r>
            <a:r>
              <a:rPr lang="en-GB" sz="1400" u="sng" spc="-5" dirty="0">
                <a:solidFill>
                  <a:srgbClr val="9229C5"/>
                </a:solidFill>
                <a:uFill>
                  <a:solidFill>
                    <a:srgbClr val="9229C5"/>
                  </a:solidFill>
                </a:uFill>
                <a:cs typeface="Calibri"/>
                <a:hlinkClick r:id="rId5"/>
              </a:rPr>
              <a:t>t</a:t>
            </a:r>
            <a:r>
              <a:rPr lang="en-GB" sz="1400" u="sng" dirty="0">
                <a:solidFill>
                  <a:srgbClr val="9229C5"/>
                </a:solidFill>
                <a:uFill>
                  <a:solidFill>
                    <a:srgbClr val="9229C5"/>
                  </a:solidFill>
                </a:uFill>
                <a:cs typeface="Calibri"/>
                <a:hlinkClick r:id="rId5"/>
              </a:rPr>
              <a:t>i</a:t>
            </a:r>
            <a:r>
              <a:rPr lang="en-GB" sz="1400" u="sng" spc="-5" dirty="0">
                <a:solidFill>
                  <a:srgbClr val="9229C5"/>
                </a:solidFill>
                <a:uFill>
                  <a:solidFill>
                    <a:srgbClr val="9229C5"/>
                  </a:solidFill>
                </a:uFill>
                <a:cs typeface="Calibri"/>
                <a:hlinkClick r:id="rId5"/>
              </a:rPr>
              <a:t>c</a:t>
            </a:r>
            <a:r>
              <a:rPr lang="en-GB" sz="1400" u="sng" spc="-10" dirty="0">
                <a:solidFill>
                  <a:srgbClr val="9229C5"/>
                </a:solidFill>
                <a:uFill>
                  <a:solidFill>
                    <a:srgbClr val="9229C5"/>
                  </a:solidFill>
                </a:uFill>
                <a:cs typeface="Calibri"/>
                <a:hlinkClick r:id="rId5"/>
              </a:rPr>
              <a:t>s</a:t>
            </a:r>
            <a:r>
              <a:rPr lang="en-GB" sz="1400" u="sng" dirty="0">
                <a:solidFill>
                  <a:srgbClr val="9229C5"/>
                </a:solidFill>
                <a:uFill>
                  <a:solidFill>
                    <a:srgbClr val="9229C5"/>
                  </a:solidFill>
                </a:uFill>
                <a:cs typeface="Calibri"/>
                <a:hlinkClick r:id="rId5"/>
              </a:rPr>
              <a:t>.</a:t>
            </a:r>
            <a:r>
              <a:rPr lang="en-GB" sz="1400" u="sng" spc="-10" dirty="0">
                <a:solidFill>
                  <a:srgbClr val="9229C5"/>
                </a:solidFill>
                <a:uFill>
                  <a:solidFill>
                    <a:srgbClr val="9229C5"/>
                  </a:solidFill>
                </a:uFill>
                <a:cs typeface="Calibri"/>
                <a:hlinkClick r:id="rId5"/>
              </a:rPr>
              <a:t>c</a:t>
            </a:r>
            <a:r>
              <a:rPr lang="en-GB" sz="1400" u="sng" spc="-5" dirty="0">
                <a:solidFill>
                  <a:srgbClr val="9229C5"/>
                </a:solidFill>
                <a:uFill>
                  <a:solidFill>
                    <a:srgbClr val="9229C5"/>
                  </a:solidFill>
                </a:uFill>
                <a:cs typeface="Calibri"/>
                <a:hlinkClick r:id="rId5"/>
              </a:rPr>
              <a:t>o</a:t>
            </a:r>
            <a:r>
              <a:rPr lang="en-GB" sz="1400" u="sng" spc="5" dirty="0">
                <a:solidFill>
                  <a:srgbClr val="9229C5"/>
                </a:solidFill>
                <a:uFill>
                  <a:solidFill>
                    <a:srgbClr val="9229C5"/>
                  </a:solidFill>
                </a:uFill>
                <a:cs typeface="Calibri"/>
                <a:hlinkClick r:id="rId5"/>
              </a:rPr>
              <a:t>.</a:t>
            </a:r>
            <a:r>
              <a:rPr lang="en-GB" sz="1400" u="sng" spc="-20" dirty="0">
                <a:solidFill>
                  <a:srgbClr val="9229C5"/>
                </a:solidFill>
                <a:uFill>
                  <a:solidFill>
                    <a:srgbClr val="9229C5"/>
                  </a:solidFill>
                </a:uFill>
                <a:cs typeface="Calibri"/>
                <a:hlinkClick r:id="rId5"/>
              </a:rPr>
              <a:t>u</a:t>
            </a:r>
            <a:r>
              <a:rPr lang="en-GB" sz="1400" u="sng" dirty="0">
                <a:solidFill>
                  <a:srgbClr val="9229C5"/>
                </a:solidFill>
                <a:uFill>
                  <a:solidFill>
                    <a:srgbClr val="9229C5"/>
                  </a:solidFill>
                </a:uFill>
                <a:cs typeface="Calibri"/>
                <a:hlinkClick r:id="rId5"/>
              </a:rPr>
              <a:t>k</a:t>
            </a:r>
            <a:r>
              <a:rPr lang="en-GB" sz="1400" u="sng" dirty="0">
                <a:solidFill>
                  <a:srgbClr val="9229C5"/>
                </a:solidFill>
                <a:uFill>
                  <a:solidFill>
                    <a:srgbClr val="9229C5"/>
                  </a:solidFill>
                </a:uFill>
                <a:cs typeface="Calibri"/>
              </a:rPr>
              <a:t>  </a:t>
            </a:r>
            <a:r>
              <a:rPr lang="en-GB" sz="1400" u="sng" dirty="0" smtClean="0">
                <a:solidFill>
                  <a:srgbClr val="9229C5"/>
                </a:solidFill>
                <a:uFill>
                  <a:solidFill>
                    <a:srgbClr val="9229C5"/>
                  </a:solidFill>
                </a:uFill>
                <a:cs typeface="Calibri"/>
              </a:rPr>
              <a:t> </a:t>
            </a:r>
            <a:r>
              <a:rPr lang="en-GB" sz="1400" u="sng" spc="-5" dirty="0">
                <a:solidFill>
                  <a:srgbClr val="9229C5"/>
                </a:solidFill>
                <a:uFill>
                  <a:solidFill>
                    <a:srgbClr val="9229C5"/>
                  </a:solidFill>
                </a:uFill>
                <a:cs typeface="Calibri"/>
                <a:hlinkClick r:id="rId4"/>
              </a:rPr>
              <a:t>(children have logins for these)</a:t>
            </a:r>
          </a:p>
          <a:p>
            <a:pPr marL="12700" marR="170815">
              <a:lnSpc>
                <a:spcPct val="176400"/>
              </a:lnSpc>
              <a:spcBef>
                <a:spcPts val="5"/>
              </a:spcBef>
            </a:pPr>
            <a:r>
              <a:rPr sz="1400" u="sng" spc="-5" dirty="0" smtClean="0">
                <a:solidFill>
                  <a:srgbClr val="9229C5"/>
                </a:solidFill>
                <a:uFill>
                  <a:solidFill>
                    <a:srgbClr val="9229C5"/>
                  </a:solidFill>
                </a:uFill>
                <a:latin typeface="Calibri"/>
                <a:cs typeface="Calibri"/>
                <a:hlinkClick r:id="rId4"/>
              </a:rPr>
              <a:t> </a:t>
            </a:r>
            <a:r>
              <a:rPr sz="1400" spc="-305" dirty="0" smtClean="0">
                <a:solidFill>
                  <a:srgbClr val="9229C5"/>
                </a:solidFill>
                <a:latin typeface="Calibri"/>
                <a:cs typeface="Calibri"/>
              </a:rPr>
              <a:t> </a:t>
            </a:r>
            <a:r>
              <a:rPr sz="1400" u="sng" spc="-5" dirty="0">
                <a:solidFill>
                  <a:srgbClr val="9229C5"/>
                </a:solidFill>
                <a:uFill>
                  <a:solidFill>
                    <a:srgbClr val="9229C5"/>
                  </a:solidFill>
                </a:uFill>
                <a:latin typeface="Calibri"/>
                <a:cs typeface="Calibri"/>
                <a:hlinkClick r:id="rId6"/>
              </a:rPr>
              <a:t>http://www.transum.org/Tables/Times_Tables.asp</a:t>
            </a:r>
            <a:endParaRPr sz="1400" dirty="0">
              <a:latin typeface="Calibri"/>
              <a:cs typeface="Calibri"/>
            </a:endParaRPr>
          </a:p>
          <a:p>
            <a:pPr marL="12700" marR="3997325">
              <a:lnSpc>
                <a:spcPct val="176400"/>
              </a:lnSpc>
            </a:pPr>
            <a:r>
              <a:rPr sz="1400" u="sng" spc="-5" dirty="0" smtClean="0">
                <a:solidFill>
                  <a:srgbClr val="9229C5"/>
                </a:solidFill>
                <a:uFill>
                  <a:solidFill>
                    <a:srgbClr val="9229C5"/>
                  </a:solidFill>
                </a:uFill>
                <a:latin typeface="Calibri"/>
                <a:cs typeface="Calibri"/>
                <a:hlinkClick r:id="rId7"/>
              </a:rPr>
              <a:t>www.tablestest.com</a:t>
            </a:r>
            <a:endParaRPr sz="1400" dirty="0">
              <a:latin typeface="Calibri"/>
              <a:cs typeface="Calibri"/>
            </a:endParaRPr>
          </a:p>
          <a:p>
            <a:pPr marL="12700" marR="57150">
              <a:lnSpc>
                <a:spcPct val="117500"/>
              </a:lnSpc>
              <a:spcBef>
                <a:spcPts val="980"/>
              </a:spcBef>
            </a:pPr>
            <a:r>
              <a:rPr sz="1400" spc="-5" dirty="0">
                <a:latin typeface="Calibri"/>
                <a:cs typeface="Calibri"/>
              </a:rPr>
              <a:t>Many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apps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also exist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for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smart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phones and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tablets.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Many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of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these </a:t>
            </a:r>
            <a:r>
              <a:rPr sz="1400" dirty="0">
                <a:latin typeface="Calibri"/>
                <a:cs typeface="Calibri"/>
              </a:rPr>
              <a:t>are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free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to </a:t>
            </a:r>
            <a:r>
              <a:rPr sz="1400" spc="-30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download. Search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in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the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App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store or on Google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Play.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Ibooks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can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also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be 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helpful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such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as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008000"/>
                </a:solidFill>
                <a:latin typeface="Calibri"/>
                <a:cs typeface="Calibri"/>
              </a:rPr>
              <a:t>Carol</a:t>
            </a:r>
            <a:r>
              <a:rPr sz="1400" spc="-5" dirty="0">
                <a:solidFill>
                  <a:srgbClr val="008000"/>
                </a:solidFill>
                <a:latin typeface="Calibri"/>
                <a:cs typeface="Calibri"/>
              </a:rPr>
              <a:t> Vorderman</a:t>
            </a:r>
            <a:r>
              <a:rPr sz="1400" spc="-1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008000"/>
                </a:solidFill>
                <a:latin typeface="Calibri"/>
                <a:cs typeface="Calibri"/>
              </a:rPr>
              <a:t>Maths </a:t>
            </a:r>
            <a:r>
              <a:rPr sz="1400" spc="-5" dirty="0">
                <a:solidFill>
                  <a:srgbClr val="008000"/>
                </a:solidFill>
                <a:latin typeface="Calibri"/>
                <a:cs typeface="Calibri"/>
              </a:rPr>
              <a:t>Made</a:t>
            </a:r>
            <a:r>
              <a:rPr sz="1400" spc="-1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008000"/>
                </a:solidFill>
                <a:latin typeface="Calibri"/>
                <a:cs typeface="Calibri"/>
              </a:rPr>
              <a:t>Easy</a:t>
            </a:r>
            <a:r>
              <a:rPr sz="140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008000"/>
                </a:solidFill>
                <a:latin typeface="Calibri"/>
                <a:cs typeface="Calibri"/>
              </a:rPr>
              <a:t>Times Tables.</a:t>
            </a:r>
            <a:endParaRPr sz="1400" dirty="0">
              <a:latin typeface="Calibri"/>
              <a:cs typeface="Calibri"/>
            </a:endParaRPr>
          </a:p>
          <a:p>
            <a:pPr marL="12700" marR="487680">
              <a:lnSpc>
                <a:spcPct val="117500"/>
              </a:lnSpc>
              <a:spcBef>
                <a:spcPts val="980"/>
              </a:spcBef>
            </a:pPr>
            <a:r>
              <a:rPr sz="1400" spc="-5" dirty="0">
                <a:latin typeface="Calibri"/>
                <a:cs typeface="Calibri"/>
              </a:rPr>
              <a:t>Songs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can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be </a:t>
            </a:r>
            <a:r>
              <a:rPr sz="1400" dirty="0">
                <a:latin typeface="Calibri"/>
                <a:cs typeface="Calibri"/>
              </a:rPr>
              <a:t>accessed</a:t>
            </a:r>
            <a:r>
              <a:rPr sz="1400" spc="-5" dirty="0">
                <a:latin typeface="Calibri"/>
                <a:cs typeface="Calibri"/>
              </a:rPr>
              <a:t> on Mathletics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(</a:t>
            </a:r>
            <a:r>
              <a:rPr sz="1400" spc="-5" dirty="0">
                <a:solidFill>
                  <a:srgbClr val="008000"/>
                </a:solidFill>
                <a:latin typeface="Calibri"/>
                <a:cs typeface="Calibri"/>
              </a:rPr>
              <a:t>Times</a:t>
            </a:r>
            <a:r>
              <a:rPr sz="140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008000"/>
                </a:solidFill>
                <a:latin typeface="Calibri"/>
                <a:cs typeface="Calibri"/>
              </a:rPr>
              <a:t>Tables</a:t>
            </a:r>
            <a:r>
              <a:rPr sz="140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008000"/>
                </a:solidFill>
                <a:latin typeface="Calibri"/>
                <a:cs typeface="Calibri"/>
              </a:rPr>
              <a:t>Toons</a:t>
            </a:r>
            <a:r>
              <a:rPr sz="1400" spc="-5" dirty="0">
                <a:latin typeface="Calibri"/>
                <a:cs typeface="Calibri"/>
              </a:rPr>
              <a:t>)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or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can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be 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downloaded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at a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cost.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For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example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008000"/>
                </a:solidFill>
                <a:latin typeface="Calibri"/>
                <a:cs typeface="Calibri"/>
              </a:rPr>
              <a:t>Times</a:t>
            </a:r>
            <a:r>
              <a:rPr sz="1400" spc="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008000"/>
                </a:solidFill>
                <a:latin typeface="Calibri"/>
                <a:cs typeface="Calibri"/>
              </a:rPr>
              <a:t>Tables</a:t>
            </a:r>
            <a:r>
              <a:rPr sz="140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008000"/>
                </a:solidFill>
                <a:latin typeface="Calibri"/>
                <a:cs typeface="Calibri"/>
              </a:rPr>
              <a:t>Challenge</a:t>
            </a:r>
            <a:r>
              <a:rPr sz="140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008000"/>
                </a:solidFill>
                <a:latin typeface="Calibri"/>
                <a:cs typeface="Calibri"/>
              </a:rPr>
              <a:t>by</a:t>
            </a:r>
            <a:r>
              <a:rPr sz="1400" spc="1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008000"/>
                </a:solidFill>
                <a:latin typeface="Calibri"/>
                <a:cs typeface="Calibri"/>
              </a:rPr>
              <a:t>Kidzone</a:t>
            </a:r>
            <a:r>
              <a:rPr sz="1400" spc="-5" dirty="0">
                <a:latin typeface="Calibri"/>
                <a:cs typeface="Calibri"/>
              </a:rPr>
              <a:t>, </a:t>
            </a:r>
            <a:r>
              <a:rPr sz="1400" spc="-30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available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through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Amazon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mp3.</a:t>
            </a:r>
            <a:endParaRPr sz="1400" dirty="0">
              <a:latin typeface="Calibri"/>
              <a:cs typeface="Calibri"/>
            </a:endParaRPr>
          </a:p>
          <a:p>
            <a:pPr marL="12700" marR="5080">
              <a:lnSpc>
                <a:spcPct val="117100"/>
              </a:lnSpc>
              <a:spcBef>
                <a:spcPts val="985"/>
              </a:spcBef>
            </a:pPr>
            <a:r>
              <a:rPr sz="1400" spc="-5" dirty="0">
                <a:latin typeface="Calibri"/>
                <a:cs typeface="Calibri"/>
              </a:rPr>
              <a:t>These online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resources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are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good</a:t>
            </a:r>
            <a:r>
              <a:rPr sz="1400" spc="-5" dirty="0">
                <a:latin typeface="Calibri"/>
                <a:cs typeface="Calibri"/>
              </a:rPr>
              <a:t> but </a:t>
            </a:r>
            <a:r>
              <a:rPr sz="1400" dirty="0">
                <a:latin typeface="Calibri"/>
                <a:cs typeface="Calibri"/>
              </a:rPr>
              <a:t>are</a:t>
            </a:r>
            <a:r>
              <a:rPr sz="1400" spc="-5" dirty="0">
                <a:latin typeface="Calibri"/>
                <a:cs typeface="Calibri"/>
              </a:rPr>
              <a:t> usually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not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enough </a:t>
            </a:r>
            <a:r>
              <a:rPr sz="1400" dirty="0">
                <a:latin typeface="Calibri"/>
                <a:cs typeface="Calibri"/>
              </a:rPr>
              <a:t>in</a:t>
            </a:r>
            <a:r>
              <a:rPr sz="1400" spc="-5" dirty="0">
                <a:latin typeface="Calibri"/>
                <a:cs typeface="Calibri"/>
              </a:rPr>
              <a:t> themselves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for </a:t>
            </a:r>
            <a:r>
              <a:rPr sz="1400" spc="-30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learning </a:t>
            </a:r>
            <a:r>
              <a:rPr sz="1400" spc="-5" dirty="0">
                <a:latin typeface="Calibri"/>
                <a:cs typeface="Calibri"/>
              </a:rPr>
              <a:t>multiplication </a:t>
            </a:r>
            <a:r>
              <a:rPr sz="1400" dirty="0">
                <a:latin typeface="Calibri"/>
                <a:cs typeface="Calibri"/>
              </a:rPr>
              <a:t>tables off </a:t>
            </a:r>
            <a:r>
              <a:rPr sz="1400" spc="-5" dirty="0">
                <a:latin typeface="Calibri"/>
                <a:cs typeface="Calibri"/>
              </a:rPr>
              <a:t>by </a:t>
            </a:r>
            <a:r>
              <a:rPr sz="1400" dirty="0">
                <a:latin typeface="Calibri"/>
                <a:cs typeface="Calibri"/>
              </a:rPr>
              <a:t>heart. </a:t>
            </a:r>
            <a:r>
              <a:rPr sz="1400" spc="-5" dirty="0">
                <a:latin typeface="Calibri"/>
                <a:cs typeface="Calibri"/>
              </a:rPr>
              <a:t>They </a:t>
            </a:r>
            <a:r>
              <a:rPr sz="1400" dirty="0">
                <a:latin typeface="Calibri"/>
                <a:cs typeface="Calibri"/>
              </a:rPr>
              <a:t>are </a:t>
            </a:r>
            <a:r>
              <a:rPr sz="1400" spc="-5" dirty="0">
                <a:latin typeface="Calibri"/>
                <a:cs typeface="Calibri"/>
              </a:rPr>
              <a:t>best suited </a:t>
            </a:r>
            <a:r>
              <a:rPr sz="1400" dirty="0">
                <a:latin typeface="Calibri"/>
                <a:cs typeface="Calibri"/>
              </a:rPr>
              <a:t>for 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consolidating times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table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knowledge and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for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increasing</a:t>
            </a:r>
            <a:r>
              <a:rPr sz="1400" spc="-5" dirty="0">
                <a:latin typeface="Calibri"/>
                <a:cs typeface="Calibri"/>
              </a:rPr>
              <a:t> the speed of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recall.</a:t>
            </a:r>
          </a:p>
          <a:p>
            <a:pPr>
              <a:lnSpc>
                <a:spcPct val="100000"/>
              </a:lnSpc>
            </a:pPr>
            <a:endParaRPr sz="1050" dirty="0">
              <a:latin typeface="Calibri"/>
              <a:cs typeface="Calibri"/>
            </a:endParaRPr>
          </a:p>
          <a:p>
            <a:pPr marL="469265" indent="-229235" algn="just">
              <a:lnSpc>
                <a:spcPct val="100000"/>
              </a:lnSpc>
              <a:buAutoNum type="arabicPeriod" startAt="7"/>
              <a:tabLst>
                <a:tab pos="469900" algn="l"/>
              </a:tabLst>
            </a:pPr>
            <a:r>
              <a:rPr sz="1400" b="1" spc="-5" dirty="0">
                <a:solidFill>
                  <a:srgbClr val="FF0066"/>
                </a:solidFill>
                <a:latin typeface="Calibri"/>
                <a:cs typeface="Calibri"/>
              </a:rPr>
              <a:t>Quick</a:t>
            </a:r>
            <a:r>
              <a:rPr sz="1400" b="1" spc="-15" dirty="0">
                <a:solidFill>
                  <a:srgbClr val="FF0066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FF0066"/>
                </a:solidFill>
                <a:latin typeface="Calibri"/>
                <a:cs typeface="Calibri"/>
              </a:rPr>
              <a:t>Questions Anywhere!</a:t>
            </a:r>
            <a:endParaRPr sz="14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05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Calibri"/>
                <a:cs typeface="Calibri"/>
              </a:rPr>
              <a:t>A </a:t>
            </a:r>
            <a:r>
              <a:rPr sz="1400" spc="-5" dirty="0">
                <a:latin typeface="Calibri"/>
                <a:cs typeface="Calibri"/>
              </a:rPr>
              <a:t>few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questions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here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and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there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are</a:t>
            </a:r>
            <a:r>
              <a:rPr sz="1400" spc="-5" dirty="0">
                <a:latin typeface="Calibri"/>
                <a:cs typeface="Calibri"/>
              </a:rPr>
              <a:t> much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better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than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hundreds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in</a:t>
            </a:r>
            <a:r>
              <a:rPr sz="1400" spc="-5" dirty="0">
                <a:latin typeface="Calibri"/>
                <a:cs typeface="Calibri"/>
              </a:rPr>
              <a:t> one </a:t>
            </a:r>
            <a:r>
              <a:rPr sz="1400" dirty="0">
                <a:latin typeface="Calibri"/>
                <a:cs typeface="Calibri"/>
              </a:rPr>
              <a:t>go.</a:t>
            </a: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100" dirty="0">
              <a:latin typeface="Calibri"/>
              <a:cs typeface="Calibri"/>
            </a:endParaRPr>
          </a:p>
          <a:p>
            <a:pPr marL="513715" indent="-229235">
              <a:lnSpc>
                <a:spcPct val="100000"/>
              </a:lnSpc>
              <a:spcBef>
                <a:spcPts val="5"/>
              </a:spcBef>
              <a:buFont typeface="Symbol"/>
              <a:buChar char=""/>
              <a:tabLst>
                <a:tab pos="513715" algn="l"/>
                <a:tab pos="514350" algn="l"/>
              </a:tabLst>
            </a:pPr>
            <a:r>
              <a:rPr sz="1400" spc="-5" dirty="0">
                <a:latin typeface="Calibri"/>
                <a:cs typeface="Calibri"/>
              </a:rPr>
              <a:t>on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the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way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to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school</a:t>
            </a:r>
            <a:endParaRPr sz="1400" dirty="0">
              <a:latin typeface="Calibri"/>
              <a:cs typeface="Calibri"/>
            </a:endParaRPr>
          </a:p>
          <a:p>
            <a:pPr marL="513715" indent="-229235">
              <a:lnSpc>
                <a:spcPct val="100000"/>
              </a:lnSpc>
              <a:spcBef>
                <a:spcPts val="359"/>
              </a:spcBef>
              <a:buFont typeface="Symbol"/>
              <a:buChar char=""/>
              <a:tabLst>
                <a:tab pos="513715" algn="l"/>
                <a:tab pos="514350" algn="l"/>
              </a:tabLst>
            </a:pPr>
            <a:r>
              <a:rPr sz="1400" dirty="0">
                <a:latin typeface="Calibri"/>
                <a:cs typeface="Calibri"/>
              </a:rPr>
              <a:t>in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advert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breaks</a:t>
            </a:r>
            <a:endParaRPr sz="1400" dirty="0">
              <a:latin typeface="Calibri"/>
              <a:cs typeface="Calibri"/>
            </a:endParaRPr>
          </a:p>
          <a:p>
            <a:pPr marL="513715" indent="-229235">
              <a:lnSpc>
                <a:spcPct val="100000"/>
              </a:lnSpc>
              <a:spcBef>
                <a:spcPts val="359"/>
              </a:spcBef>
              <a:buFont typeface="Symbol"/>
              <a:buChar char=""/>
              <a:tabLst>
                <a:tab pos="513715" algn="l"/>
                <a:tab pos="514350" algn="l"/>
              </a:tabLst>
            </a:pPr>
            <a:r>
              <a:rPr sz="1400" dirty="0">
                <a:latin typeface="Calibri"/>
                <a:cs typeface="Calibri"/>
              </a:rPr>
              <a:t>whilst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getting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dressed</a:t>
            </a:r>
            <a:endParaRPr sz="1400" dirty="0">
              <a:latin typeface="Calibri"/>
              <a:cs typeface="Calibri"/>
            </a:endParaRPr>
          </a:p>
          <a:p>
            <a:pPr marL="513715" indent="-229235">
              <a:lnSpc>
                <a:spcPct val="100000"/>
              </a:lnSpc>
              <a:spcBef>
                <a:spcPts val="370"/>
              </a:spcBef>
              <a:buFont typeface="Symbol"/>
              <a:buChar char=""/>
              <a:tabLst>
                <a:tab pos="513715" algn="l"/>
                <a:tab pos="514350" algn="l"/>
              </a:tabLst>
            </a:pPr>
            <a:r>
              <a:rPr sz="1400" dirty="0">
                <a:latin typeface="Calibri"/>
                <a:cs typeface="Calibri"/>
              </a:rPr>
              <a:t>a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few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before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bed</a:t>
            </a:r>
            <a:endParaRPr sz="14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00100" y="914399"/>
            <a:ext cx="6150610" cy="9321800"/>
          </a:xfrm>
          <a:custGeom>
            <a:avLst/>
            <a:gdLst/>
            <a:ahLst/>
            <a:cxnLst/>
            <a:rect l="l" t="t" r="r" b="b"/>
            <a:pathLst>
              <a:path w="6150609" h="9321800">
                <a:moveTo>
                  <a:pt x="0" y="1025143"/>
                </a:moveTo>
                <a:lnTo>
                  <a:pt x="1115" y="976886"/>
                </a:lnTo>
                <a:lnTo>
                  <a:pt x="4430" y="929202"/>
                </a:lnTo>
                <a:lnTo>
                  <a:pt x="9894" y="882142"/>
                </a:lnTo>
                <a:lnTo>
                  <a:pt x="17458" y="835755"/>
                </a:lnTo>
                <a:lnTo>
                  <a:pt x="27074" y="790089"/>
                </a:lnTo>
                <a:lnTo>
                  <a:pt x="38691" y="745195"/>
                </a:lnTo>
                <a:lnTo>
                  <a:pt x="52261" y="701121"/>
                </a:lnTo>
                <a:lnTo>
                  <a:pt x="67735" y="657916"/>
                </a:lnTo>
                <a:lnTo>
                  <a:pt x="85062" y="615631"/>
                </a:lnTo>
                <a:lnTo>
                  <a:pt x="104195" y="574313"/>
                </a:lnTo>
                <a:lnTo>
                  <a:pt x="125083" y="534013"/>
                </a:lnTo>
                <a:lnTo>
                  <a:pt x="147678" y="494780"/>
                </a:lnTo>
                <a:lnTo>
                  <a:pt x="171930" y="456662"/>
                </a:lnTo>
                <a:lnTo>
                  <a:pt x="197791" y="419709"/>
                </a:lnTo>
                <a:lnTo>
                  <a:pt x="225210" y="383970"/>
                </a:lnTo>
                <a:lnTo>
                  <a:pt x="254139" y="349495"/>
                </a:lnTo>
                <a:lnTo>
                  <a:pt x="284528" y="316333"/>
                </a:lnTo>
                <a:lnTo>
                  <a:pt x="316328" y="284532"/>
                </a:lnTo>
                <a:lnTo>
                  <a:pt x="349490" y="254143"/>
                </a:lnTo>
                <a:lnTo>
                  <a:pt x="383965" y="225214"/>
                </a:lnTo>
                <a:lnTo>
                  <a:pt x="419704" y="197794"/>
                </a:lnTo>
                <a:lnTo>
                  <a:pt x="456656" y="171934"/>
                </a:lnTo>
                <a:lnTo>
                  <a:pt x="494774" y="147681"/>
                </a:lnTo>
                <a:lnTo>
                  <a:pt x="534008" y="125086"/>
                </a:lnTo>
                <a:lnTo>
                  <a:pt x="574308" y="104197"/>
                </a:lnTo>
                <a:lnTo>
                  <a:pt x="615626" y="85064"/>
                </a:lnTo>
                <a:lnTo>
                  <a:pt x="657911" y="67736"/>
                </a:lnTo>
                <a:lnTo>
                  <a:pt x="701116" y="52263"/>
                </a:lnTo>
                <a:lnTo>
                  <a:pt x="745190" y="38692"/>
                </a:lnTo>
                <a:lnTo>
                  <a:pt x="790085" y="27075"/>
                </a:lnTo>
                <a:lnTo>
                  <a:pt x="835751" y="17459"/>
                </a:lnTo>
                <a:lnTo>
                  <a:pt x="882139" y="9894"/>
                </a:lnTo>
                <a:lnTo>
                  <a:pt x="929200" y="4430"/>
                </a:lnTo>
                <a:lnTo>
                  <a:pt x="976885" y="1115"/>
                </a:lnTo>
                <a:lnTo>
                  <a:pt x="1025144" y="0"/>
                </a:lnTo>
                <a:lnTo>
                  <a:pt x="5125466" y="0"/>
                </a:lnTo>
                <a:lnTo>
                  <a:pt x="5173723" y="1115"/>
                </a:lnTo>
                <a:lnTo>
                  <a:pt x="5221407" y="4430"/>
                </a:lnTo>
                <a:lnTo>
                  <a:pt x="5268467" y="9894"/>
                </a:lnTo>
                <a:lnTo>
                  <a:pt x="5314854" y="17459"/>
                </a:lnTo>
                <a:lnTo>
                  <a:pt x="5360520" y="27075"/>
                </a:lnTo>
                <a:lnTo>
                  <a:pt x="5405414" y="38692"/>
                </a:lnTo>
                <a:lnTo>
                  <a:pt x="5449488" y="52263"/>
                </a:lnTo>
                <a:lnTo>
                  <a:pt x="5492693" y="67736"/>
                </a:lnTo>
                <a:lnTo>
                  <a:pt x="5534978" y="85064"/>
                </a:lnTo>
                <a:lnTo>
                  <a:pt x="5576296" y="104197"/>
                </a:lnTo>
                <a:lnTo>
                  <a:pt x="5616596" y="125086"/>
                </a:lnTo>
                <a:lnTo>
                  <a:pt x="5655829" y="147681"/>
                </a:lnTo>
                <a:lnTo>
                  <a:pt x="5693947" y="171934"/>
                </a:lnTo>
                <a:lnTo>
                  <a:pt x="5730900" y="197794"/>
                </a:lnTo>
                <a:lnTo>
                  <a:pt x="5766639" y="225214"/>
                </a:lnTo>
                <a:lnTo>
                  <a:pt x="5801114" y="254143"/>
                </a:lnTo>
                <a:lnTo>
                  <a:pt x="5834276" y="284532"/>
                </a:lnTo>
                <a:lnTo>
                  <a:pt x="5866077" y="316333"/>
                </a:lnTo>
                <a:lnTo>
                  <a:pt x="5896466" y="349495"/>
                </a:lnTo>
                <a:lnTo>
                  <a:pt x="5925395" y="383970"/>
                </a:lnTo>
                <a:lnTo>
                  <a:pt x="5952815" y="419709"/>
                </a:lnTo>
                <a:lnTo>
                  <a:pt x="5978675" y="456662"/>
                </a:lnTo>
                <a:lnTo>
                  <a:pt x="6002928" y="494780"/>
                </a:lnTo>
                <a:lnTo>
                  <a:pt x="6025523" y="534013"/>
                </a:lnTo>
                <a:lnTo>
                  <a:pt x="6046412" y="574313"/>
                </a:lnTo>
                <a:lnTo>
                  <a:pt x="6065545" y="615631"/>
                </a:lnTo>
                <a:lnTo>
                  <a:pt x="6082873" y="657916"/>
                </a:lnTo>
                <a:lnTo>
                  <a:pt x="6098346" y="701121"/>
                </a:lnTo>
                <a:lnTo>
                  <a:pt x="6111917" y="745195"/>
                </a:lnTo>
                <a:lnTo>
                  <a:pt x="6123534" y="790089"/>
                </a:lnTo>
                <a:lnTo>
                  <a:pt x="6133150" y="835755"/>
                </a:lnTo>
                <a:lnTo>
                  <a:pt x="6140715" y="882142"/>
                </a:lnTo>
                <a:lnTo>
                  <a:pt x="6146179" y="929202"/>
                </a:lnTo>
                <a:lnTo>
                  <a:pt x="6149494" y="976886"/>
                </a:lnTo>
                <a:lnTo>
                  <a:pt x="6150609" y="1025143"/>
                </a:lnTo>
                <a:lnTo>
                  <a:pt x="6150609" y="8296656"/>
                </a:lnTo>
                <a:lnTo>
                  <a:pt x="6149494" y="8344914"/>
                </a:lnTo>
                <a:lnTo>
                  <a:pt x="6146179" y="8392599"/>
                </a:lnTo>
                <a:lnTo>
                  <a:pt x="6140715" y="8439660"/>
                </a:lnTo>
                <a:lnTo>
                  <a:pt x="6133150" y="8486048"/>
                </a:lnTo>
                <a:lnTo>
                  <a:pt x="6123534" y="8531714"/>
                </a:lnTo>
                <a:lnTo>
                  <a:pt x="6111917" y="8576609"/>
                </a:lnTo>
                <a:lnTo>
                  <a:pt x="6098346" y="8620683"/>
                </a:lnTo>
                <a:lnTo>
                  <a:pt x="6082873" y="8663888"/>
                </a:lnTo>
                <a:lnTo>
                  <a:pt x="6065545" y="8706173"/>
                </a:lnTo>
                <a:lnTo>
                  <a:pt x="6046412" y="8747491"/>
                </a:lnTo>
                <a:lnTo>
                  <a:pt x="6025523" y="8787791"/>
                </a:lnTo>
                <a:lnTo>
                  <a:pt x="6002928" y="8827025"/>
                </a:lnTo>
                <a:lnTo>
                  <a:pt x="5978675" y="8865143"/>
                </a:lnTo>
                <a:lnTo>
                  <a:pt x="5952815" y="8902095"/>
                </a:lnTo>
                <a:lnTo>
                  <a:pt x="5925395" y="8937834"/>
                </a:lnTo>
                <a:lnTo>
                  <a:pt x="5896466" y="8972309"/>
                </a:lnTo>
                <a:lnTo>
                  <a:pt x="5866077" y="9005471"/>
                </a:lnTo>
                <a:lnTo>
                  <a:pt x="5834276" y="9037271"/>
                </a:lnTo>
                <a:lnTo>
                  <a:pt x="5801114" y="9067660"/>
                </a:lnTo>
                <a:lnTo>
                  <a:pt x="5766639" y="9096589"/>
                </a:lnTo>
                <a:lnTo>
                  <a:pt x="5730900" y="9124008"/>
                </a:lnTo>
                <a:lnTo>
                  <a:pt x="5693947" y="9149869"/>
                </a:lnTo>
                <a:lnTo>
                  <a:pt x="5655829" y="9174121"/>
                </a:lnTo>
                <a:lnTo>
                  <a:pt x="5616596" y="9196716"/>
                </a:lnTo>
                <a:lnTo>
                  <a:pt x="5576296" y="9217604"/>
                </a:lnTo>
                <a:lnTo>
                  <a:pt x="5534978" y="9236737"/>
                </a:lnTo>
                <a:lnTo>
                  <a:pt x="5492693" y="9254064"/>
                </a:lnTo>
                <a:lnTo>
                  <a:pt x="5449488" y="9269538"/>
                </a:lnTo>
                <a:lnTo>
                  <a:pt x="5405414" y="9283108"/>
                </a:lnTo>
                <a:lnTo>
                  <a:pt x="5360520" y="9294725"/>
                </a:lnTo>
                <a:lnTo>
                  <a:pt x="5314854" y="9304341"/>
                </a:lnTo>
                <a:lnTo>
                  <a:pt x="5268467" y="9311905"/>
                </a:lnTo>
                <a:lnTo>
                  <a:pt x="5221407" y="9317369"/>
                </a:lnTo>
                <a:lnTo>
                  <a:pt x="5173723" y="9320684"/>
                </a:lnTo>
                <a:lnTo>
                  <a:pt x="5125466" y="9321800"/>
                </a:lnTo>
                <a:lnTo>
                  <a:pt x="1025144" y="9321800"/>
                </a:lnTo>
                <a:lnTo>
                  <a:pt x="976885" y="9320684"/>
                </a:lnTo>
                <a:lnTo>
                  <a:pt x="929200" y="9317369"/>
                </a:lnTo>
                <a:lnTo>
                  <a:pt x="882139" y="9311905"/>
                </a:lnTo>
                <a:lnTo>
                  <a:pt x="835751" y="9304341"/>
                </a:lnTo>
                <a:lnTo>
                  <a:pt x="790085" y="9294725"/>
                </a:lnTo>
                <a:lnTo>
                  <a:pt x="745190" y="9283108"/>
                </a:lnTo>
                <a:lnTo>
                  <a:pt x="701116" y="9269538"/>
                </a:lnTo>
                <a:lnTo>
                  <a:pt x="657911" y="9254064"/>
                </a:lnTo>
                <a:lnTo>
                  <a:pt x="615626" y="9236737"/>
                </a:lnTo>
                <a:lnTo>
                  <a:pt x="574308" y="9217604"/>
                </a:lnTo>
                <a:lnTo>
                  <a:pt x="534008" y="9196716"/>
                </a:lnTo>
                <a:lnTo>
                  <a:pt x="494774" y="9174121"/>
                </a:lnTo>
                <a:lnTo>
                  <a:pt x="456656" y="9149869"/>
                </a:lnTo>
                <a:lnTo>
                  <a:pt x="419704" y="9124008"/>
                </a:lnTo>
                <a:lnTo>
                  <a:pt x="383965" y="9096589"/>
                </a:lnTo>
                <a:lnTo>
                  <a:pt x="349490" y="9067660"/>
                </a:lnTo>
                <a:lnTo>
                  <a:pt x="316328" y="9037271"/>
                </a:lnTo>
                <a:lnTo>
                  <a:pt x="284528" y="9005471"/>
                </a:lnTo>
                <a:lnTo>
                  <a:pt x="254139" y="8972309"/>
                </a:lnTo>
                <a:lnTo>
                  <a:pt x="225210" y="8937834"/>
                </a:lnTo>
                <a:lnTo>
                  <a:pt x="197791" y="8902095"/>
                </a:lnTo>
                <a:lnTo>
                  <a:pt x="171930" y="8865143"/>
                </a:lnTo>
                <a:lnTo>
                  <a:pt x="147678" y="8827025"/>
                </a:lnTo>
                <a:lnTo>
                  <a:pt x="125083" y="8787791"/>
                </a:lnTo>
                <a:lnTo>
                  <a:pt x="104195" y="8747491"/>
                </a:lnTo>
                <a:lnTo>
                  <a:pt x="85062" y="8706173"/>
                </a:lnTo>
                <a:lnTo>
                  <a:pt x="67735" y="8663888"/>
                </a:lnTo>
                <a:lnTo>
                  <a:pt x="52261" y="8620683"/>
                </a:lnTo>
                <a:lnTo>
                  <a:pt x="38691" y="8576609"/>
                </a:lnTo>
                <a:lnTo>
                  <a:pt x="27074" y="8531714"/>
                </a:lnTo>
                <a:lnTo>
                  <a:pt x="17458" y="8486048"/>
                </a:lnTo>
                <a:lnTo>
                  <a:pt x="9894" y="8439660"/>
                </a:lnTo>
                <a:lnTo>
                  <a:pt x="4430" y="8392599"/>
                </a:lnTo>
                <a:lnTo>
                  <a:pt x="1115" y="8344914"/>
                </a:lnTo>
                <a:lnTo>
                  <a:pt x="0" y="8296656"/>
                </a:lnTo>
                <a:lnTo>
                  <a:pt x="0" y="1025143"/>
                </a:lnTo>
                <a:close/>
              </a:path>
            </a:pathLst>
          </a:custGeom>
          <a:ln w="635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Top</a:t>
            </a:r>
            <a:r>
              <a:rPr spc="-30" dirty="0"/>
              <a:t> </a:t>
            </a:r>
            <a:r>
              <a:rPr spc="-5" dirty="0"/>
              <a:t>Times</a:t>
            </a:r>
            <a:r>
              <a:rPr spc="-25" dirty="0"/>
              <a:t> </a:t>
            </a:r>
            <a:r>
              <a:rPr spc="-5" dirty="0"/>
              <a:t>Table</a:t>
            </a:r>
            <a:r>
              <a:rPr spc="-25" dirty="0"/>
              <a:t> </a:t>
            </a:r>
            <a:r>
              <a:rPr spc="-5" dirty="0"/>
              <a:t>Hints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107744" y="1281430"/>
            <a:ext cx="5537200" cy="843026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2700" marR="40640">
              <a:lnSpc>
                <a:spcPct val="101699"/>
              </a:lnSpc>
              <a:spcBef>
                <a:spcPts val="75"/>
              </a:spcBef>
            </a:pPr>
            <a:r>
              <a:rPr sz="1400" spc="-5" dirty="0">
                <a:latin typeface="Calibri"/>
                <a:cs typeface="Calibri"/>
              </a:rPr>
              <a:t>It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may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seem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daunting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task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to learn</a:t>
            </a:r>
            <a:r>
              <a:rPr sz="1400" spc="-5" dirty="0">
                <a:latin typeface="Calibri"/>
                <a:cs typeface="Calibri"/>
              </a:rPr>
              <a:t> so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many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multiplication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facts,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but 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because of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the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commutative </a:t>
            </a:r>
            <a:r>
              <a:rPr sz="1400" spc="-5" dirty="0">
                <a:latin typeface="Calibri"/>
                <a:cs typeface="Calibri"/>
              </a:rPr>
              <a:t>property of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multiplication, there </a:t>
            </a:r>
            <a:r>
              <a:rPr sz="1400" dirty="0">
                <a:latin typeface="Calibri"/>
                <a:cs typeface="Calibri"/>
              </a:rPr>
              <a:t>are</a:t>
            </a:r>
            <a:r>
              <a:rPr sz="1400" spc="-5" dirty="0">
                <a:latin typeface="Calibri"/>
                <a:cs typeface="Calibri"/>
              </a:rPr>
              <a:t> fewer 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facts than </a:t>
            </a:r>
            <a:r>
              <a:rPr sz="1400" dirty="0">
                <a:latin typeface="Calibri"/>
                <a:cs typeface="Calibri"/>
              </a:rPr>
              <a:t>you </a:t>
            </a:r>
            <a:r>
              <a:rPr sz="1400" spc="-5" dirty="0">
                <a:latin typeface="Calibri"/>
                <a:cs typeface="Calibri"/>
              </a:rPr>
              <a:t>may think. </a:t>
            </a:r>
            <a:r>
              <a:rPr sz="1400" dirty="0">
                <a:latin typeface="Calibri"/>
                <a:cs typeface="Calibri"/>
              </a:rPr>
              <a:t>For </a:t>
            </a:r>
            <a:r>
              <a:rPr sz="1400" spc="-5" dirty="0">
                <a:latin typeface="Calibri"/>
                <a:cs typeface="Calibri"/>
              </a:rPr>
              <a:t>example, </a:t>
            </a:r>
            <a:r>
              <a:rPr sz="1400" dirty="0">
                <a:latin typeface="Calibri"/>
                <a:cs typeface="Calibri"/>
              </a:rPr>
              <a:t>3 x 4 </a:t>
            </a:r>
            <a:r>
              <a:rPr sz="1400" spc="-5" dirty="0">
                <a:latin typeface="Calibri"/>
                <a:cs typeface="Calibri"/>
              </a:rPr>
              <a:t>and </a:t>
            </a:r>
            <a:r>
              <a:rPr sz="1400" dirty="0">
                <a:latin typeface="Calibri"/>
                <a:cs typeface="Calibri"/>
              </a:rPr>
              <a:t>4 x 3 give </a:t>
            </a:r>
            <a:r>
              <a:rPr sz="1400" spc="-5" dirty="0">
                <a:latin typeface="Calibri"/>
                <a:cs typeface="Calibri"/>
              </a:rPr>
              <a:t>the same </a:t>
            </a:r>
            <a:r>
              <a:rPr sz="1400" dirty="0">
                <a:latin typeface="Calibri"/>
                <a:cs typeface="Calibri"/>
              </a:rPr>
              <a:t>answer </a:t>
            </a:r>
            <a:r>
              <a:rPr sz="1400" spc="-30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so </a:t>
            </a:r>
            <a:r>
              <a:rPr sz="1400" dirty="0">
                <a:latin typeface="Calibri"/>
                <a:cs typeface="Calibri"/>
              </a:rPr>
              <a:t>you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need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to </a:t>
            </a:r>
            <a:r>
              <a:rPr sz="1400" spc="-5" dirty="0">
                <a:latin typeface="Calibri"/>
                <a:cs typeface="Calibri"/>
              </a:rPr>
              <a:t>only </a:t>
            </a:r>
            <a:r>
              <a:rPr sz="1400" dirty="0">
                <a:latin typeface="Calibri"/>
                <a:cs typeface="Calibri"/>
              </a:rPr>
              <a:t>learn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this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once.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sz="1400" b="1" dirty="0">
                <a:solidFill>
                  <a:srgbClr val="FFCF3C"/>
                </a:solidFill>
                <a:latin typeface="Calibri"/>
                <a:cs typeface="Calibri"/>
              </a:rPr>
              <a:t>Zero</a:t>
            </a:r>
            <a:r>
              <a:rPr sz="1400" b="1" spc="-20" dirty="0">
                <a:solidFill>
                  <a:srgbClr val="FFCF3C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FFCF3C"/>
                </a:solidFill>
                <a:latin typeface="Calibri"/>
                <a:cs typeface="Calibri"/>
              </a:rPr>
              <a:t>Times</a:t>
            </a:r>
            <a:r>
              <a:rPr sz="1400" b="1" spc="-15" dirty="0">
                <a:solidFill>
                  <a:srgbClr val="FFCF3C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FFCF3C"/>
                </a:solidFill>
                <a:latin typeface="Calibri"/>
                <a:cs typeface="Calibri"/>
              </a:rPr>
              <a:t>Table</a:t>
            </a:r>
            <a:endParaRPr sz="1400">
              <a:latin typeface="Calibri"/>
              <a:cs typeface="Calibri"/>
            </a:endParaRPr>
          </a:p>
          <a:p>
            <a:pPr marL="12700" marR="666750">
              <a:lnSpc>
                <a:spcPct val="101400"/>
              </a:lnSpc>
            </a:pPr>
            <a:r>
              <a:rPr sz="1400" spc="-5" dirty="0">
                <a:latin typeface="Calibri"/>
                <a:cs typeface="Calibri"/>
              </a:rPr>
              <a:t>Anything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multiplied</a:t>
            </a:r>
            <a:r>
              <a:rPr sz="1400" dirty="0">
                <a:latin typeface="Calibri"/>
                <a:cs typeface="Calibri"/>
              </a:rPr>
              <a:t> by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zero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will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always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equal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zero.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Multiplication</a:t>
            </a:r>
            <a:r>
              <a:rPr sz="1400" dirty="0">
                <a:latin typeface="Calibri"/>
                <a:cs typeface="Calibri"/>
              </a:rPr>
              <a:t> is </a:t>
            </a:r>
            <a:r>
              <a:rPr sz="1400" spc="-30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repeated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addition so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3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x 0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is 0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+ 0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+ 0,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which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equals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0.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sz="1400" b="1" spc="-5" dirty="0">
                <a:solidFill>
                  <a:srgbClr val="FFCF3C"/>
                </a:solidFill>
                <a:latin typeface="Calibri"/>
                <a:cs typeface="Calibri"/>
              </a:rPr>
              <a:t>One</a:t>
            </a:r>
            <a:r>
              <a:rPr sz="1400" b="1" spc="-10" dirty="0">
                <a:solidFill>
                  <a:srgbClr val="FFCF3C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FFCF3C"/>
                </a:solidFill>
                <a:latin typeface="Calibri"/>
                <a:cs typeface="Calibri"/>
              </a:rPr>
              <a:t>Times</a:t>
            </a:r>
            <a:r>
              <a:rPr sz="1400" b="1" spc="-10" dirty="0">
                <a:solidFill>
                  <a:srgbClr val="FFCF3C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FFCF3C"/>
                </a:solidFill>
                <a:latin typeface="Calibri"/>
                <a:cs typeface="Calibri"/>
              </a:rPr>
              <a:t>table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z="1400" dirty="0">
                <a:latin typeface="Calibri"/>
                <a:cs typeface="Calibri"/>
              </a:rPr>
              <a:t>Any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number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multiplied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by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one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is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itself.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sz="1400" b="1" spc="-5" dirty="0">
                <a:solidFill>
                  <a:srgbClr val="FFCF3C"/>
                </a:solidFill>
                <a:latin typeface="Calibri"/>
                <a:cs typeface="Calibri"/>
              </a:rPr>
              <a:t>Two</a:t>
            </a:r>
            <a:r>
              <a:rPr sz="1400" b="1" spc="-20" dirty="0">
                <a:solidFill>
                  <a:srgbClr val="FFCF3C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FFCF3C"/>
                </a:solidFill>
                <a:latin typeface="Calibri"/>
                <a:cs typeface="Calibri"/>
              </a:rPr>
              <a:t>Times</a:t>
            </a:r>
            <a:r>
              <a:rPr sz="1400" b="1" spc="-10" dirty="0">
                <a:solidFill>
                  <a:srgbClr val="FFCF3C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FFCF3C"/>
                </a:solidFill>
                <a:latin typeface="Calibri"/>
                <a:cs typeface="Calibri"/>
              </a:rPr>
              <a:t>Table</a:t>
            </a:r>
            <a:endParaRPr sz="1400">
              <a:latin typeface="Calibri"/>
              <a:cs typeface="Calibri"/>
            </a:endParaRPr>
          </a:p>
          <a:p>
            <a:pPr marL="12700" marR="1685289">
              <a:lnSpc>
                <a:spcPts val="1720"/>
              </a:lnSpc>
              <a:spcBef>
                <a:spcPts val="50"/>
              </a:spcBef>
              <a:tabLst>
                <a:tab pos="898525" algn="l"/>
                <a:tab pos="1837689" algn="l"/>
              </a:tabLst>
            </a:pPr>
            <a:r>
              <a:rPr sz="1400" dirty="0">
                <a:latin typeface="Calibri"/>
                <a:cs typeface="Calibri"/>
              </a:rPr>
              <a:t>Any </a:t>
            </a:r>
            <a:r>
              <a:rPr sz="1400" spc="-5" dirty="0">
                <a:latin typeface="Calibri"/>
                <a:cs typeface="Calibri"/>
              </a:rPr>
              <a:t>number </a:t>
            </a:r>
            <a:r>
              <a:rPr sz="1400" dirty="0">
                <a:latin typeface="Calibri"/>
                <a:cs typeface="Calibri"/>
              </a:rPr>
              <a:t>multiplied </a:t>
            </a:r>
            <a:r>
              <a:rPr sz="1400" spc="-5" dirty="0">
                <a:latin typeface="Calibri"/>
                <a:cs typeface="Calibri"/>
              </a:rPr>
              <a:t>by </a:t>
            </a:r>
            <a:r>
              <a:rPr sz="1400" dirty="0">
                <a:latin typeface="Calibri"/>
                <a:cs typeface="Calibri"/>
              </a:rPr>
              <a:t>two is </a:t>
            </a:r>
            <a:r>
              <a:rPr sz="1400" spc="-5" dirty="0">
                <a:latin typeface="Calibri"/>
                <a:cs typeface="Calibri"/>
              </a:rPr>
              <a:t>double </a:t>
            </a:r>
            <a:r>
              <a:rPr sz="1400" dirty="0">
                <a:latin typeface="Calibri"/>
                <a:cs typeface="Calibri"/>
              </a:rPr>
              <a:t>the </a:t>
            </a:r>
            <a:r>
              <a:rPr sz="1400" spc="-5" dirty="0">
                <a:latin typeface="Calibri"/>
                <a:cs typeface="Calibri"/>
              </a:rPr>
              <a:t>number. </a:t>
            </a:r>
            <a:r>
              <a:rPr sz="1400" spc="-30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7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x 2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=14	</a:t>
            </a:r>
            <a:r>
              <a:rPr sz="1400" dirty="0">
                <a:latin typeface="Calibri"/>
                <a:cs typeface="Calibri"/>
              </a:rPr>
              <a:t>7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+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7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=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14	</a:t>
            </a:r>
            <a:r>
              <a:rPr sz="1400" spc="-5" dirty="0">
                <a:latin typeface="Calibri"/>
                <a:cs typeface="Calibri"/>
              </a:rPr>
              <a:t>double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7 is</a:t>
            </a:r>
            <a:r>
              <a:rPr sz="1400" spc="-5" dirty="0">
                <a:latin typeface="Calibri"/>
                <a:cs typeface="Calibri"/>
              </a:rPr>
              <a:t> 14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10"/>
              </a:spcBef>
            </a:pPr>
            <a:r>
              <a:rPr sz="1400" b="1" spc="-5" dirty="0">
                <a:solidFill>
                  <a:srgbClr val="FFCF3C"/>
                </a:solidFill>
                <a:latin typeface="Calibri"/>
                <a:cs typeface="Calibri"/>
              </a:rPr>
              <a:t>Three</a:t>
            </a:r>
            <a:r>
              <a:rPr sz="1400" b="1" spc="-20" dirty="0">
                <a:solidFill>
                  <a:srgbClr val="FFCF3C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FFCF3C"/>
                </a:solidFill>
                <a:latin typeface="Calibri"/>
                <a:cs typeface="Calibri"/>
              </a:rPr>
              <a:t>Times</a:t>
            </a:r>
            <a:r>
              <a:rPr sz="1400" b="1" spc="-10" dirty="0">
                <a:solidFill>
                  <a:srgbClr val="FFCF3C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FFCF3C"/>
                </a:solidFill>
                <a:latin typeface="Calibri"/>
                <a:cs typeface="Calibri"/>
              </a:rPr>
              <a:t>Table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sz="1400" spc="-5" dirty="0">
                <a:latin typeface="Calibri"/>
                <a:cs typeface="Calibri"/>
              </a:rPr>
              <a:t>Digits</a:t>
            </a:r>
            <a:r>
              <a:rPr sz="1400" dirty="0">
                <a:latin typeface="Calibri"/>
                <a:cs typeface="Calibri"/>
              </a:rPr>
              <a:t> within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this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times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table add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up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to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multiples</a:t>
            </a:r>
            <a:r>
              <a:rPr sz="1400" spc="-5" dirty="0">
                <a:latin typeface="Calibri"/>
                <a:cs typeface="Calibri"/>
              </a:rPr>
              <a:t> of</a:t>
            </a:r>
            <a:r>
              <a:rPr sz="1400" dirty="0">
                <a:latin typeface="Calibri"/>
                <a:cs typeface="Calibri"/>
              </a:rPr>
              <a:t> 3.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For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example: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90"/>
              </a:spcBef>
            </a:pPr>
            <a:r>
              <a:rPr sz="1400" dirty="0">
                <a:latin typeface="Calibri"/>
                <a:cs typeface="Calibri"/>
              </a:rPr>
              <a:t>3,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6,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9, 12 </a:t>
            </a:r>
            <a:r>
              <a:rPr sz="1400" spc="-5" dirty="0">
                <a:latin typeface="Calibri"/>
                <a:cs typeface="Calibri"/>
              </a:rPr>
              <a:t>(1+2=3),</a:t>
            </a:r>
            <a:r>
              <a:rPr sz="1400" spc="5" dirty="0">
                <a:latin typeface="Calibri"/>
                <a:cs typeface="Calibri"/>
              </a:rPr>
              <a:t> 15</a:t>
            </a:r>
            <a:r>
              <a:rPr sz="1400" spc="-5" dirty="0">
                <a:latin typeface="Calibri"/>
                <a:cs typeface="Calibri"/>
              </a:rPr>
              <a:t> (1+5=6),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18</a:t>
            </a:r>
            <a:r>
              <a:rPr sz="1400" spc="-5" dirty="0">
                <a:latin typeface="Calibri"/>
                <a:cs typeface="Calibri"/>
              </a:rPr>
              <a:t> (1+8=9)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21 (2+1=3),</a:t>
            </a:r>
            <a:r>
              <a:rPr sz="1400" dirty="0">
                <a:latin typeface="Calibri"/>
                <a:cs typeface="Calibri"/>
              </a:rPr>
              <a:t> 24 </a:t>
            </a:r>
            <a:r>
              <a:rPr sz="1400" spc="-5" dirty="0">
                <a:latin typeface="Calibri"/>
                <a:cs typeface="Calibri"/>
              </a:rPr>
              <a:t>(2+4=6)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etc.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75"/>
              </a:spcBef>
            </a:pPr>
            <a:r>
              <a:rPr sz="1400" spc="-5" dirty="0">
                <a:latin typeface="Calibri"/>
                <a:cs typeface="Calibri"/>
              </a:rPr>
              <a:t>The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numbers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also </a:t>
            </a:r>
            <a:r>
              <a:rPr sz="1400" spc="-5" dirty="0">
                <a:latin typeface="Calibri"/>
                <a:cs typeface="Calibri"/>
              </a:rPr>
              <a:t>follow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the pattern </a:t>
            </a:r>
            <a:r>
              <a:rPr sz="1400" dirty="0">
                <a:latin typeface="Calibri"/>
                <a:cs typeface="Calibri"/>
              </a:rPr>
              <a:t>of: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odd, even, odd,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even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(3,6,9,12).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90"/>
              </a:spcBef>
            </a:pPr>
            <a:r>
              <a:rPr sz="1400" b="1" spc="-5" dirty="0">
                <a:solidFill>
                  <a:srgbClr val="FFCF3C"/>
                </a:solidFill>
                <a:latin typeface="Calibri"/>
                <a:cs typeface="Calibri"/>
              </a:rPr>
              <a:t>Four</a:t>
            </a:r>
            <a:r>
              <a:rPr sz="1400" b="1" spc="-15" dirty="0">
                <a:solidFill>
                  <a:srgbClr val="FFCF3C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FFCF3C"/>
                </a:solidFill>
                <a:latin typeface="Calibri"/>
                <a:cs typeface="Calibri"/>
              </a:rPr>
              <a:t>Times</a:t>
            </a:r>
            <a:r>
              <a:rPr sz="1400" b="1" spc="-10" dirty="0">
                <a:solidFill>
                  <a:srgbClr val="FFCF3C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FFCF3C"/>
                </a:solidFill>
                <a:latin typeface="Calibri"/>
                <a:cs typeface="Calibri"/>
              </a:rPr>
              <a:t>Table</a:t>
            </a:r>
            <a:endParaRPr sz="1400">
              <a:latin typeface="Calibri"/>
              <a:cs typeface="Calibri"/>
            </a:endParaRPr>
          </a:p>
          <a:p>
            <a:pPr marL="12700" marR="1865630">
              <a:lnSpc>
                <a:spcPct val="101400"/>
              </a:lnSpc>
              <a:spcBef>
                <a:spcPts val="10"/>
              </a:spcBef>
            </a:pPr>
            <a:r>
              <a:rPr sz="1400" spc="-5" dirty="0">
                <a:latin typeface="Calibri"/>
                <a:cs typeface="Calibri"/>
              </a:rPr>
              <a:t>The four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times table</a:t>
            </a:r>
            <a:r>
              <a:rPr sz="1400" dirty="0">
                <a:latin typeface="Calibri"/>
                <a:cs typeface="Calibri"/>
              </a:rPr>
              <a:t> is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double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the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two </a:t>
            </a:r>
            <a:r>
              <a:rPr sz="1400" spc="-5" dirty="0">
                <a:latin typeface="Calibri"/>
                <a:cs typeface="Calibri"/>
              </a:rPr>
              <a:t>times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table. </a:t>
            </a:r>
            <a:r>
              <a:rPr sz="1400" spc="-30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4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x 2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= 8,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4 x 4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=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16,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16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is </a:t>
            </a:r>
            <a:r>
              <a:rPr sz="1400" spc="-5" dirty="0">
                <a:latin typeface="Calibri"/>
                <a:cs typeface="Calibri"/>
              </a:rPr>
              <a:t>double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8.</a:t>
            </a:r>
            <a:endParaRPr sz="1400">
              <a:latin typeface="Calibri"/>
              <a:cs typeface="Calibri"/>
            </a:endParaRPr>
          </a:p>
          <a:p>
            <a:pPr marL="12700" marR="122555">
              <a:lnSpc>
                <a:spcPct val="102299"/>
              </a:lnSpc>
              <a:spcBef>
                <a:spcPts val="440"/>
              </a:spcBef>
            </a:pPr>
            <a:r>
              <a:rPr sz="1400" dirty="0">
                <a:latin typeface="Calibri"/>
                <a:cs typeface="Calibri"/>
              </a:rPr>
              <a:t>Alternatively</a:t>
            </a:r>
            <a:r>
              <a:rPr sz="1400" spc="-5" dirty="0">
                <a:latin typeface="Calibri"/>
                <a:cs typeface="Calibri"/>
              </a:rPr>
              <a:t> the fours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can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be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thought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of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as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double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double.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So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double</a:t>
            </a:r>
            <a:r>
              <a:rPr sz="1400" dirty="0">
                <a:latin typeface="Calibri"/>
                <a:cs typeface="Calibri"/>
              </a:rPr>
              <a:t> 3</a:t>
            </a:r>
            <a:r>
              <a:rPr sz="1400" spc="-5" dirty="0">
                <a:latin typeface="Calibri"/>
                <a:cs typeface="Calibri"/>
              </a:rPr>
              <a:t> (6) </a:t>
            </a:r>
            <a:r>
              <a:rPr sz="1400" spc="-3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and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double</a:t>
            </a:r>
            <a:r>
              <a:rPr sz="1400" dirty="0">
                <a:latin typeface="Calibri"/>
                <a:cs typeface="Calibri"/>
              </a:rPr>
              <a:t> again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(12)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is </a:t>
            </a:r>
            <a:r>
              <a:rPr sz="1400" spc="-5" dirty="0">
                <a:latin typeface="Calibri"/>
                <a:cs typeface="Calibri"/>
              </a:rPr>
              <a:t>the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same </a:t>
            </a:r>
            <a:r>
              <a:rPr sz="1400" dirty="0">
                <a:latin typeface="Calibri"/>
                <a:cs typeface="Calibri"/>
              </a:rPr>
              <a:t>as 3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x 4 =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12.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29"/>
              </a:spcBef>
            </a:pPr>
            <a:r>
              <a:rPr sz="1400" b="1" dirty="0">
                <a:solidFill>
                  <a:srgbClr val="FFCF3C"/>
                </a:solidFill>
                <a:latin typeface="Calibri"/>
                <a:cs typeface="Calibri"/>
              </a:rPr>
              <a:t>Five</a:t>
            </a:r>
            <a:r>
              <a:rPr sz="1400" b="1" spc="-25" dirty="0">
                <a:solidFill>
                  <a:srgbClr val="FFCF3C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FFCF3C"/>
                </a:solidFill>
                <a:latin typeface="Calibri"/>
                <a:cs typeface="Calibri"/>
              </a:rPr>
              <a:t>Times</a:t>
            </a:r>
            <a:r>
              <a:rPr sz="1400" b="1" spc="-10" dirty="0">
                <a:solidFill>
                  <a:srgbClr val="FFCF3C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FFCF3C"/>
                </a:solidFill>
                <a:latin typeface="Calibri"/>
                <a:cs typeface="Calibri"/>
              </a:rPr>
              <a:t>Table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z="1400" dirty="0">
                <a:latin typeface="Calibri"/>
                <a:cs typeface="Calibri"/>
              </a:rPr>
              <a:t>All</a:t>
            </a:r>
            <a:r>
              <a:rPr sz="1400" spc="-5" dirty="0">
                <a:latin typeface="Calibri"/>
                <a:cs typeface="Calibri"/>
              </a:rPr>
              <a:t> multiples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of</a:t>
            </a:r>
            <a:r>
              <a:rPr sz="1400" dirty="0">
                <a:latin typeface="Calibri"/>
                <a:cs typeface="Calibri"/>
              </a:rPr>
              <a:t> 5</a:t>
            </a:r>
            <a:r>
              <a:rPr sz="1400" spc="-5" dirty="0">
                <a:latin typeface="Calibri"/>
                <a:cs typeface="Calibri"/>
              </a:rPr>
              <a:t> end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in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five</a:t>
            </a:r>
            <a:r>
              <a:rPr sz="1400" spc="-5" dirty="0">
                <a:latin typeface="Calibri"/>
                <a:cs typeface="Calibri"/>
              </a:rPr>
              <a:t> or </a:t>
            </a:r>
            <a:r>
              <a:rPr sz="1400" dirty="0">
                <a:latin typeface="Calibri"/>
                <a:cs typeface="Calibri"/>
              </a:rPr>
              <a:t>zero. </a:t>
            </a:r>
            <a:r>
              <a:rPr sz="1400" spc="-5" dirty="0">
                <a:latin typeface="Calibri"/>
                <a:cs typeface="Calibri"/>
              </a:rPr>
              <a:t>For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even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numbers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(e.g.</a:t>
            </a:r>
            <a:r>
              <a:rPr sz="1400" dirty="0">
                <a:latin typeface="Calibri"/>
                <a:cs typeface="Calibri"/>
              </a:rPr>
              <a:t> 8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x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5)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you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can</a:t>
            </a:r>
            <a:endParaRPr sz="1400">
              <a:latin typeface="Calibri"/>
              <a:cs typeface="Calibri"/>
            </a:endParaRPr>
          </a:p>
          <a:p>
            <a:pPr marL="12700" marR="5080">
              <a:lnSpc>
                <a:spcPct val="101800"/>
              </a:lnSpc>
              <a:spcBef>
                <a:spcPts val="5"/>
              </a:spcBef>
            </a:pPr>
            <a:r>
              <a:rPr sz="1400" spc="-5" dirty="0">
                <a:latin typeface="Calibri"/>
                <a:cs typeface="Calibri"/>
              </a:rPr>
              <a:t>halve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the number</a:t>
            </a:r>
            <a:r>
              <a:rPr sz="1400" dirty="0">
                <a:latin typeface="Calibri"/>
                <a:cs typeface="Calibri"/>
              </a:rPr>
              <a:t> (4) </a:t>
            </a:r>
            <a:r>
              <a:rPr sz="1400" spc="-5" dirty="0">
                <a:latin typeface="Calibri"/>
                <a:cs typeface="Calibri"/>
              </a:rPr>
              <a:t>and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then </a:t>
            </a:r>
            <a:r>
              <a:rPr sz="1400" spc="-5" dirty="0">
                <a:latin typeface="Calibri"/>
                <a:cs typeface="Calibri"/>
              </a:rPr>
              <a:t>put </a:t>
            </a:r>
            <a:r>
              <a:rPr sz="1400" dirty="0">
                <a:latin typeface="Calibri"/>
                <a:cs typeface="Calibri"/>
              </a:rPr>
              <a:t>a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zero</a:t>
            </a:r>
            <a:r>
              <a:rPr sz="1400" dirty="0">
                <a:latin typeface="Calibri"/>
                <a:cs typeface="Calibri"/>
              </a:rPr>
              <a:t> after it</a:t>
            </a:r>
            <a:r>
              <a:rPr sz="1400" spc="-5" dirty="0">
                <a:latin typeface="Calibri"/>
                <a:cs typeface="Calibri"/>
              </a:rPr>
              <a:t> (40).</a:t>
            </a:r>
            <a:r>
              <a:rPr sz="1400" dirty="0">
                <a:latin typeface="Calibri"/>
                <a:cs typeface="Calibri"/>
              </a:rPr>
              <a:t> For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odd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numbers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(e.g. </a:t>
            </a:r>
            <a:r>
              <a:rPr sz="1400" spc="-30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7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x</a:t>
            </a:r>
            <a:r>
              <a:rPr sz="1400" spc="2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5)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you</a:t>
            </a:r>
            <a:r>
              <a:rPr sz="1400" spc="2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can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subtract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one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from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the</a:t>
            </a:r>
            <a:r>
              <a:rPr sz="1400" spc="2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number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(6),</a:t>
            </a:r>
            <a:r>
              <a:rPr sz="1400" spc="2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halve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it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(3)</a:t>
            </a:r>
            <a:r>
              <a:rPr sz="1400" spc="5" dirty="0">
                <a:latin typeface="Calibri"/>
                <a:cs typeface="Calibri"/>
              </a:rPr>
              <a:t> and </a:t>
            </a:r>
            <a:r>
              <a:rPr sz="1400" spc="-5" dirty="0">
                <a:latin typeface="Calibri"/>
                <a:cs typeface="Calibri"/>
              </a:rPr>
              <a:t>then</a:t>
            </a:r>
            <a:r>
              <a:rPr sz="1400" spc="2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put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 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5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after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it</a:t>
            </a:r>
            <a:r>
              <a:rPr sz="1400" spc="-5" dirty="0">
                <a:latin typeface="Calibri"/>
                <a:cs typeface="Calibri"/>
              </a:rPr>
              <a:t> (35).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z="1400" dirty="0">
                <a:latin typeface="Calibri"/>
                <a:cs typeface="Calibri"/>
              </a:rPr>
              <a:t>Any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odd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number </a:t>
            </a:r>
            <a:r>
              <a:rPr sz="1400" dirty="0">
                <a:latin typeface="Calibri"/>
                <a:cs typeface="Calibri"/>
              </a:rPr>
              <a:t>times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5</a:t>
            </a:r>
            <a:r>
              <a:rPr sz="1400" spc="-5" dirty="0">
                <a:latin typeface="Calibri"/>
                <a:cs typeface="Calibri"/>
              </a:rPr>
              <a:t> ends</a:t>
            </a:r>
            <a:r>
              <a:rPr sz="1400" dirty="0">
                <a:latin typeface="Calibri"/>
                <a:cs typeface="Calibri"/>
              </a:rPr>
              <a:t> in a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5.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Any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even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number times</a:t>
            </a:r>
            <a:r>
              <a:rPr sz="1400" dirty="0">
                <a:latin typeface="Calibri"/>
                <a:cs typeface="Calibri"/>
              </a:rPr>
              <a:t> 5 </a:t>
            </a:r>
            <a:r>
              <a:rPr sz="1400" spc="-5" dirty="0">
                <a:latin typeface="Calibri"/>
                <a:cs typeface="Calibri"/>
              </a:rPr>
              <a:t>ends</a:t>
            </a:r>
            <a:r>
              <a:rPr sz="1400" dirty="0">
                <a:latin typeface="Calibri"/>
                <a:cs typeface="Calibri"/>
              </a:rPr>
              <a:t> in 0.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z="1400" b="1" dirty="0">
                <a:solidFill>
                  <a:srgbClr val="FFCF3C"/>
                </a:solidFill>
                <a:latin typeface="Calibri"/>
                <a:cs typeface="Calibri"/>
              </a:rPr>
              <a:t>Six</a:t>
            </a:r>
            <a:r>
              <a:rPr sz="1400" b="1" spc="-15" dirty="0">
                <a:solidFill>
                  <a:srgbClr val="FFCF3C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FFCF3C"/>
                </a:solidFill>
                <a:latin typeface="Calibri"/>
                <a:cs typeface="Calibri"/>
              </a:rPr>
              <a:t>Times</a:t>
            </a:r>
            <a:r>
              <a:rPr sz="1400" b="1" spc="-10" dirty="0">
                <a:solidFill>
                  <a:srgbClr val="FFCF3C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FFCF3C"/>
                </a:solidFill>
                <a:latin typeface="Calibri"/>
                <a:cs typeface="Calibri"/>
              </a:rPr>
              <a:t>Table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sz="1400" spc="-5" dirty="0">
                <a:latin typeface="Calibri"/>
                <a:cs typeface="Calibri"/>
              </a:rPr>
              <a:t>The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six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times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table</a:t>
            </a:r>
            <a:r>
              <a:rPr sz="1400" dirty="0">
                <a:latin typeface="Calibri"/>
                <a:cs typeface="Calibri"/>
              </a:rPr>
              <a:t> is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double the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three </a:t>
            </a:r>
            <a:r>
              <a:rPr sz="1400" dirty="0">
                <a:latin typeface="Calibri"/>
                <a:cs typeface="Calibri"/>
              </a:rPr>
              <a:t>times </a:t>
            </a:r>
            <a:r>
              <a:rPr sz="1400" spc="-5" dirty="0">
                <a:latin typeface="Calibri"/>
                <a:cs typeface="Calibri"/>
              </a:rPr>
              <a:t>table.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85"/>
              </a:spcBef>
            </a:pPr>
            <a:r>
              <a:rPr sz="1400" spc="-5" dirty="0">
                <a:latin typeface="Calibri"/>
                <a:cs typeface="Calibri"/>
              </a:rPr>
              <a:t>So </a:t>
            </a:r>
            <a:r>
              <a:rPr sz="1400" dirty="0">
                <a:latin typeface="Calibri"/>
                <a:cs typeface="Calibri"/>
              </a:rPr>
              <a:t>5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x 3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=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15,</a:t>
            </a:r>
            <a:r>
              <a:rPr sz="1400" dirty="0">
                <a:latin typeface="Calibri"/>
                <a:cs typeface="Calibri"/>
              </a:rPr>
              <a:t> 5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x 6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= 30,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30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is</a:t>
            </a:r>
            <a:r>
              <a:rPr sz="1400" spc="-5" dirty="0">
                <a:latin typeface="Calibri"/>
                <a:cs typeface="Calibri"/>
              </a:rPr>
              <a:t> double 15.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z="1400" b="1" spc="-5" dirty="0">
                <a:solidFill>
                  <a:srgbClr val="FFCF3C"/>
                </a:solidFill>
                <a:latin typeface="Calibri"/>
                <a:cs typeface="Calibri"/>
              </a:rPr>
              <a:t>Seven</a:t>
            </a:r>
            <a:r>
              <a:rPr sz="1400" b="1" spc="-15" dirty="0">
                <a:solidFill>
                  <a:srgbClr val="FFCF3C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FFCF3C"/>
                </a:solidFill>
                <a:latin typeface="Calibri"/>
                <a:cs typeface="Calibri"/>
              </a:rPr>
              <a:t>Times</a:t>
            </a:r>
            <a:r>
              <a:rPr sz="1400" b="1" spc="-10" dirty="0">
                <a:solidFill>
                  <a:srgbClr val="FFCF3C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FFCF3C"/>
                </a:solidFill>
                <a:latin typeface="Calibri"/>
                <a:cs typeface="Calibri"/>
              </a:rPr>
              <a:t>Table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z="1400" spc="-5" dirty="0">
                <a:latin typeface="Calibri"/>
                <a:cs typeface="Calibri"/>
              </a:rPr>
              <a:t>Combine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the</a:t>
            </a:r>
            <a:r>
              <a:rPr sz="1400" dirty="0">
                <a:latin typeface="Calibri"/>
                <a:cs typeface="Calibri"/>
              </a:rPr>
              <a:t> 5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and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the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2</a:t>
            </a:r>
            <a:r>
              <a:rPr sz="1400" spc="-5" dirty="0">
                <a:latin typeface="Calibri"/>
                <a:cs typeface="Calibri"/>
              </a:rPr>
              <a:t> times </a:t>
            </a:r>
            <a:r>
              <a:rPr sz="1400" dirty="0">
                <a:latin typeface="Calibri"/>
                <a:cs typeface="Calibri"/>
              </a:rPr>
              <a:t>table: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7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x 4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=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28</a:t>
            </a:r>
            <a:r>
              <a:rPr sz="1400" spc="-5" dirty="0">
                <a:latin typeface="Calibri"/>
                <a:cs typeface="Calibri"/>
              </a:rPr>
              <a:t> or (5x4)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+ (2x4)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=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28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sz="1400" b="1" dirty="0">
                <a:solidFill>
                  <a:srgbClr val="FFCF3C"/>
                </a:solidFill>
                <a:latin typeface="Calibri"/>
                <a:cs typeface="Calibri"/>
              </a:rPr>
              <a:t>Eight</a:t>
            </a:r>
            <a:r>
              <a:rPr sz="1400" b="1" spc="-15" dirty="0">
                <a:solidFill>
                  <a:srgbClr val="FFCF3C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FFCF3C"/>
                </a:solidFill>
                <a:latin typeface="Calibri"/>
                <a:cs typeface="Calibri"/>
              </a:rPr>
              <a:t>Times</a:t>
            </a:r>
            <a:r>
              <a:rPr sz="1400" b="1" spc="-15" dirty="0">
                <a:solidFill>
                  <a:srgbClr val="FFCF3C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FFCF3C"/>
                </a:solidFill>
                <a:latin typeface="Calibri"/>
                <a:cs typeface="Calibri"/>
              </a:rPr>
              <a:t>Table</a:t>
            </a:r>
            <a:endParaRPr sz="1400">
              <a:latin typeface="Calibri"/>
              <a:cs typeface="Calibri"/>
            </a:endParaRPr>
          </a:p>
          <a:p>
            <a:pPr marL="12700" marR="1780539">
              <a:lnSpc>
                <a:spcPts val="1720"/>
              </a:lnSpc>
              <a:spcBef>
                <a:spcPts val="45"/>
              </a:spcBef>
            </a:pPr>
            <a:r>
              <a:rPr sz="1400" spc="-5" dirty="0">
                <a:latin typeface="Calibri"/>
                <a:cs typeface="Calibri"/>
              </a:rPr>
              <a:t>The eight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times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table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is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double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the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four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times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table. </a:t>
            </a:r>
            <a:r>
              <a:rPr sz="1400" spc="-3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So </a:t>
            </a:r>
            <a:r>
              <a:rPr sz="1400" dirty="0">
                <a:latin typeface="Calibri"/>
                <a:cs typeface="Calibri"/>
              </a:rPr>
              <a:t>7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x 4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=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28,</a:t>
            </a:r>
            <a:r>
              <a:rPr sz="1400" dirty="0">
                <a:latin typeface="Calibri"/>
                <a:cs typeface="Calibri"/>
              </a:rPr>
              <a:t> 7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x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8 = 56,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56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is </a:t>
            </a:r>
            <a:r>
              <a:rPr sz="1400" spc="-5" dirty="0">
                <a:latin typeface="Calibri"/>
                <a:cs typeface="Calibri"/>
              </a:rPr>
              <a:t>double 28.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15"/>
              </a:spcBef>
            </a:pPr>
            <a:r>
              <a:rPr sz="1400" spc="-5" dirty="0">
                <a:latin typeface="Calibri"/>
                <a:cs typeface="Calibri"/>
              </a:rPr>
              <a:t>The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units</a:t>
            </a:r>
            <a:r>
              <a:rPr sz="1400" dirty="0">
                <a:latin typeface="Calibri"/>
                <a:cs typeface="Calibri"/>
              </a:rPr>
              <a:t> in </a:t>
            </a:r>
            <a:r>
              <a:rPr sz="1400" spc="-5" dirty="0">
                <a:latin typeface="Calibri"/>
                <a:cs typeface="Calibri"/>
              </a:rPr>
              <a:t>the</a:t>
            </a:r>
            <a:r>
              <a:rPr sz="1400" dirty="0">
                <a:latin typeface="Calibri"/>
                <a:cs typeface="Calibri"/>
              </a:rPr>
              <a:t> multiples</a:t>
            </a:r>
            <a:r>
              <a:rPr sz="1400" spc="-5" dirty="0">
                <a:latin typeface="Calibri"/>
                <a:cs typeface="Calibri"/>
              </a:rPr>
              <a:t> of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eight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also go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down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in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twos.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75"/>
              </a:spcBef>
            </a:pPr>
            <a:r>
              <a:rPr sz="1400" dirty="0">
                <a:latin typeface="Calibri"/>
                <a:cs typeface="Calibri"/>
              </a:rPr>
              <a:t>8,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16,</a:t>
            </a:r>
            <a:r>
              <a:rPr sz="1400" dirty="0">
                <a:latin typeface="Calibri"/>
                <a:cs typeface="Calibri"/>
              </a:rPr>
              <a:t> 24,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32,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40,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48,</a:t>
            </a:r>
            <a:r>
              <a:rPr sz="1400" dirty="0">
                <a:latin typeface="Calibri"/>
                <a:cs typeface="Calibri"/>
              </a:rPr>
              <a:t> 56,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64,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72,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80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(8,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6,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4,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2,</a:t>
            </a:r>
            <a:r>
              <a:rPr sz="1400" spc="25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0,</a:t>
            </a:r>
            <a:r>
              <a:rPr sz="1500" spc="1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8,</a:t>
            </a:r>
            <a:r>
              <a:rPr sz="1500" spc="5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6,</a:t>
            </a:r>
            <a:r>
              <a:rPr sz="1500" spc="5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4, </a:t>
            </a:r>
            <a:r>
              <a:rPr sz="1500" dirty="0">
                <a:latin typeface="Calibri"/>
                <a:cs typeface="Calibri"/>
              </a:rPr>
              <a:t>2,</a:t>
            </a:r>
            <a:r>
              <a:rPr sz="1500" spc="-5" dirty="0">
                <a:latin typeface="Calibri"/>
                <a:cs typeface="Calibri"/>
              </a:rPr>
              <a:t> 0).</a:t>
            </a:r>
            <a:endParaRPr sz="15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85800" y="1257172"/>
            <a:ext cx="6150610" cy="8916035"/>
          </a:xfrm>
          <a:custGeom>
            <a:avLst/>
            <a:gdLst/>
            <a:ahLst/>
            <a:cxnLst/>
            <a:rect l="l" t="t" r="r" b="b"/>
            <a:pathLst>
              <a:path w="6150609" h="8916035">
                <a:moveTo>
                  <a:pt x="0" y="1025143"/>
                </a:moveTo>
                <a:lnTo>
                  <a:pt x="1115" y="976886"/>
                </a:lnTo>
                <a:lnTo>
                  <a:pt x="4430" y="929202"/>
                </a:lnTo>
                <a:lnTo>
                  <a:pt x="9894" y="882142"/>
                </a:lnTo>
                <a:lnTo>
                  <a:pt x="17458" y="835755"/>
                </a:lnTo>
                <a:lnTo>
                  <a:pt x="27074" y="790089"/>
                </a:lnTo>
                <a:lnTo>
                  <a:pt x="38691" y="745195"/>
                </a:lnTo>
                <a:lnTo>
                  <a:pt x="52261" y="701121"/>
                </a:lnTo>
                <a:lnTo>
                  <a:pt x="67735" y="657916"/>
                </a:lnTo>
                <a:lnTo>
                  <a:pt x="85062" y="615631"/>
                </a:lnTo>
                <a:lnTo>
                  <a:pt x="104195" y="574313"/>
                </a:lnTo>
                <a:lnTo>
                  <a:pt x="125083" y="534013"/>
                </a:lnTo>
                <a:lnTo>
                  <a:pt x="147678" y="494780"/>
                </a:lnTo>
                <a:lnTo>
                  <a:pt x="171930" y="456662"/>
                </a:lnTo>
                <a:lnTo>
                  <a:pt x="197791" y="419709"/>
                </a:lnTo>
                <a:lnTo>
                  <a:pt x="225210" y="383970"/>
                </a:lnTo>
                <a:lnTo>
                  <a:pt x="254139" y="349495"/>
                </a:lnTo>
                <a:lnTo>
                  <a:pt x="284528" y="316333"/>
                </a:lnTo>
                <a:lnTo>
                  <a:pt x="316328" y="284532"/>
                </a:lnTo>
                <a:lnTo>
                  <a:pt x="349490" y="254143"/>
                </a:lnTo>
                <a:lnTo>
                  <a:pt x="383965" y="225214"/>
                </a:lnTo>
                <a:lnTo>
                  <a:pt x="419704" y="197794"/>
                </a:lnTo>
                <a:lnTo>
                  <a:pt x="456656" y="171934"/>
                </a:lnTo>
                <a:lnTo>
                  <a:pt x="494774" y="147681"/>
                </a:lnTo>
                <a:lnTo>
                  <a:pt x="534008" y="125086"/>
                </a:lnTo>
                <a:lnTo>
                  <a:pt x="574308" y="104197"/>
                </a:lnTo>
                <a:lnTo>
                  <a:pt x="615626" y="85064"/>
                </a:lnTo>
                <a:lnTo>
                  <a:pt x="657911" y="67736"/>
                </a:lnTo>
                <a:lnTo>
                  <a:pt x="701116" y="52263"/>
                </a:lnTo>
                <a:lnTo>
                  <a:pt x="745190" y="38692"/>
                </a:lnTo>
                <a:lnTo>
                  <a:pt x="790085" y="27075"/>
                </a:lnTo>
                <a:lnTo>
                  <a:pt x="835751" y="17459"/>
                </a:lnTo>
                <a:lnTo>
                  <a:pt x="882139" y="9894"/>
                </a:lnTo>
                <a:lnTo>
                  <a:pt x="929200" y="4430"/>
                </a:lnTo>
                <a:lnTo>
                  <a:pt x="976885" y="1115"/>
                </a:lnTo>
                <a:lnTo>
                  <a:pt x="1025144" y="0"/>
                </a:lnTo>
                <a:lnTo>
                  <a:pt x="5125466" y="0"/>
                </a:lnTo>
                <a:lnTo>
                  <a:pt x="5173723" y="1115"/>
                </a:lnTo>
                <a:lnTo>
                  <a:pt x="5221407" y="4430"/>
                </a:lnTo>
                <a:lnTo>
                  <a:pt x="5268467" y="9894"/>
                </a:lnTo>
                <a:lnTo>
                  <a:pt x="5314854" y="17459"/>
                </a:lnTo>
                <a:lnTo>
                  <a:pt x="5360520" y="27075"/>
                </a:lnTo>
                <a:lnTo>
                  <a:pt x="5405414" y="38692"/>
                </a:lnTo>
                <a:lnTo>
                  <a:pt x="5449488" y="52263"/>
                </a:lnTo>
                <a:lnTo>
                  <a:pt x="5492693" y="67736"/>
                </a:lnTo>
                <a:lnTo>
                  <a:pt x="5534978" y="85064"/>
                </a:lnTo>
                <a:lnTo>
                  <a:pt x="5576296" y="104197"/>
                </a:lnTo>
                <a:lnTo>
                  <a:pt x="5616596" y="125086"/>
                </a:lnTo>
                <a:lnTo>
                  <a:pt x="5655829" y="147681"/>
                </a:lnTo>
                <a:lnTo>
                  <a:pt x="5693947" y="171934"/>
                </a:lnTo>
                <a:lnTo>
                  <a:pt x="5730900" y="197794"/>
                </a:lnTo>
                <a:lnTo>
                  <a:pt x="5766639" y="225214"/>
                </a:lnTo>
                <a:lnTo>
                  <a:pt x="5801114" y="254143"/>
                </a:lnTo>
                <a:lnTo>
                  <a:pt x="5834276" y="284532"/>
                </a:lnTo>
                <a:lnTo>
                  <a:pt x="5866077" y="316333"/>
                </a:lnTo>
                <a:lnTo>
                  <a:pt x="5896466" y="349495"/>
                </a:lnTo>
                <a:lnTo>
                  <a:pt x="5925395" y="383970"/>
                </a:lnTo>
                <a:lnTo>
                  <a:pt x="5952815" y="419709"/>
                </a:lnTo>
                <a:lnTo>
                  <a:pt x="5978675" y="456662"/>
                </a:lnTo>
                <a:lnTo>
                  <a:pt x="6002928" y="494780"/>
                </a:lnTo>
                <a:lnTo>
                  <a:pt x="6025523" y="534013"/>
                </a:lnTo>
                <a:lnTo>
                  <a:pt x="6046412" y="574313"/>
                </a:lnTo>
                <a:lnTo>
                  <a:pt x="6065545" y="615631"/>
                </a:lnTo>
                <a:lnTo>
                  <a:pt x="6082873" y="657916"/>
                </a:lnTo>
                <a:lnTo>
                  <a:pt x="6098346" y="701121"/>
                </a:lnTo>
                <a:lnTo>
                  <a:pt x="6111917" y="745195"/>
                </a:lnTo>
                <a:lnTo>
                  <a:pt x="6123534" y="790089"/>
                </a:lnTo>
                <a:lnTo>
                  <a:pt x="6133150" y="835755"/>
                </a:lnTo>
                <a:lnTo>
                  <a:pt x="6140715" y="882142"/>
                </a:lnTo>
                <a:lnTo>
                  <a:pt x="6146179" y="929202"/>
                </a:lnTo>
                <a:lnTo>
                  <a:pt x="6149494" y="976886"/>
                </a:lnTo>
                <a:lnTo>
                  <a:pt x="6150609" y="1025143"/>
                </a:lnTo>
                <a:lnTo>
                  <a:pt x="6150609" y="7890256"/>
                </a:lnTo>
                <a:lnTo>
                  <a:pt x="6149494" y="7938516"/>
                </a:lnTo>
                <a:lnTo>
                  <a:pt x="6146179" y="7986203"/>
                </a:lnTo>
                <a:lnTo>
                  <a:pt x="6140715" y="8033266"/>
                </a:lnTo>
                <a:lnTo>
                  <a:pt x="6133150" y="8079656"/>
                </a:lnTo>
                <a:lnTo>
                  <a:pt x="6123534" y="8125323"/>
                </a:lnTo>
                <a:lnTo>
                  <a:pt x="6111917" y="8170220"/>
                </a:lnTo>
                <a:lnTo>
                  <a:pt x="6098346" y="8214295"/>
                </a:lnTo>
                <a:lnTo>
                  <a:pt x="6082873" y="8257501"/>
                </a:lnTo>
                <a:lnTo>
                  <a:pt x="6065545" y="8299788"/>
                </a:lnTo>
                <a:lnTo>
                  <a:pt x="6046412" y="8341107"/>
                </a:lnTo>
                <a:lnTo>
                  <a:pt x="6025523" y="8381408"/>
                </a:lnTo>
                <a:lnTo>
                  <a:pt x="6002928" y="8420643"/>
                </a:lnTo>
                <a:lnTo>
                  <a:pt x="5978675" y="8458762"/>
                </a:lnTo>
                <a:lnTo>
                  <a:pt x="5952815" y="8495715"/>
                </a:lnTo>
                <a:lnTo>
                  <a:pt x="5925395" y="8531455"/>
                </a:lnTo>
                <a:lnTo>
                  <a:pt x="5896466" y="8565930"/>
                </a:lnTo>
                <a:lnTo>
                  <a:pt x="5866077" y="8599093"/>
                </a:lnTo>
                <a:lnTo>
                  <a:pt x="5834276" y="8630894"/>
                </a:lnTo>
                <a:lnTo>
                  <a:pt x="5801114" y="8661283"/>
                </a:lnTo>
                <a:lnTo>
                  <a:pt x="5766639" y="8690213"/>
                </a:lnTo>
                <a:lnTo>
                  <a:pt x="5730900" y="8717632"/>
                </a:lnTo>
                <a:lnTo>
                  <a:pt x="5693947" y="8743493"/>
                </a:lnTo>
                <a:lnTo>
                  <a:pt x="5655829" y="8767745"/>
                </a:lnTo>
                <a:lnTo>
                  <a:pt x="5616596" y="8790340"/>
                </a:lnTo>
                <a:lnTo>
                  <a:pt x="5576296" y="8811229"/>
                </a:lnTo>
                <a:lnTo>
                  <a:pt x="5534978" y="8830362"/>
                </a:lnTo>
                <a:lnTo>
                  <a:pt x="5492693" y="8847689"/>
                </a:lnTo>
                <a:lnTo>
                  <a:pt x="5449488" y="8863163"/>
                </a:lnTo>
                <a:lnTo>
                  <a:pt x="5405414" y="8876733"/>
                </a:lnTo>
                <a:lnTo>
                  <a:pt x="5360520" y="8888350"/>
                </a:lnTo>
                <a:lnTo>
                  <a:pt x="5314854" y="8897966"/>
                </a:lnTo>
                <a:lnTo>
                  <a:pt x="5268467" y="8905530"/>
                </a:lnTo>
                <a:lnTo>
                  <a:pt x="5221407" y="8910995"/>
                </a:lnTo>
                <a:lnTo>
                  <a:pt x="5173723" y="8914309"/>
                </a:lnTo>
                <a:lnTo>
                  <a:pt x="5125466" y="8915425"/>
                </a:lnTo>
                <a:lnTo>
                  <a:pt x="1025144" y="8915425"/>
                </a:lnTo>
                <a:lnTo>
                  <a:pt x="976885" y="8914309"/>
                </a:lnTo>
                <a:lnTo>
                  <a:pt x="929200" y="8910995"/>
                </a:lnTo>
                <a:lnTo>
                  <a:pt x="882139" y="8905530"/>
                </a:lnTo>
                <a:lnTo>
                  <a:pt x="835751" y="8897966"/>
                </a:lnTo>
                <a:lnTo>
                  <a:pt x="790085" y="8888350"/>
                </a:lnTo>
                <a:lnTo>
                  <a:pt x="745190" y="8876733"/>
                </a:lnTo>
                <a:lnTo>
                  <a:pt x="701116" y="8863163"/>
                </a:lnTo>
                <a:lnTo>
                  <a:pt x="657911" y="8847689"/>
                </a:lnTo>
                <a:lnTo>
                  <a:pt x="615626" y="8830362"/>
                </a:lnTo>
                <a:lnTo>
                  <a:pt x="574308" y="8811229"/>
                </a:lnTo>
                <a:lnTo>
                  <a:pt x="534008" y="8790340"/>
                </a:lnTo>
                <a:lnTo>
                  <a:pt x="494774" y="8767745"/>
                </a:lnTo>
                <a:lnTo>
                  <a:pt x="456656" y="8743493"/>
                </a:lnTo>
                <a:lnTo>
                  <a:pt x="419704" y="8717632"/>
                </a:lnTo>
                <a:lnTo>
                  <a:pt x="383965" y="8690213"/>
                </a:lnTo>
                <a:lnTo>
                  <a:pt x="349490" y="8661283"/>
                </a:lnTo>
                <a:lnTo>
                  <a:pt x="316328" y="8630894"/>
                </a:lnTo>
                <a:lnTo>
                  <a:pt x="284528" y="8599093"/>
                </a:lnTo>
                <a:lnTo>
                  <a:pt x="254139" y="8565930"/>
                </a:lnTo>
                <a:lnTo>
                  <a:pt x="225210" y="8531455"/>
                </a:lnTo>
                <a:lnTo>
                  <a:pt x="197791" y="8495715"/>
                </a:lnTo>
                <a:lnTo>
                  <a:pt x="171930" y="8458762"/>
                </a:lnTo>
                <a:lnTo>
                  <a:pt x="147678" y="8420643"/>
                </a:lnTo>
                <a:lnTo>
                  <a:pt x="125083" y="8381408"/>
                </a:lnTo>
                <a:lnTo>
                  <a:pt x="104195" y="8341107"/>
                </a:lnTo>
                <a:lnTo>
                  <a:pt x="85062" y="8299788"/>
                </a:lnTo>
                <a:lnTo>
                  <a:pt x="67735" y="8257501"/>
                </a:lnTo>
                <a:lnTo>
                  <a:pt x="52261" y="8214295"/>
                </a:lnTo>
                <a:lnTo>
                  <a:pt x="38691" y="8170220"/>
                </a:lnTo>
                <a:lnTo>
                  <a:pt x="27074" y="8125323"/>
                </a:lnTo>
                <a:lnTo>
                  <a:pt x="17458" y="8079656"/>
                </a:lnTo>
                <a:lnTo>
                  <a:pt x="9894" y="8033266"/>
                </a:lnTo>
                <a:lnTo>
                  <a:pt x="4430" y="7986203"/>
                </a:lnTo>
                <a:lnTo>
                  <a:pt x="1115" y="7938516"/>
                </a:lnTo>
                <a:lnTo>
                  <a:pt x="0" y="7890256"/>
                </a:lnTo>
                <a:lnTo>
                  <a:pt x="0" y="1025143"/>
                </a:lnTo>
                <a:close/>
              </a:path>
            </a:pathLst>
          </a:custGeom>
          <a:ln w="635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93444" y="1948941"/>
            <a:ext cx="5499100" cy="1674495"/>
          </a:xfrm>
          <a:prstGeom prst="rect">
            <a:avLst/>
          </a:prstGeom>
        </p:spPr>
        <p:txBody>
          <a:bodyPr vert="horz" wrap="square" lIns="0" tIns="143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30"/>
              </a:spcBef>
            </a:pPr>
            <a:r>
              <a:rPr sz="1500" b="1" dirty="0">
                <a:solidFill>
                  <a:srgbClr val="FFCF3C"/>
                </a:solidFill>
                <a:latin typeface="Calibri"/>
                <a:cs typeface="Calibri"/>
              </a:rPr>
              <a:t>Nine</a:t>
            </a:r>
            <a:r>
              <a:rPr sz="1500" b="1" spc="-25" dirty="0">
                <a:solidFill>
                  <a:srgbClr val="FFCF3C"/>
                </a:solidFill>
                <a:latin typeface="Calibri"/>
                <a:cs typeface="Calibri"/>
              </a:rPr>
              <a:t> </a:t>
            </a:r>
            <a:r>
              <a:rPr sz="1500" b="1" spc="-5" dirty="0">
                <a:solidFill>
                  <a:srgbClr val="FFCF3C"/>
                </a:solidFill>
                <a:latin typeface="Calibri"/>
                <a:cs typeface="Calibri"/>
              </a:rPr>
              <a:t>Times</a:t>
            </a:r>
            <a:r>
              <a:rPr sz="1500" b="1" spc="-10" dirty="0">
                <a:solidFill>
                  <a:srgbClr val="FFCF3C"/>
                </a:solidFill>
                <a:latin typeface="Calibri"/>
                <a:cs typeface="Calibri"/>
              </a:rPr>
              <a:t> </a:t>
            </a:r>
            <a:r>
              <a:rPr sz="1500" b="1" spc="-5" dirty="0">
                <a:solidFill>
                  <a:srgbClr val="FFCF3C"/>
                </a:solidFill>
                <a:latin typeface="Calibri"/>
                <a:cs typeface="Calibri"/>
              </a:rPr>
              <a:t>Tables</a:t>
            </a:r>
            <a:endParaRPr sz="1500">
              <a:latin typeface="Calibri"/>
              <a:cs typeface="Calibri"/>
            </a:endParaRPr>
          </a:p>
          <a:p>
            <a:pPr marL="12700" marR="5080">
              <a:lnSpc>
                <a:spcPct val="101699"/>
              </a:lnSpc>
              <a:spcBef>
                <a:spcPts val="1000"/>
              </a:spcBef>
            </a:pPr>
            <a:r>
              <a:rPr sz="1500" spc="-5" dirty="0">
                <a:latin typeface="Calibri"/>
                <a:cs typeface="Calibri"/>
              </a:rPr>
              <a:t>Fingers </a:t>
            </a:r>
            <a:r>
              <a:rPr sz="1500" dirty="0">
                <a:latin typeface="Calibri"/>
                <a:cs typeface="Calibri"/>
              </a:rPr>
              <a:t>can </a:t>
            </a:r>
            <a:r>
              <a:rPr sz="1500" spc="-5" dirty="0">
                <a:latin typeface="Calibri"/>
                <a:cs typeface="Calibri"/>
              </a:rPr>
              <a:t>be used </a:t>
            </a:r>
            <a:r>
              <a:rPr sz="1500" dirty="0">
                <a:latin typeface="Calibri"/>
                <a:cs typeface="Calibri"/>
              </a:rPr>
              <a:t>to </a:t>
            </a:r>
            <a:r>
              <a:rPr sz="1500" spc="-5" dirty="0">
                <a:latin typeface="Calibri"/>
                <a:cs typeface="Calibri"/>
              </a:rPr>
              <a:t>work out </a:t>
            </a:r>
            <a:r>
              <a:rPr sz="1500" dirty="0">
                <a:latin typeface="Calibri"/>
                <a:cs typeface="Calibri"/>
              </a:rPr>
              <a:t>the nine times table </a:t>
            </a:r>
            <a:r>
              <a:rPr sz="1500" spc="-5" dirty="0">
                <a:latin typeface="Calibri"/>
                <a:cs typeface="Calibri"/>
              </a:rPr>
              <a:t>up </a:t>
            </a:r>
            <a:r>
              <a:rPr sz="1500" dirty="0">
                <a:latin typeface="Calibri"/>
                <a:cs typeface="Calibri"/>
              </a:rPr>
              <a:t>to </a:t>
            </a:r>
            <a:r>
              <a:rPr sz="1500" spc="-5" dirty="0">
                <a:latin typeface="Calibri"/>
                <a:cs typeface="Calibri"/>
              </a:rPr>
              <a:t>10 </a:t>
            </a:r>
            <a:r>
              <a:rPr sz="1500" dirty="0">
                <a:latin typeface="Calibri"/>
                <a:cs typeface="Calibri"/>
              </a:rPr>
              <a:t>x </a:t>
            </a:r>
            <a:r>
              <a:rPr sz="1500" spc="-5" dirty="0">
                <a:latin typeface="Calibri"/>
                <a:cs typeface="Calibri"/>
              </a:rPr>
              <a:t>9. The </a:t>
            </a:r>
            <a:r>
              <a:rPr sz="150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first finger is </a:t>
            </a:r>
            <a:r>
              <a:rPr sz="1500" dirty="0">
                <a:latin typeface="Calibri"/>
                <a:cs typeface="Calibri"/>
              </a:rPr>
              <a:t>put </a:t>
            </a:r>
            <a:r>
              <a:rPr sz="1500" spc="-5" dirty="0">
                <a:latin typeface="Calibri"/>
                <a:cs typeface="Calibri"/>
              </a:rPr>
              <a:t>down for </a:t>
            </a:r>
            <a:r>
              <a:rPr sz="1500" dirty="0">
                <a:latin typeface="Calibri"/>
                <a:cs typeface="Calibri"/>
              </a:rPr>
              <a:t>1 x 9 and the remaining </a:t>
            </a:r>
            <a:r>
              <a:rPr sz="1500" spc="-5" dirty="0">
                <a:latin typeface="Calibri"/>
                <a:cs typeface="Calibri"/>
              </a:rPr>
              <a:t>fingers show </a:t>
            </a:r>
            <a:r>
              <a:rPr sz="1500" dirty="0">
                <a:latin typeface="Calibri"/>
                <a:cs typeface="Calibri"/>
              </a:rPr>
              <a:t>9 </a:t>
            </a:r>
            <a:r>
              <a:rPr sz="1500" spc="-5" dirty="0">
                <a:latin typeface="Calibri"/>
                <a:cs typeface="Calibri"/>
              </a:rPr>
              <a:t>units </a:t>
            </a:r>
            <a:r>
              <a:rPr sz="1500" spc="-325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(1 </a:t>
            </a:r>
            <a:r>
              <a:rPr sz="1500" dirty="0">
                <a:latin typeface="Calibri"/>
                <a:cs typeface="Calibri"/>
              </a:rPr>
              <a:t>x 9 </a:t>
            </a:r>
            <a:r>
              <a:rPr sz="1500" spc="-5" dirty="0">
                <a:latin typeface="Calibri"/>
                <a:cs typeface="Calibri"/>
              </a:rPr>
              <a:t>=9). Then </a:t>
            </a:r>
            <a:r>
              <a:rPr sz="1500" dirty="0">
                <a:latin typeface="Calibri"/>
                <a:cs typeface="Calibri"/>
              </a:rPr>
              <a:t>the </a:t>
            </a:r>
            <a:r>
              <a:rPr sz="1500" spc="-5" dirty="0">
                <a:latin typeface="Calibri"/>
                <a:cs typeface="Calibri"/>
              </a:rPr>
              <a:t>second </a:t>
            </a:r>
            <a:r>
              <a:rPr sz="1500" dirty="0">
                <a:latin typeface="Calibri"/>
                <a:cs typeface="Calibri"/>
              </a:rPr>
              <a:t>finer is </a:t>
            </a:r>
            <a:r>
              <a:rPr sz="1500" spc="-5" dirty="0">
                <a:latin typeface="Calibri"/>
                <a:cs typeface="Calibri"/>
              </a:rPr>
              <a:t>put down for </a:t>
            </a:r>
            <a:r>
              <a:rPr sz="1500" dirty="0">
                <a:latin typeface="Calibri"/>
                <a:cs typeface="Calibri"/>
              </a:rPr>
              <a:t>2 x 9 and the </a:t>
            </a:r>
            <a:r>
              <a:rPr sz="1500" spc="5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remaining fingers show </a:t>
            </a:r>
            <a:r>
              <a:rPr sz="1500" dirty="0">
                <a:latin typeface="Calibri"/>
                <a:cs typeface="Calibri"/>
              </a:rPr>
              <a:t>1 </a:t>
            </a:r>
            <a:r>
              <a:rPr sz="1500" spc="-5" dirty="0">
                <a:latin typeface="Calibri"/>
                <a:cs typeface="Calibri"/>
              </a:rPr>
              <a:t>ten (to </a:t>
            </a:r>
            <a:r>
              <a:rPr sz="1500" dirty="0">
                <a:latin typeface="Calibri"/>
                <a:cs typeface="Calibri"/>
              </a:rPr>
              <a:t>the left) and 8 </a:t>
            </a:r>
            <a:r>
              <a:rPr sz="1500" spc="-5" dirty="0">
                <a:latin typeface="Calibri"/>
                <a:cs typeface="Calibri"/>
              </a:rPr>
              <a:t>units (to the </a:t>
            </a:r>
            <a:r>
              <a:rPr sz="1500" dirty="0">
                <a:latin typeface="Calibri"/>
                <a:cs typeface="Calibri"/>
              </a:rPr>
              <a:t>right) </a:t>
            </a:r>
            <a:r>
              <a:rPr sz="1500" spc="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which</a:t>
            </a:r>
            <a:r>
              <a:rPr sz="1500" spc="-5" dirty="0">
                <a:latin typeface="Calibri"/>
                <a:cs typeface="Calibri"/>
              </a:rPr>
              <a:t> equals 18, </a:t>
            </a:r>
            <a:r>
              <a:rPr sz="1500" dirty="0">
                <a:latin typeface="Calibri"/>
                <a:cs typeface="Calibri"/>
              </a:rPr>
              <a:t>and </a:t>
            </a:r>
            <a:r>
              <a:rPr sz="1500" spc="-5" dirty="0">
                <a:latin typeface="Calibri"/>
                <a:cs typeface="Calibri"/>
              </a:rPr>
              <a:t>so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on.</a:t>
            </a:r>
            <a:r>
              <a:rPr sz="1500" spc="5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For</a:t>
            </a:r>
            <a:r>
              <a:rPr sz="150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example:</a:t>
            </a:r>
            <a:endParaRPr sz="15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93444" y="5280786"/>
            <a:ext cx="5535930" cy="388683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2700" marR="46355">
              <a:lnSpc>
                <a:spcPct val="101299"/>
              </a:lnSpc>
              <a:spcBef>
                <a:spcPts val="75"/>
              </a:spcBef>
            </a:pPr>
            <a:r>
              <a:rPr sz="1500" spc="-5" dirty="0">
                <a:latin typeface="Calibri"/>
                <a:cs typeface="Calibri"/>
              </a:rPr>
              <a:t>The </a:t>
            </a:r>
            <a:r>
              <a:rPr sz="1500" dirty="0">
                <a:latin typeface="Calibri"/>
                <a:cs typeface="Calibri"/>
              </a:rPr>
              <a:t>digits </a:t>
            </a:r>
            <a:r>
              <a:rPr sz="1500" spc="-5" dirty="0">
                <a:latin typeface="Calibri"/>
                <a:cs typeface="Calibri"/>
              </a:rPr>
              <a:t>found </a:t>
            </a:r>
            <a:r>
              <a:rPr sz="1500" dirty="0">
                <a:latin typeface="Calibri"/>
                <a:cs typeface="Calibri"/>
              </a:rPr>
              <a:t>in </a:t>
            </a:r>
            <a:r>
              <a:rPr sz="1500" spc="-5" dirty="0">
                <a:latin typeface="Calibri"/>
                <a:cs typeface="Calibri"/>
              </a:rPr>
              <a:t>the multiples of </a:t>
            </a:r>
            <a:r>
              <a:rPr sz="1500" dirty="0">
                <a:latin typeface="Calibri"/>
                <a:cs typeface="Calibri"/>
              </a:rPr>
              <a:t>nine </a:t>
            </a:r>
            <a:r>
              <a:rPr sz="1500" spc="-5" dirty="0">
                <a:latin typeface="Calibri"/>
                <a:cs typeface="Calibri"/>
              </a:rPr>
              <a:t>when </a:t>
            </a:r>
            <a:r>
              <a:rPr sz="1500" dirty="0">
                <a:latin typeface="Calibri"/>
                <a:cs typeface="Calibri"/>
              </a:rPr>
              <a:t>added </a:t>
            </a:r>
            <a:r>
              <a:rPr sz="1500" spc="-5" dirty="0">
                <a:latin typeface="Calibri"/>
                <a:cs typeface="Calibri"/>
              </a:rPr>
              <a:t>together </a:t>
            </a:r>
            <a:r>
              <a:rPr sz="1500" dirty="0">
                <a:latin typeface="Calibri"/>
                <a:cs typeface="Calibri"/>
              </a:rPr>
              <a:t>also </a:t>
            </a:r>
            <a:r>
              <a:rPr sz="1500" spc="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equal</a:t>
            </a:r>
            <a:r>
              <a:rPr sz="1500" spc="-5" dirty="0">
                <a:latin typeface="Calibri"/>
                <a:cs typeface="Calibri"/>
              </a:rPr>
              <a:t> nine.</a:t>
            </a:r>
            <a:r>
              <a:rPr sz="150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For</a:t>
            </a:r>
            <a:r>
              <a:rPr sz="150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example: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9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=</a:t>
            </a:r>
            <a:r>
              <a:rPr sz="1500" spc="10" dirty="0">
                <a:latin typeface="Calibri"/>
                <a:cs typeface="Calibri"/>
              </a:rPr>
              <a:t> </a:t>
            </a:r>
            <a:r>
              <a:rPr sz="1500" b="1" spc="-5" dirty="0">
                <a:latin typeface="Calibri"/>
                <a:cs typeface="Calibri"/>
              </a:rPr>
              <a:t>9</a:t>
            </a:r>
            <a:r>
              <a:rPr sz="1500" spc="-5" dirty="0">
                <a:latin typeface="Calibri"/>
                <a:cs typeface="Calibri"/>
              </a:rPr>
              <a:t>, </a:t>
            </a:r>
            <a:r>
              <a:rPr sz="1500" dirty="0">
                <a:latin typeface="Calibri"/>
                <a:cs typeface="Calibri"/>
              </a:rPr>
              <a:t>18</a:t>
            </a:r>
            <a:r>
              <a:rPr sz="1500" spc="-5" dirty="0">
                <a:latin typeface="Calibri"/>
                <a:cs typeface="Calibri"/>
              </a:rPr>
              <a:t> (1</a:t>
            </a:r>
            <a:r>
              <a:rPr sz="1500" dirty="0">
                <a:latin typeface="Calibri"/>
                <a:cs typeface="Calibri"/>
              </a:rPr>
              <a:t> + </a:t>
            </a:r>
            <a:r>
              <a:rPr sz="1500" spc="-5" dirty="0">
                <a:latin typeface="Calibri"/>
                <a:cs typeface="Calibri"/>
              </a:rPr>
              <a:t>8) </a:t>
            </a:r>
            <a:r>
              <a:rPr sz="1500" dirty="0">
                <a:latin typeface="Calibri"/>
                <a:cs typeface="Calibri"/>
              </a:rPr>
              <a:t>=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b="1" dirty="0">
                <a:latin typeface="Calibri"/>
                <a:cs typeface="Calibri"/>
              </a:rPr>
              <a:t>9</a:t>
            </a:r>
            <a:r>
              <a:rPr sz="1500" dirty="0">
                <a:latin typeface="Calibri"/>
                <a:cs typeface="Calibri"/>
              </a:rPr>
              <a:t>,</a:t>
            </a:r>
            <a:r>
              <a:rPr sz="1500" spc="-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27</a:t>
            </a:r>
            <a:r>
              <a:rPr sz="1500" spc="-5" dirty="0">
                <a:latin typeface="Calibri"/>
                <a:cs typeface="Calibri"/>
              </a:rPr>
              <a:t> (2</a:t>
            </a:r>
            <a:r>
              <a:rPr sz="1500" dirty="0">
                <a:latin typeface="Calibri"/>
                <a:cs typeface="Calibri"/>
              </a:rPr>
              <a:t> +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7)</a:t>
            </a:r>
            <a:r>
              <a:rPr sz="1500" spc="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=</a:t>
            </a:r>
            <a:r>
              <a:rPr sz="1500" spc="-5" dirty="0">
                <a:latin typeface="Calibri"/>
                <a:cs typeface="Calibri"/>
              </a:rPr>
              <a:t> </a:t>
            </a:r>
            <a:r>
              <a:rPr sz="1500" b="1" dirty="0">
                <a:latin typeface="Calibri"/>
                <a:cs typeface="Calibri"/>
              </a:rPr>
              <a:t>9</a:t>
            </a:r>
            <a:r>
              <a:rPr sz="1500" dirty="0">
                <a:latin typeface="Calibri"/>
                <a:cs typeface="Calibri"/>
              </a:rPr>
              <a:t>,</a:t>
            </a:r>
            <a:r>
              <a:rPr sz="1500" spc="-5" dirty="0">
                <a:latin typeface="Calibri"/>
                <a:cs typeface="Calibri"/>
              </a:rPr>
              <a:t> 36 </a:t>
            </a:r>
            <a:r>
              <a:rPr sz="1500" dirty="0">
                <a:latin typeface="Calibri"/>
                <a:cs typeface="Calibri"/>
              </a:rPr>
              <a:t>(3</a:t>
            </a:r>
            <a:r>
              <a:rPr sz="1500" spc="-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+ </a:t>
            </a:r>
            <a:r>
              <a:rPr sz="1500" spc="-5" dirty="0">
                <a:latin typeface="Calibri"/>
                <a:cs typeface="Calibri"/>
              </a:rPr>
              <a:t>6) </a:t>
            </a:r>
            <a:r>
              <a:rPr sz="1500" dirty="0">
                <a:latin typeface="Calibri"/>
                <a:cs typeface="Calibri"/>
              </a:rPr>
              <a:t>=</a:t>
            </a:r>
            <a:endParaRPr sz="15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sz="1500" b="1" spc="-5" dirty="0">
                <a:latin typeface="Calibri"/>
                <a:cs typeface="Calibri"/>
              </a:rPr>
              <a:t>9</a:t>
            </a:r>
            <a:r>
              <a:rPr sz="1500" spc="-5" dirty="0">
                <a:latin typeface="Calibri"/>
                <a:cs typeface="Calibri"/>
              </a:rPr>
              <a:t>,</a:t>
            </a:r>
            <a:r>
              <a:rPr sz="1500" spc="-1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45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(4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+</a:t>
            </a:r>
            <a:r>
              <a:rPr sz="1500" spc="-15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5)</a:t>
            </a:r>
            <a:r>
              <a:rPr sz="1500" dirty="0">
                <a:latin typeface="Calibri"/>
                <a:cs typeface="Calibri"/>
              </a:rPr>
              <a:t> =</a:t>
            </a:r>
            <a:r>
              <a:rPr sz="1500" spc="-15" dirty="0">
                <a:latin typeface="Calibri"/>
                <a:cs typeface="Calibri"/>
              </a:rPr>
              <a:t> </a:t>
            </a:r>
            <a:r>
              <a:rPr sz="1500" b="1" dirty="0">
                <a:latin typeface="Calibri"/>
                <a:cs typeface="Calibri"/>
              </a:rPr>
              <a:t>9</a:t>
            </a:r>
            <a:r>
              <a:rPr sz="1500" b="1" spc="-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etc.</a:t>
            </a:r>
            <a:endParaRPr sz="15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35"/>
              </a:spcBef>
            </a:pPr>
            <a:r>
              <a:rPr sz="1500" b="1" spc="-5" dirty="0">
                <a:solidFill>
                  <a:srgbClr val="FFCF3C"/>
                </a:solidFill>
                <a:latin typeface="Calibri"/>
                <a:cs typeface="Calibri"/>
              </a:rPr>
              <a:t>Ten</a:t>
            </a:r>
            <a:r>
              <a:rPr sz="1500" b="1" spc="-20" dirty="0">
                <a:solidFill>
                  <a:srgbClr val="FFCF3C"/>
                </a:solidFill>
                <a:latin typeface="Calibri"/>
                <a:cs typeface="Calibri"/>
              </a:rPr>
              <a:t> </a:t>
            </a:r>
            <a:r>
              <a:rPr sz="1500" b="1" spc="-5" dirty="0">
                <a:solidFill>
                  <a:srgbClr val="FFCF3C"/>
                </a:solidFill>
                <a:latin typeface="Calibri"/>
                <a:cs typeface="Calibri"/>
              </a:rPr>
              <a:t>Times</a:t>
            </a:r>
            <a:r>
              <a:rPr sz="1500" b="1" spc="-15" dirty="0">
                <a:solidFill>
                  <a:srgbClr val="FFCF3C"/>
                </a:solidFill>
                <a:latin typeface="Calibri"/>
                <a:cs typeface="Calibri"/>
              </a:rPr>
              <a:t> </a:t>
            </a:r>
            <a:r>
              <a:rPr sz="1500" b="1" dirty="0">
                <a:solidFill>
                  <a:srgbClr val="FFCF3C"/>
                </a:solidFill>
                <a:latin typeface="Calibri"/>
                <a:cs typeface="Calibri"/>
              </a:rPr>
              <a:t>Table</a:t>
            </a:r>
            <a:endParaRPr sz="15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30"/>
              </a:spcBef>
            </a:pPr>
            <a:r>
              <a:rPr sz="1500" dirty="0">
                <a:latin typeface="Calibri"/>
                <a:cs typeface="Calibri"/>
              </a:rPr>
              <a:t>All</a:t>
            </a:r>
            <a:r>
              <a:rPr sz="1500" spc="-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the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digits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in </a:t>
            </a:r>
            <a:r>
              <a:rPr sz="1500" dirty="0">
                <a:latin typeface="Calibri"/>
                <a:cs typeface="Calibri"/>
              </a:rPr>
              <a:t>the</a:t>
            </a:r>
            <a:r>
              <a:rPr sz="1500" spc="-5" dirty="0">
                <a:latin typeface="Calibri"/>
                <a:cs typeface="Calibri"/>
              </a:rPr>
              <a:t> ten </a:t>
            </a:r>
            <a:r>
              <a:rPr sz="1500" dirty="0">
                <a:latin typeface="Calibri"/>
                <a:cs typeface="Calibri"/>
              </a:rPr>
              <a:t>times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table</a:t>
            </a:r>
            <a:r>
              <a:rPr sz="1500" spc="-5" dirty="0">
                <a:latin typeface="Calibri"/>
                <a:cs typeface="Calibri"/>
              </a:rPr>
              <a:t> end </a:t>
            </a:r>
            <a:r>
              <a:rPr sz="1500" spc="-10" dirty="0">
                <a:latin typeface="Calibri"/>
                <a:cs typeface="Calibri"/>
              </a:rPr>
              <a:t>in</a:t>
            </a:r>
            <a:r>
              <a:rPr sz="1500" spc="-5" dirty="0">
                <a:latin typeface="Calibri"/>
                <a:cs typeface="Calibri"/>
              </a:rPr>
              <a:t> zero.</a:t>
            </a:r>
            <a:endParaRPr sz="15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35"/>
              </a:spcBef>
            </a:pPr>
            <a:r>
              <a:rPr sz="1500" b="1" spc="-5" dirty="0">
                <a:solidFill>
                  <a:srgbClr val="FFCF3C"/>
                </a:solidFill>
                <a:latin typeface="Calibri"/>
                <a:cs typeface="Calibri"/>
              </a:rPr>
              <a:t>Eleven</a:t>
            </a:r>
            <a:r>
              <a:rPr sz="1500" b="1" spc="-15" dirty="0">
                <a:solidFill>
                  <a:srgbClr val="FFCF3C"/>
                </a:solidFill>
                <a:latin typeface="Calibri"/>
                <a:cs typeface="Calibri"/>
              </a:rPr>
              <a:t> </a:t>
            </a:r>
            <a:r>
              <a:rPr sz="1500" b="1" spc="-5" dirty="0">
                <a:solidFill>
                  <a:srgbClr val="FFCF3C"/>
                </a:solidFill>
                <a:latin typeface="Calibri"/>
                <a:cs typeface="Calibri"/>
              </a:rPr>
              <a:t>Times</a:t>
            </a:r>
            <a:r>
              <a:rPr sz="1500" b="1" spc="-15" dirty="0">
                <a:solidFill>
                  <a:srgbClr val="FFCF3C"/>
                </a:solidFill>
                <a:latin typeface="Calibri"/>
                <a:cs typeface="Calibri"/>
              </a:rPr>
              <a:t> </a:t>
            </a:r>
            <a:r>
              <a:rPr sz="1500" b="1" spc="-5" dirty="0">
                <a:solidFill>
                  <a:srgbClr val="FFCF3C"/>
                </a:solidFill>
                <a:latin typeface="Calibri"/>
                <a:cs typeface="Calibri"/>
              </a:rPr>
              <a:t>Table</a:t>
            </a:r>
            <a:endParaRPr sz="1500">
              <a:latin typeface="Calibri"/>
              <a:cs typeface="Calibri"/>
            </a:endParaRPr>
          </a:p>
          <a:p>
            <a:pPr marL="12700" marR="107314">
              <a:lnSpc>
                <a:spcPct val="101299"/>
              </a:lnSpc>
              <a:spcBef>
                <a:spcPts val="1010"/>
              </a:spcBef>
            </a:pPr>
            <a:r>
              <a:rPr sz="1500" dirty="0">
                <a:latin typeface="Calibri"/>
                <a:cs typeface="Calibri"/>
              </a:rPr>
              <a:t>Most </a:t>
            </a:r>
            <a:r>
              <a:rPr sz="1500" spc="-5" dirty="0">
                <a:latin typeface="Calibri"/>
                <a:cs typeface="Calibri"/>
              </a:rPr>
              <a:t>of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the</a:t>
            </a:r>
            <a:r>
              <a:rPr sz="1500" spc="-5" dirty="0">
                <a:latin typeface="Calibri"/>
                <a:cs typeface="Calibri"/>
              </a:rPr>
              <a:t> multiples </a:t>
            </a:r>
            <a:r>
              <a:rPr sz="1500" dirty="0">
                <a:latin typeface="Calibri"/>
                <a:cs typeface="Calibri"/>
              </a:rPr>
              <a:t>in</a:t>
            </a:r>
            <a:r>
              <a:rPr sz="1500" spc="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the </a:t>
            </a:r>
            <a:r>
              <a:rPr sz="1500" spc="-5" dirty="0">
                <a:latin typeface="Calibri"/>
                <a:cs typeface="Calibri"/>
              </a:rPr>
              <a:t>eleven</a:t>
            </a:r>
            <a:r>
              <a:rPr sz="1500" spc="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times</a:t>
            </a:r>
            <a:r>
              <a:rPr sz="1500" spc="-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table are</a:t>
            </a:r>
            <a:r>
              <a:rPr sz="1500" spc="-5" dirty="0">
                <a:latin typeface="Calibri"/>
                <a:cs typeface="Calibri"/>
              </a:rPr>
              <a:t> recalled</a:t>
            </a:r>
            <a:r>
              <a:rPr sz="150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by</a:t>
            </a:r>
            <a:r>
              <a:rPr sz="150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putting </a:t>
            </a:r>
            <a:r>
              <a:rPr sz="1500" spc="-32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two</a:t>
            </a:r>
            <a:r>
              <a:rPr sz="1500" spc="-5" dirty="0">
                <a:latin typeface="Calibri"/>
                <a:cs typeface="Calibri"/>
              </a:rPr>
              <a:t> of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the </a:t>
            </a:r>
            <a:r>
              <a:rPr sz="1500" spc="-5" dirty="0">
                <a:latin typeface="Calibri"/>
                <a:cs typeface="Calibri"/>
              </a:rPr>
              <a:t>number</a:t>
            </a:r>
            <a:r>
              <a:rPr sz="150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side </a:t>
            </a:r>
            <a:r>
              <a:rPr sz="1500" dirty="0">
                <a:latin typeface="Calibri"/>
                <a:cs typeface="Calibri"/>
              </a:rPr>
              <a:t>by </a:t>
            </a:r>
            <a:r>
              <a:rPr sz="1500" spc="-5" dirty="0">
                <a:latin typeface="Calibri"/>
                <a:cs typeface="Calibri"/>
              </a:rPr>
              <a:t>side.</a:t>
            </a:r>
            <a:endParaRPr sz="15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25"/>
              </a:spcBef>
            </a:pPr>
            <a:r>
              <a:rPr sz="1500" dirty="0">
                <a:latin typeface="Calibri"/>
                <a:cs typeface="Calibri"/>
              </a:rPr>
              <a:t>7</a:t>
            </a:r>
            <a:r>
              <a:rPr sz="1500" spc="-1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x</a:t>
            </a:r>
            <a:r>
              <a:rPr sz="1500" spc="-1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11</a:t>
            </a:r>
            <a:r>
              <a:rPr sz="1500" spc="-1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=</a:t>
            </a:r>
            <a:r>
              <a:rPr sz="1500" spc="-5" dirty="0">
                <a:latin typeface="Calibri"/>
                <a:cs typeface="Calibri"/>
              </a:rPr>
              <a:t> </a:t>
            </a:r>
            <a:r>
              <a:rPr sz="1500" b="1" spc="-5" dirty="0">
                <a:latin typeface="Calibri"/>
                <a:cs typeface="Calibri"/>
              </a:rPr>
              <a:t>77</a:t>
            </a:r>
            <a:r>
              <a:rPr sz="1500" spc="-5" dirty="0">
                <a:latin typeface="Calibri"/>
                <a:cs typeface="Calibri"/>
              </a:rPr>
              <a:t>, </a:t>
            </a:r>
            <a:r>
              <a:rPr sz="1500" dirty="0">
                <a:latin typeface="Calibri"/>
                <a:cs typeface="Calibri"/>
              </a:rPr>
              <a:t>8</a:t>
            </a:r>
            <a:r>
              <a:rPr sz="1500" spc="-1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x</a:t>
            </a:r>
            <a:r>
              <a:rPr sz="1500" spc="-5" dirty="0">
                <a:latin typeface="Calibri"/>
                <a:cs typeface="Calibri"/>
              </a:rPr>
              <a:t> 11</a:t>
            </a:r>
            <a:r>
              <a:rPr sz="1500" dirty="0">
                <a:latin typeface="Calibri"/>
                <a:cs typeface="Calibri"/>
              </a:rPr>
              <a:t> =</a:t>
            </a:r>
            <a:r>
              <a:rPr sz="1500" b="1" dirty="0">
                <a:latin typeface="Calibri"/>
                <a:cs typeface="Calibri"/>
              </a:rPr>
              <a:t>88</a:t>
            </a:r>
            <a:r>
              <a:rPr sz="1500" dirty="0">
                <a:latin typeface="Calibri"/>
                <a:cs typeface="Calibri"/>
              </a:rPr>
              <a:t>.</a:t>
            </a:r>
            <a:endParaRPr sz="15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500" b="1" spc="-5" dirty="0">
                <a:solidFill>
                  <a:srgbClr val="FFCF3C"/>
                </a:solidFill>
                <a:latin typeface="Calibri"/>
                <a:cs typeface="Calibri"/>
              </a:rPr>
              <a:t>Twelve</a:t>
            </a:r>
            <a:r>
              <a:rPr sz="1500" b="1" spc="-20" dirty="0">
                <a:solidFill>
                  <a:srgbClr val="FFCF3C"/>
                </a:solidFill>
                <a:latin typeface="Calibri"/>
                <a:cs typeface="Calibri"/>
              </a:rPr>
              <a:t> </a:t>
            </a:r>
            <a:r>
              <a:rPr sz="1500" b="1" spc="-5" dirty="0">
                <a:solidFill>
                  <a:srgbClr val="FFCF3C"/>
                </a:solidFill>
                <a:latin typeface="Calibri"/>
                <a:cs typeface="Calibri"/>
              </a:rPr>
              <a:t>Times</a:t>
            </a:r>
            <a:r>
              <a:rPr sz="1500" b="1" spc="-10" dirty="0">
                <a:solidFill>
                  <a:srgbClr val="FFCF3C"/>
                </a:solidFill>
                <a:latin typeface="Calibri"/>
                <a:cs typeface="Calibri"/>
              </a:rPr>
              <a:t> </a:t>
            </a:r>
            <a:r>
              <a:rPr sz="1500" b="1" spc="-5" dirty="0">
                <a:solidFill>
                  <a:srgbClr val="FFCF3C"/>
                </a:solidFill>
                <a:latin typeface="Calibri"/>
                <a:cs typeface="Calibri"/>
              </a:rPr>
              <a:t>Table</a:t>
            </a:r>
            <a:endParaRPr sz="15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25"/>
              </a:spcBef>
            </a:pPr>
            <a:r>
              <a:rPr sz="1500" spc="-5" dirty="0">
                <a:latin typeface="Calibri"/>
                <a:cs typeface="Calibri"/>
              </a:rPr>
              <a:t>The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units</a:t>
            </a:r>
            <a:r>
              <a:rPr sz="1500" spc="-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in</a:t>
            </a:r>
            <a:r>
              <a:rPr sz="1500" spc="5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the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twelve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times table</a:t>
            </a:r>
            <a:r>
              <a:rPr sz="1500" spc="-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go </a:t>
            </a:r>
            <a:r>
              <a:rPr sz="1500" spc="-5" dirty="0">
                <a:latin typeface="Calibri"/>
                <a:cs typeface="Calibri"/>
              </a:rPr>
              <a:t>up</a:t>
            </a:r>
            <a:r>
              <a:rPr sz="1500" dirty="0">
                <a:latin typeface="Calibri"/>
                <a:cs typeface="Calibri"/>
              </a:rPr>
              <a:t> in</a:t>
            </a:r>
            <a:r>
              <a:rPr sz="1500" spc="-5" dirty="0">
                <a:latin typeface="Calibri"/>
                <a:cs typeface="Calibri"/>
              </a:rPr>
              <a:t> twos.</a:t>
            </a:r>
            <a:r>
              <a:rPr sz="1500" spc="5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12, </a:t>
            </a:r>
            <a:r>
              <a:rPr sz="1500" dirty="0">
                <a:latin typeface="Calibri"/>
                <a:cs typeface="Calibri"/>
              </a:rPr>
              <a:t>24,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36,</a:t>
            </a:r>
            <a:r>
              <a:rPr sz="1500" spc="-5" dirty="0">
                <a:latin typeface="Calibri"/>
                <a:cs typeface="Calibri"/>
              </a:rPr>
              <a:t> 48,</a:t>
            </a:r>
            <a:r>
              <a:rPr sz="1500" spc="5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60, </a:t>
            </a:r>
            <a:r>
              <a:rPr sz="1500" dirty="0">
                <a:latin typeface="Calibri"/>
                <a:cs typeface="Calibri"/>
              </a:rPr>
              <a:t>72,</a:t>
            </a:r>
            <a:endParaRPr sz="15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sz="1500" spc="-5" dirty="0">
                <a:latin typeface="Calibri"/>
                <a:cs typeface="Calibri"/>
              </a:rPr>
              <a:t>84,</a:t>
            </a:r>
            <a:r>
              <a:rPr sz="1500" spc="5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96,</a:t>
            </a:r>
            <a:r>
              <a:rPr sz="1500" spc="1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108, 120,</a:t>
            </a:r>
            <a:r>
              <a:rPr sz="1500" spc="1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132, </a:t>
            </a:r>
            <a:r>
              <a:rPr sz="1500" dirty="0">
                <a:latin typeface="Calibri"/>
                <a:cs typeface="Calibri"/>
              </a:rPr>
              <a:t>144 </a:t>
            </a:r>
            <a:r>
              <a:rPr sz="1500" spc="-5" dirty="0">
                <a:latin typeface="Calibri"/>
                <a:cs typeface="Calibri"/>
              </a:rPr>
              <a:t>(2, 4,</a:t>
            </a:r>
            <a:r>
              <a:rPr sz="1500" spc="1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6,</a:t>
            </a:r>
            <a:r>
              <a:rPr sz="1500" spc="5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8,</a:t>
            </a:r>
            <a:r>
              <a:rPr sz="1500" spc="1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0,</a:t>
            </a:r>
            <a:r>
              <a:rPr sz="1500" spc="5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2,</a:t>
            </a:r>
            <a:r>
              <a:rPr sz="150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4,</a:t>
            </a:r>
            <a:r>
              <a:rPr sz="1500" spc="5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6,</a:t>
            </a:r>
            <a:r>
              <a:rPr sz="1500" spc="1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8,</a:t>
            </a:r>
            <a:r>
              <a:rPr sz="1500" spc="1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0).</a:t>
            </a:r>
            <a:r>
              <a:rPr sz="1500" spc="5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The</a:t>
            </a:r>
            <a:r>
              <a:rPr sz="150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multiples</a:t>
            </a:r>
            <a:r>
              <a:rPr sz="150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of 12</a:t>
            </a:r>
            <a:endParaRPr sz="15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z="1500" dirty="0">
                <a:latin typeface="Calibri"/>
                <a:cs typeface="Calibri"/>
              </a:rPr>
              <a:t>are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also </a:t>
            </a:r>
            <a:r>
              <a:rPr sz="1500" dirty="0">
                <a:latin typeface="Calibri"/>
                <a:cs typeface="Calibri"/>
              </a:rPr>
              <a:t>the</a:t>
            </a:r>
            <a:r>
              <a:rPr sz="1500" spc="-5" dirty="0">
                <a:latin typeface="Calibri"/>
                <a:cs typeface="Calibri"/>
              </a:rPr>
              <a:t> multiples of 10</a:t>
            </a:r>
            <a:r>
              <a:rPr sz="1500" spc="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and</a:t>
            </a:r>
            <a:r>
              <a:rPr sz="1500" spc="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the</a:t>
            </a:r>
            <a:r>
              <a:rPr sz="1500" spc="-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multiples </a:t>
            </a:r>
            <a:r>
              <a:rPr sz="1500" spc="-5" dirty="0">
                <a:latin typeface="Calibri"/>
                <a:cs typeface="Calibri"/>
              </a:rPr>
              <a:t>of</a:t>
            </a:r>
            <a:r>
              <a:rPr sz="1500" spc="-1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2</a:t>
            </a:r>
            <a:r>
              <a:rPr sz="1500" spc="-5" dirty="0">
                <a:latin typeface="Calibri"/>
                <a:cs typeface="Calibri"/>
              </a:rPr>
              <a:t> combined.</a:t>
            </a:r>
            <a:endParaRPr sz="15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79761" y="3625341"/>
            <a:ext cx="5248447" cy="1495681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75686" y="1522221"/>
            <a:ext cx="280924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Top</a:t>
            </a:r>
            <a:r>
              <a:rPr spc="-30" dirty="0"/>
              <a:t> </a:t>
            </a:r>
            <a:r>
              <a:rPr spc="-5" dirty="0"/>
              <a:t>Times</a:t>
            </a:r>
            <a:r>
              <a:rPr spc="-25" dirty="0"/>
              <a:t> </a:t>
            </a:r>
            <a:r>
              <a:rPr spc="-5" dirty="0"/>
              <a:t>Table</a:t>
            </a:r>
            <a:r>
              <a:rPr spc="-25" dirty="0"/>
              <a:t> </a:t>
            </a:r>
            <a:r>
              <a:rPr spc="-5" dirty="0"/>
              <a:t>Hints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07744" y="1054353"/>
            <a:ext cx="2407920" cy="6159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solidFill>
                  <a:srgbClr val="008000"/>
                </a:solidFill>
                <a:latin typeface="Calibri"/>
                <a:cs typeface="Calibri"/>
              </a:rPr>
              <a:t>Odd</a:t>
            </a:r>
            <a:r>
              <a:rPr sz="1400" b="1" spc="-1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008000"/>
                </a:solidFill>
                <a:latin typeface="Calibri"/>
                <a:cs typeface="Calibri"/>
              </a:rPr>
              <a:t>and</a:t>
            </a:r>
            <a:r>
              <a:rPr sz="1400" b="1" spc="-1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008000"/>
                </a:solidFill>
                <a:latin typeface="Calibri"/>
                <a:cs typeface="Calibri"/>
              </a:rPr>
              <a:t>Even</a:t>
            </a:r>
            <a:r>
              <a:rPr sz="1400" b="1" spc="-2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008000"/>
                </a:solidFill>
                <a:latin typeface="Calibri"/>
                <a:cs typeface="Calibri"/>
              </a:rPr>
              <a:t>Numbers</a:t>
            </a:r>
            <a:endParaRPr sz="1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0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400" spc="-5" dirty="0">
                <a:latin typeface="Calibri"/>
                <a:cs typeface="Calibri"/>
              </a:rPr>
              <a:t>The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following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rules always apply:</a:t>
            </a:r>
            <a:endParaRPr sz="1400">
              <a:latin typeface="Calibri"/>
              <a:cs typeface="Calibri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408683" y="1864486"/>
          <a:ext cx="3974465" cy="5549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201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48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12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788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7368">
                <a:tc>
                  <a:txBody>
                    <a:bodyPr/>
                    <a:lstStyle/>
                    <a:p>
                      <a:pPr marL="71120">
                        <a:lnSpc>
                          <a:spcPts val="1335"/>
                        </a:lnSpc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4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x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4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=</a:t>
                      </a:r>
                      <a:r>
                        <a:rPr sz="14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E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21615">
                        <a:lnSpc>
                          <a:spcPts val="1335"/>
                        </a:lnSpc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4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x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O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=</a:t>
                      </a:r>
                      <a:r>
                        <a:rPr sz="14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E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17170">
                        <a:lnSpc>
                          <a:spcPts val="1335"/>
                        </a:lnSpc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O</a:t>
                      </a:r>
                      <a:r>
                        <a:rPr sz="14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x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=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E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6034" algn="r">
                        <a:lnSpc>
                          <a:spcPts val="1335"/>
                        </a:lnSpc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O</a:t>
                      </a:r>
                      <a:r>
                        <a:rPr sz="14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x O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=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7367">
                <a:tc>
                  <a:txBody>
                    <a:bodyPr/>
                    <a:lstStyle/>
                    <a:p>
                      <a:pPr marL="31750">
                        <a:lnSpc>
                          <a:spcPts val="1650"/>
                        </a:lnSpc>
                        <a:spcBef>
                          <a:spcPts val="430"/>
                        </a:spcBef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2</a:t>
                      </a:r>
                      <a:r>
                        <a:rPr sz="14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x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6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=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12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54610" marB="0"/>
                </a:tc>
                <a:tc>
                  <a:txBody>
                    <a:bodyPr/>
                    <a:lstStyle/>
                    <a:p>
                      <a:pPr marL="200025">
                        <a:lnSpc>
                          <a:spcPts val="1650"/>
                        </a:lnSpc>
                        <a:spcBef>
                          <a:spcPts val="430"/>
                        </a:spcBef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4</a:t>
                      </a:r>
                      <a:r>
                        <a:rPr sz="14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x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5</a:t>
                      </a:r>
                      <a:r>
                        <a:rPr sz="14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=</a:t>
                      </a:r>
                      <a:r>
                        <a:rPr sz="14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20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54610" marB="0"/>
                </a:tc>
                <a:tc>
                  <a:txBody>
                    <a:bodyPr/>
                    <a:lstStyle/>
                    <a:p>
                      <a:pPr marL="222250">
                        <a:lnSpc>
                          <a:spcPts val="1650"/>
                        </a:lnSpc>
                        <a:spcBef>
                          <a:spcPts val="430"/>
                        </a:spcBef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9</a:t>
                      </a:r>
                      <a:r>
                        <a:rPr sz="14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x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2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= 18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5461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650"/>
                        </a:lnSpc>
                        <a:spcBef>
                          <a:spcPts val="430"/>
                        </a:spcBef>
                      </a:pPr>
                      <a:r>
                        <a:rPr sz="1400" dirty="0">
                          <a:latin typeface="Calibri"/>
                          <a:cs typeface="Calibri"/>
                        </a:rPr>
                        <a:t>7</a:t>
                      </a:r>
                      <a:r>
                        <a:rPr sz="14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x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3</a:t>
                      </a:r>
                      <a:r>
                        <a:rPr sz="14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=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dirty="0">
                          <a:latin typeface="Calibri"/>
                          <a:cs typeface="Calibri"/>
                        </a:rPr>
                        <a:t>21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5461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1107744" y="2521051"/>
            <a:ext cx="4710430" cy="9048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17900"/>
              </a:lnSpc>
              <a:spcBef>
                <a:spcPts val="95"/>
              </a:spcBef>
            </a:pPr>
            <a:r>
              <a:rPr sz="1400" dirty="0">
                <a:latin typeface="Calibri"/>
                <a:cs typeface="Calibri"/>
              </a:rPr>
              <a:t>Therefore, </a:t>
            </a:r>
            <a:r>
              <a:rPr sz="1400" spc="-5" dirty="0">
                <a:latin typeface="Calibri"/>
                <a:cs typeface="Calibri"/>
              </a:rPr>
              <a:t>the only time </a:t>
            </a:r>
            <a:r>
              <a:rPr sz="1400" dirty="0">
                <a:latin typeface="Calibri"/>
                <a:cs typeface="Calibri"/>
              </a:rPr>
              <a:t>you get an </a:t>
            </a:r>
            <a:r>
              <a:rPr sz="1400" spc="-5" dirty="0">
                <a:latin typeface="Calibri"/>
                <a:cs typeface="Calibri"/>
              </a:rPr>
              <a:t>odd </a:t>
            </a:r>
            <a:r>
              <a:rPr sz="1400" dirty="0">
                <a:latin typeface="Calibri"/>
                <a:cs typeface="Calibri"/>
              </a:rPr>
              <a:t>answer is </a:t>
            </a:r>
            <a:r>
              <a:rPr sz="1400" spc="-5" dirty="0">
                <a:latin typeface="Calibri"/>
                <a:cs typeface="Calibri"/>
              </a:rPr>
              <a:t>when </a:t>
            </a:r>
            <a:r>
              <a:rPr sz="1400" dirty="0">
                <a:latin typeface="Calibri"/>
                <a:cs typeface="Calibri"/>
              </a:rPr>
              <a:t>two </a:t>
            </a:r>
            <a:r>
              <a:rPr sz="1400" spc="-5" dirty="0">
                <a:latin typeface="Calibri"/>
                <a:cs typeface="Calibri"/>
              </a:rPr>
              <a:t>odd </a:t>
            </a:r>
            <a:r>
              <a:rPr sz="1400" spc="-30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numbers </a:t>
            </a:r>
            <a:r>
              <a:rPr sz="1400" dirty="0">
                <a:latin typeface="Calibri"/>
                <a:cs typeface="Calibri"/>
              </a:rPr>
              <a:t>are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multiplied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together.</a:t>
            </a:r>
            <a:endParaRPr sz="1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0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008000"/>
                </a:solidFill>
                <a:latin typeface="Calibri"/>
                <a:cs typeface="Calibri"/>
              </a:rPr>
              <a:t>12</a:t>
            </a:r>
            <a:r>
              <a:rPr sz="1400" b="1" spc="-2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008000"/>
                </a:solidFill>
                <a:latin typeface="Calibri"/>
                <a:cs typeface="Calibri"/>
              </a:rPr>
              <a:t>x</a:t>
            </a:r>
            <a:r>
              <a:rPr sz="1400" b="1" spc="-5" dirty="0">
                <a:solidFill>
                  <a:srgbClr val="008000"/>
                </a:solidFill>
                <a:latin typeface="Calibri"/>
                <a:cs typeface="Calibri"/>
              </a:rPr>
              <a:t> 12</a:t>
            </a:r>
            <a:r>
              <a:rPr sz="1400" b="1" spc="-1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008000"/>
                </a:solidFill>
                <a:latin typeface="Calibri"/>
                <a:cs typeface="Calibri"/>
              </a:rPr>
              <a:t>Multiplication</a:t>
            </a:r>
            <a:r>
              <a:rPr sz="1400" b="1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008000"/>
                </a:solidFill>
                <a:latin typeface="Calibri"/>
                <a:cs typeface="Calibri"/>
              </a:rPr>
              <a:t>Grid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07744" y="7382636"/>
            <a:ext cx="5144770" cy="174561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5" dirty="0">
                <a:latin typeface="Calibri"/>
                <a:cs typeface="Calibri"/>
              </a:rPr>
              <a:t>Notice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the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diagonally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shaded numbers.</a:t>
            </a:r>
            <a:r>
              <a:rPr sz="1400" dirty="0">
                <a:latin typeface="Calibri"/>
                <a:cs typeface="Calibri"/>
              </a:rPr>
              <a:t> These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are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square</a:t>
            </a:r>
            <a:r>
              <a:rPr sz="1400" b="1" spc="-5" dirty="0">
                <a:latin typeface="Calibri"/>
                <a:cs typeface="Calibri"/>
              </a:rPr>
              <a:t> numbers</a:t>
            </a:r>
            <a:r>
              <a:rPr sz="1400" spc="-5" dirty="0">
                <a:latin typeface="Calibri"/>
                <a:cs typeface="Calibri"/>
              </a:rPr>
              <a:t>.</a:t>
            </a:r>
            <a:endParaRPr sz="1400">
              <a:latin typeface="Calibri"/>
              <a:cs typeface="Calibri"/>
            </a:endParaRPr>
          </a:p>
          <a:p>
            <a:pPr marL="12700" marR="5080">
              <a:lnSpc>
                <a:spcPct val="176400"/>
              </a:lnSpc>
            </a:pPr>
            <a:r>
              <a:rPr sz="1400" spc="-5" dirty="0">
                <a:latin typeface="Calibri"/>
                <a:cs typeface="Calibri"/>
              </a:rPr>
              <a:t>The </a:t>
            </a:r>
            <a:r>
              <a:rPr sz="1400" dirty="0">
                <a:latin typeface="Calibri"/>
                <a:cs typeface="Calibri"/>
              </a:rPr>
              <a:t>answer to a whole </a:t>
            </a:r>
            <a:r>
              <a:rPr sz="1400" spc="-5" dirty="0">
                <a:latin typeface="Calibri"/>
                <a:cs typeface="Calibri"/>
              </a:rPr>
              <a:t>number multiplied by </a:t>
            </a:r>
            <a:r>
              <a:rPr sz="1400" dirty="0">
                <a:latin typeface="Calibri"/>
                <a:cs typeface="Calibri"/>
              </a:rPr>
              <a:t>itself is a </a:t>
            </a:r>
            <a:r>
              <a:rPr sz="1400" b="1" dirty="0">
                <a:latin typeface="Calibri"/>
                <a:cs typeface="Calibri"/>
              </a:rPr>
              <a:t>square </a:t>
            </a:r>
            <a:r>
              <a:rPr sz="1400" b="1" spc="-5" dirty="0">
                <a:latin typeface="Calibri"/>
                <a:cs typeface="Calibri"/>
              </a:rPr>
              <a:t>number</a:t>
            </a:r>
            <a:r>
              <a:rPr sz="1400" spc="-5" dirty="0">
                <a:latin typeface="Calibri"/>
                <a:cs typeface="Calibri"/>
              </a:rPr>
              <a:t>. </a:t>
            </a:r>
            <a:r>
              <a:rPr sz="1400" spc="-30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1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x 1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=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1</a:t>
            </a:r>
            <a:r>
              <a:rPr sz="1400" b="1" spc="3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2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x 2 =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4</a:t>
            </a:r>
            <a:r>
              <a:rPr sz="1400" b="1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3 x 3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=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9</a:t>
            </a:r>
            <a:r>
              <a:rPr sz="1400" b="1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4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x 4 =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b="1" spc="-5" dirty="0">
                <a:latin typeface="Calibri"/>
                <a:cs typeface="Calibri"/>
              </a:rPr>
              <a:t>16</a:t>
            </a:r>
            <a:r>
              <a:rPr sz="1400" b="1" spc="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5 x 5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=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25</a:t>
            </a:r>
            <a:r>
              <a:rPr sz="1400" b="1" spc="3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6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x 6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=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b="1" spc="-5" dirty="0">
                <a:latin typeface="Calibri"/>
                <a:cs typeface="Calibri"/>
              </a:rPr>
              <a:t>36</a:t>
            </a:r>
            <a:endParaRPr sz="14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0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400" dirty="0">
                <a:latin typeface="Calibri"/>
                <a:cs typeface="Calibri"/>
              </a:rPr>
              <a:t>7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x 7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=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b="1" spc="-5" dirty="0">
                <a:latin typeface="Calibri"/>
                <a:cs typeface="Calibri"/>
              </a:rPr>
              <a:t>49</a:t>
            </a:r>
            <a:r>
              <a:rPr sz="1400" b="1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8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x 8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=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b="1" spc="-5" dirty="0">
                <a:latin typeface="Calibri"/>
                <a:cs typeface="Calibri"/>
              </a:rPr>
              <a:t>64</a:t>
            </a:r>
            <a:r>
              <a:rPr sz="1400" b="1" spc="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9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x 9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=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b="1" spc="-5" dirty="0">
                <a:latin typeface="Calibri"/>
                <a:cs typeface="Calibri"/>
              </a:rPr>
              <a:t>81</a:t>
            </a:r>
            <a:r>
              <a:rPr sz="1400" b="1" spc="3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10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x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10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=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b="1" spc="-5" dirty="0">
                <a:latin typeface="Calibri"/>
                <a:cs typeface="Calibri"/>
              </a:rPr>
              <a:t>100</a:t>
            </a:r>
            <a:r>
              <a:rPr sz="1400" b="1" spc="32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11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x </a:t>
            </a:r>
            <a:r>
              <a:rPr sz="1400" spc="-5" dirty="0">
                <a:latin typeface="Calibri"/>
                <a:cs typeface="Calibri"/>
              </a:rPr>
              <a:t>11</a:t>
            </a:r>
            <a:r>
              <a:rPr sz="1400" dirty="0">
                <a:latin typeface="Calibri"/>
                <a:cs typeface="Calibri"/>
              </a:rPr>
              <a:t> =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121</a:t>
            </a:r>
            <a:endParaRPr sz="14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0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Calibri"/>
                <a:cs typeface="Calibri"/>
              </a:rPr>
              <a:t>12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x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12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=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b="1" spc="-5" dirty="0">
                <a:latin typeface="Calibri"/>
                <a:cs typeface="Calibri"/>
              </a:rPr>
              <a:t>144</a:t>
            </a:r>
            <a:endParaRPr sz="14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20139" y="3590775"/>
            <a:ext cx="5188331" cy="365165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</TotalTime>
  <Words>1878</Words>
  <Application>Microsoft Office PowerPoint</Application>
  <PresentationFormat>Custom</PresentationFormat>
  <Paragraphs>163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Calibri</vt:lpstr>
      <vt:lpstr>Symbol</vt:lpstr>
      <vt:lpstr>Office Theme</vt:lpstr>
      <vt:lpstr>Parents’ Guide  to Times Tables</vt:lpstr>
      <vt:lpstr>The Importance of  Times Tables Knowledge</vt:lpstr>
      <vt:lpstr>Times Tables Expectations  For Your Child</vt:lpstr>
      <vt:lpstr>Times Tables Vocabulary</vt:lpstr>
      <vt:lpstr>Learning Times Tables</vt:lpstr>
      <vt:lpstr>Learning Times Tables</vt:lpstr>
      <vt:lpstr>Learning Times Tables</vt:lpstr>
      <vt:lpstr>Top Times Table Hints</vt:lpstr>
      <vt:lpstr>Top Times Table Hints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Parents’ Guide  to Times Tables</dc:title>
  <dc:creator>s kinsella</dc:creator>
  <cp:lastModifiedBy>Mary Sheehan</cp:lastModifiedBy>
  <cp:revision>2</cp:revision>
  <dcterms:created xsi:type="dcterms:W3CDTF">2021-04-20T14:34:35Z</dcterms:created>
  <dcterms:modified xsi:type="dcterms:W3CDTF">2021-04-20T14:50:47Z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2015-11-12T00:00:00Z</vt:filetime>
  </property>
  <property fmtid="{D5CDD505-2E9C-101B-9397-08002B2CF9AE}" pid="3" name="Creator">
    <vt:lpwstr>Microsoft® Word 2010</vt:lpwstr>
  </property>
  <property fmtid="{D5CDD505-2E9C-101B-9397-08002B2CF9AE}" pid="4" name="LastSaved">
    <vt:filetime>2021-04-20T00:00:00Z</vt:filetime>
  </property>
</Properties>
</file>