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57" r:id="rId3"/>
    <p:sldId id="259" r:id="rId4"/>
    <p:sldId id="265" r:id="rId5"/>
    <p:sldId id="267" r:id="rId6"/>
    <p:sldId id="268" r:id="rId7"/>
    <p:sldId id="262" r:id="rId8"/>
    <p:sldId id="270" r:id="rId9"/>
    <p:sldId id="260" r:id="rId10"/>
    <p:sldId id="264" r:id="rId11"/>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01" autoAdjust="0"/>
    <p:restoredTop sz="94660"/>
  </p:normalViewPr>
  <p:slideViewPr>
    <p:cSldViewPr snapToGrid="0">
      <p:cViewPr varScale="1">
        <p:scale>
          <a:sx n="115" d="100"/>
          <a:sy n="115" d="100"/>
        </p:scale>
        <p:origin x="15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2676"/>
          </a:xfrm>
          <a:prstGeom prst="rect">
            <a:avLst/>
          </a:prstGeom>
        </p:spPr>
        <p:txBody>
          <a:bodyPr vert="horz" lIns="92437" tIns="46218" rIns="92437" bIns="46218" rtlCol="0"/>
          <a:lstStyle>
            <a:lvl1pPr algn="l">
              <a:defRPr sz="1200"/>
            </a:lvl1pPr>
          </a:lstStyle>
          <a:p>
            <a:endParaRPr lang="en-GB" dirty="0"/>
          </a:p>
        </p:txBody>
      </p:sp>
      <p:sp>
        <p:nvSpPr>
          <p:cNvPr id="3" name="Date Placeholder 2"/>
          <p:cNvSpPr>
            <a:spLocks noGrp="1"/>
          </p:cNvSpPr>
          <p:nvPr>
            <p:ph type="dt" idx="1"/>
          </p:nvPr>
        </p:nvSpPr>
        <p:spPr>
          <a:xfrm>
            <a:off x="3901699" y="0"/>
            <a:ext cx="2984870" cy="502676"/>
          </a:xfrm>
          <a:prstGeom prst="rect">
            <a:avLst/>
          </a:prstGeom>
        </p:spPr>
        <p:txBody>
          <a:bodyPr vert="horz" lIns="92437" tIns="46218" rIns="92437" bIns="46218" rtlCol="0"/>
          <a:lstStyle>
            <a:lvl1pPr algn="r">
              <a:defRPr sz="1200"/>
            </a:lvl1pPr>
          </a:lstStyle>
          <a:p>
            <a:fld id="{C3B767B5-2919-4017-8F23-A4E7C20BFD8D}" type="datetimeFigureOut">
              <a:rPr lang="en-GB" smtClean="0"/>
              <a:t>09/09/2024</a:t>
            </a:fld>
            <a:endParaRPr lang="en-GB" dirty="0"/>
          </a:p>
        </p:txBody>
      </p:sp>
      <p:sp>
        <p:nvSpPr>
          <p:cNvPr id="4" name="Slide Image Placeholder 3"/>
          <p:cNvSpPr>
            <a:spLocks noGrp="1" noRot="1" noChangeAspect="1"/>
          </p:cNvSpPr>
          <p:nvPr>
            <p:ph type="sldImg" idx="2"/>
          </p:nvPr>
        </p:nvSpPr>
        <p:spPr>
          <a:xfrm>
            <a:off x="438150" y="1252538"/>
            <a:ext cx="6011863" cy="3381375"/>
          </a:xfrm>
          <a:prstGeom prst="rect">
            <a:avLst/>
          </a:prstGeom>
          <a:noFill/>
          <a:ln w="12700">
            <a:solidFill>
              <a:prstClr val="black"/>
            </a:solidFill>
          </a:ln>
        </p:spPr>
        <p:txBody>
          <a:bodyPr vert="horz" lIns="92437" tIns="46218" rIns="92437" bIns="46218" rtlCol="0" anchor="ctr"/>
          <a:lstStyle/>
          <a:p>
            <a:endParaRPr lang="en-GB" dirty="0"/>
          </a:p>
        </p:txBody>
      </p:sp>
      <p:sp>
        <p:nvSpPr>
          <p:cNvPr id="5" name="Notes Placeholder 4"/>
          <p:cNvSpPr>
            <a:spLocks noGrp="1"/>
          </p:cNvSpPr>
          <p:nvPr>
            <p:ph type="body" sz="quarter" idx="3"/>
          </p:nvPr>
        </p:nvSpPr>
        <p:spPr>
          <a:xfrm>
            <a:off x="688817" y="4821505"/>
            <a:ext cx="5510530" cy="3944869"/>
          </a:xfrm>
          <a:prstGeom prst="rect">
            <a:avLst/>
          </a:prstGeom>
        </p:spPr>
        <p:txBody>
          <a:bodyPr vert="horz" lIns="92437" tIns="46218" rIns="92437" bIns="4621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6040"/>
            <a:ext cx="2984870" cy="502675"/>
          </a:xfrm>
          <a:prstGeom prst="rect">
            <a:avLst/>
          </a:prstGeom>
        </p:spPr>
        <p:txBody>
          <a:bodyPr vert="horz" lIns="92437" tIns="46218" rIns="92437" bIns="46218" rtlCol="0" anchor="b"/>
          <a:lstStyle>
            <a:lvl1pPr algn="l">
              <a:defRPr sz="1200"/>
            </a:lvl1pPr>
          </a:lstStyle>
          <a:p>
            <a:endParaRPr lang="en-GB" dirty="0"/>
          </a:p>
        </p:txBody>
      </p:sp>
      <p:sp>
        <p:nvSpPr>
          <p:cNvPr id="7" name="Slide Number Placeholder 6"/>
          <p:cNvSpPr>
            <a:spLocks noGrp="1"/>
          </p:cNvSpPr>
          <p:nvPr>
            <p:ph type="sldNum" sz="quarter" idx="5"/>
          </p:nvPr>
        </p:nvSpPr>
        <p:spPr>
          <a:xfrm>
            <a:off x="3901699" y="9516040"/>
            <a:ext cx="2984870" cy="502675"/>
          </a:xfrm>
          <a:prstGeom prst="rect">
            <a:avLst/>
          </a:prstGeom>
        </p:spPr>
        <p:txBody>
          <a:bodyPr vert="horz" lIns="92437" tIns="46218" rIns="92437" bIns="46218" rtlCol="0" anchor="b"/>
          <a:lstStyle>
            <a:lvl1pPr algn="r">
              <a:defRPr sz="1200"/>
            </a:lvl1pPr>
          </a:lstStyle>
          <a:p>
            <a:fld id="{0F742DFD-08CF-4D1E-8826-F4225EB02D73}" type="slidenum">
              <a:rPr lang="en-GB" smtClean="0"/>
              <a:t>‹#›</a:t>
            </a:fld>
            <a:endParaRPr lang="en-GB" dirty="0"/>
          </a:p>
        </p:txBody>
      </p:sp>
    </p:spTree>
    <p:extLst>
      <p:ext uri="{BB962C8B-B14F-4D97-AF65-F5344CB8AC3E}">
        <p14:creationId xmlns:p14="http://schemas.microsoft.com/office/powerpoint/2010/main" val="1928079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9/9/2024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latin typeface="Comic Sans MS" panose="030F0702030302020204" pitchFamily="66" charset="0"/>
              </a:rPr>
              <a:t>Year 3</a:t>
            </a:r>
            <a:r>
              <a:rPr lang="en-GB" dirty="0" smtClean="0"/>
              <a:t>  </a:t>
            </a:r>
            <a:r>
              <a:rPr lang="en-GB" dirty="0"/>
              <a:t/>
            </a:r>
            <a:br>
              <a:rPr lang="en-GB" dirty="0"/>
            </a:br>
            <a:r>
              <a:rPr lang="en-GB" dirty="0">
                <a:latin typeface="Comic Sans MS" panose="030F0702030302020204" pitchFamily="66" charset="0"/>
              </a:rPr>
              <a:t>Meet the teacher</a:t>
            </a:r>
            <a:endParaRPr lang="en-GB" dirty="0"/>
          </a:p>
        </p:txBody>
      </p:sp>
      <p:sp>
        <p:nvSpPr>
          <p:cNvPr id="3" name="Subtitle 2"/>
          <p:cNvSpPr>
            <a:spLocks noGrp="1"/>
          </p:cNvSpPr>
          <p:nvPr>
            <p:ph type="subTitle" idx="1"/>
          </p:nvPr>
        </p:nvSpPr>
        <p:spPr/>
        <p:txBody>
          <a:bodyPr>
            <a:normAutofit/>
          </a:bodyPr>
          <a:lstStyle/>
          <a:p>
            <a:pPr algn="ctr"/>
            <a:r>
              <a:rPr lang="en-GB" sz="2400" dirty="0">
                <a:solidFill>
                  <a:schemeClr val="bg1">
                    <a:lumMod val="50000"/>
                  </a:schemeClr>
                </a:solidFill>
                <a:latin typeface="Comic Sans MS" panose="030F0702030302020204" pitchFamily="66" charset="0"/>
              </a:rPr>
              <a:t>September </a:t>
            </a:r>
            <a:r>
              <a:rPr lang="en-GB" sz="2400" dirty="0" smtClean="0">
                <a:solidFill>
                  <a:schemeClr val="bg1">
                    <a:lumMod val="50000"/>
                  </a:schemeClr>
                </a:solidFill>
                <a:latin typeface="Comic Sans MS" panose="030F0702030302020204" pitchFamily="66" charset="0"/>
              </a:rPr>
              <a:t>2024</a:t>
            </a:r>
            <a:endParaRPr lang="en-GB" sz="2400" dirty="0">
              <a:solidFill>
                <a:schemeClr val="bg1">
                  <a:lumMod val="50000"/>
                </a:schemeClr>
              </a:solidFill>
              <a:latin typeface="Comic Sans MS" panose="030F0702030302020204" pitchFamily="66" charset="0"/>
            </a:endParaRPr>
          </a:p>
        </p:txBody>
      </p:sp>
      <p:sp>
        <p:nvSpPr>
          <p:cNvPr id="5" name="TextBox 4"/>
          <p:cNvSpPr txBox="1"/>
          <p:nvPr/>
        </p:nvSpPr>
        <p:spPr>
          <a:xfrm>
            <a:off x="6654801" y="5147732"/>
            <a:ext cx="2839336" cy="369332"/>
          </a:xfrm>
          <a:prstGeom prst="rect">
            <a:avLst/>
          </a:prstGeom>
          <a:noFill/>
        </p:spPr>
        <p:txBody>
          <a:bodyPr wrap="square" rtlCol="0">
            <a:spAutoFit/>
          </a:bodyPr>
          <a:lstStyle/>
          <a:p>
            <a:r>
              <a:rPr lang="en-GB" dirty="0" smtClean="0">
                <a:solidFill>
                  <a:schemeClr val="bg1">
                    <a:lumMod val="50000"/>
                  </a:schemeClr>
                </a:solidFill>
                <a:latin typeface="Comic Sans MS" panose="030F0702030302020204" pitchFamily="66" charset="0"/>
              </a:rPr>
              <a:t>Mrs Ashton</a:t>
            </a:r>
            <a:endParaRPr lang="en-GB" dirty="0">
              <a:solidFill>
                <a:schemeClr val="bg1">
                  <a:lumMod val="50000"/>
                </a:schemeClr>
              </a:solidFill>
              <a:latin typeface="Comic Sans MS" panose="030F0702030302020204" pitchFamily="66" charset="0"/>
            </a:endParaRPr>
          </a:p>
        </p:txBody>
      </p:sp>
    </p:spTree>
    <p:extLst>
      <p:ext uri="{BB962C8B-B14F-4D97-AF65-F5344CB8AC3E}">
        <p14:creationId xmlns:p14="http://schemas.microsoft.com/office/powerpoint/2010/main" val="16809236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420" y="409303"/>
            <a:ext cx="8596668" cy="1320800"/>
          </a:xfrm>
        </p:spPr>
        <p:txBody>
          <a:bodyPr/>
          <a:lstStyle/>
          <a:p>
            <a:pPr algn="ctr"/>
            <a:r>
              <a:rPr lang="en-GB" u="sng" dirty="0" smtClean="0">
                <a:latin typeface="Comic Sans MS" panose="030F0702030302020204" pitchFamily="66" charset="0"/>
              </a:rPr>
              <a:t>Curriculum Overview</a:t>
            </a:r>
            <a:br>
              <a:rPr lang="en-GB" u="sng" dirty="0" smtClean="0">
                <a:latin typeface="Comic Sans MS" panose="030F0702030302020204" pitchFamily="66" charset="0"/>
              </a:rPr>
            </a:br>
            <a:endParaRPr lang="en-GB" u="sng" dirty="0">
              <a:latin typeface="Comic Sans MS" panose="030F0702030302020204" pitchFamily="66" charset="0"/>
            </a:endParaRPr>
          </a:p>
        </p:txBody>
      </p:sp>
      <p:sp>
        <p:nvSpPr>
          <p:cNvPr id="3" name="Content Placeholder 2"/>
          <p:cNvSpPr>
            <a:spLocks noGrp="1"/>
          </p:cNvSpPr>
          <p:nvPr>
            <p:ph idx="1"/>
          </p:nvPr>
        </p:nvSpPr>
        <p:spPr>
          <a:xfrm>
            <a:off x="677334" y="1132114"/>
            <a:ext cx="8596668" cy="5477691"/>
          </a:xfrm>
        </p:spPr>
        <p:txBody>
          <a:bodyPr>
            <a:noAutofit/>
          </a:bodyPr>
          <a:lstStyle/>
          <a:p>
            <a:pPr marL="0" indent="0">
              <a:buNone/>
            </a:pPr>
            <a:r>
              <a:rPr lang="en-GB" sz="1400" b="1" dirty="0" smtClean="0">
                <a:latin typeface="Comic Sans MS" panose="030F0702030302020204" pitchFamily="66" charset="0"/>
              </a:rPr>
              <a:t>RE: Creation and Covenant</a:t>
            </a:r>
            <a:endParaRPr lang="en-GB" sz="1400" b="1" dirty="0">
              <a:latin typeface="Comic Sans MS" panose="030F0702030302020204" pitchFamily="66" charset="0"/>
            </a:endParaRPr>
          </a:p>
          <a:p>
            <a:pPr marL="0" indent="0">
              <a:buNone/>
            </a:pPr>
            <a:r>
              <a:rPr lang="en-GB" sz="1400" b="1" dirty="0" smtClean="0">
                <a:latin typeface="Comic Sans MS" panose="030F0702030302020204" pitchFamily="66" charset="0"/>
              </a:rPr>
              <a:t>Maths: Place Value, Addition and Subtraction, Multiplication and Division</a:t>
            </a:r>
          </a:p>
          <a:p>
            <a:pPr marL="0" indent="0">
              <a:buNone/>
            </a:pPr>
            <a:r>
              <a:rPr lang="en-GB" sz="1400" b="1" dirty="0" smtClean="0">
                <a:latin typeface="Comic Sans MS" panose="030F0702030302020204" pitchFamily="66" charset="0"/>
              </a:rPr>
              <a:t>English: The Pebble in my pocket, Hot like fire</a:t>
            </a:r>
          </a:p>
          <a:p>
            <a:pPr marL="0" indent="0">
              <a:buNone/>
            </a:pPr>
            <a:r>
              <a:rPr lang="en-GB" sz="1400" b="1" dirty="0" smtClean="0">
                <a:latin typeface="Comic Sans MS" panose="030F0702030302020204" pitchFamily="66" charset="0"/>
              </a:rPr>
              <a:t>Grammar/Spellings/Handwriting</a:t>
            </a:r>
          </a:p>
          <a:p>
            <a:pPr marL="0" indent="0">
              <a:buNone/>
            </a:pPr>
            <a:r>
              <a:rPr lang="en-GB" sz="1400" b="1" dirty="0" smtClean="0">
                <a:latin typeface="Comic Sans MS" panose="030F0702030302020204" pitchFamily="66" charset="0"/>
              </a:rPr>
              <a:t>Guided Reading/Shared Reading</a:t>
            </a:r>
          </a:p>
          <a:p>
            <a:pPr marL="0" indent="0">
              <a:buNone/>
            </a:pPr>
            <a:r>
              <a:rPr lang="en-GB" sz="1400" b="1" dirty="0" smtClean="0">
                <a:latin typeface="Comic Sans MS" panose="030F0702030302020204" pitchFamily="66" charset="0"/>
              </a:rPr>
              <a:t>PE: gymnastics and team games</a:t>
            </a:r>
          </a:p>
          <a:p>
            <a:pPr marL="0" indent="0">
              <a:buNone/>
            </a:pPr>
            <a:r>
              <a:rPr lang="en-GB" sz="1400" b="1" dirty="0" smtClean="0">
                <a:latin typeface="Comic Sans MS" panose="030F0702030302020204" pitchFamily="66" charset="0"/>
              </a:rPr>
              <a:t>Science: Rocks and Fossils, Forces and Magnets</a:t>
            </a:r>
          </a:p>
          <a:p>
            <a:pPr marL="0" indent="0">
              <a:buNone/>
            </a:pPr>
            <a:r>
              <a:rPr lang="en-GB" sz="1400" b="1" dirty="0" smtClean="0">
                <a:latin typeface="Comic Sans MS" panose="030F0702030302020204" pitchFamily="66" charset="0"/>
              </a:rPr>
              <a:t>History: Stone Age to Iron age</a:t>
            </a:r>
          </a:p>
          <a:p>
            <a:pPr marL="0" indent="0">
              <a:buNone/>
            </a:pPr>
            <a:r>
              <a:rPr lang="en-GB" sz="1400" b="1" dirty="0" smtClean="0">
                <a:latin typeface="Comic Sans MS" panose="030F0702030302020204" pitchFamily="66" charset="0"/>
              </a:rPr>
              <a:t>Geography: Volcanoes and Italy</a:t>
            </a:r>
          </a:p>
          <a:p>
            <a:pPr marL="0" indent="0">
              <a:buNone/>
            </a:pPr>
            <a:r>
              <a:rPr lang="en-GB" sz="1400" b="1" dirty="0" smtClean="0">
                <a:latin typeface="Comic Sans MS" panose="030F0702030302020204" pitchFamily="66" charset="0"/>
              </a:rPr>
              <a:t>Art: Seurat and </a:t>
            </a:r>
            <a:r>
              <a:rPr lang="en-GB" sz="1400" b="1" dirty="0" err="1" smtClean="0">
                <a:latin typeface="Comic Sans MS" panose="030F0702030302020204" pitchFamily="66" charset="0"/>
              </a:rPr>
              <a:t>Pointilism</a:t>
            </a:r>
            <a:endParaRPr lang="en-GB" sz="1400" b="1" dirty="0" smtClean="0">
              <a:latin typeface="Comic Sans MS" panose="030F0702030302020204" pitchFamily="66" charset="0"/>
            </a:endParaRPr>
          </a:p>
          <a:p>
            <a:pPr marL="0" indent="0">
              <a:buNone/>
            </a:pPr>
            <a:r>
              <a:rPr lang="en-GB" sz="1400" b="1" dirty="0" smtClean="0">
                <a:latin typeface="Comic Sans MS" panose="030F0702030302020204" pitchFamily="66" charset="0"/>
              </a:rPr>
              <a:t>DT: Seasonal stockings </a:t>
            </a:r>
          </a:p>
          <a:p>
            <a:pPr marL="0" indent="0">
              <a:buNone/>
            </a:pPr>
            <a:r>
              <a:rPr lang="en-GB" sz="1400" b="1" dirty="0" smtClean="0">
                <a:latin typeface="Comic Sans MS" panose="030F0702030302020204" pitchFamily="66" charset="0"/>
              </a:rPr>
              <a:t>Computing: Coding, Networks and the internet</a:t>
            </a:r>
          </a:p>
          <a:p>
            <a:pPr marL="0" indent="0">
              <a:buNone/>
            </a:pPr>
            <a:r>
              <a:rPr lang="en-GB" sz="1400" b="1" dirty="0" smtClean="0">
                <a:latin typeface="Comic Sans MS" panose="030F0702030302020204" pitchFamily="66" charset="0"/>
              </a:rPr>
              <a:t>PSHE and RSE: Created and loved by God</a:t>
            </a:r>
          </a:p>
          <a:p>
            <a:pPr marL="0" indent="0">
              <a:buNone/>
            </a:pPr>
            <a:r>
              <a:rPr lang="en-GB" sz="1400" b="1" dirty="0" smtClean="0">
                <a:latin typeface="Comic Sans MS" panose="030F0702030302020204" pitchFamily="66" charset="0"/>
              </a:rPr>
              <a:t>Music: Writing music down, Advent Service</a:t>
            </a:r>
          </a:p>
          <a:p>
            <a:pPr marL="0" indent="0">
              <a:buNone/>
            </a:pPr>
            <a:r>
              <a:rPr lang="en-GB" sz="1400" b="1" dirty="0" smtClean="0">
                <a:latin typeface="Comic Sans MS" panose="030F0702030302020204" pitchFamily="66" charset="0"/>
              </a:rPr>
              <a:t>French: Getting to know you, The UK</a:t>
            </a:r>
          </a:p>
          <a:p>
            <a:pPr marL="0" indent="0">
              <a:buNone/>
            </a:pPr>
            <a:endParaRPr lang="en-GB" sz="3600" dirty="0">
              <a:latin typeface="Comic Sans MS" panose="030F0702030302020204" pitchFamily="66" charset="0"/>
            </a:endParaRPr>
          </a:p>
        </p:txBody>
      </p:sp>
    </p:spTree>
    <p:extLst>
      <p:ext uri="{BB962C8B-B14F-4D97-AF65-F5344CB8AC3E}">
        <p14:creationId xmlns:p14="http://schemas.microsoft.com/office/powerpoint/2010/main" val="4802446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0077" y="566193"/>
            <a:ext cx="10277402" cy="5782356"/>
          </a:xfrm>
          <a:prstGeom prst="rect">
            <a:avLst/>
          </a:prstGeom>
        </p:spPr>
      </p:pic>
    </p:spTree>
    <p:extLst>
      <p:ext uri="{BB962C8B-B14F-4D97-AF65-F5344CB8AC3E}">
        <p14:creationId xmlns:p14="http://schemas.microsoft.com/office/powerpoint/2010/main" val="1293013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u="sng" dirty="0" smtClean="0">
                <a:latin typeface="Comic Sans MS" panose="030F0702030302020204" pitchFamily="66" charset="0"/>
              </a:rPr>
              <a:t>Key information</a:t>
            </a:r>
            <a:endParaRPr lang="en-GB" u="sng" dirty="0">
              <a:latin typeface="Comic Sans MS" panose="030F0702030302020204" pitchFamily="66" charset="0"/>
            </a:endParaRPr>
          </a:p>
        </p:txBody>
      </p:sp>
      <p:sp>
        <p:nvSpPr>
          <p:cNvPr id="3" name="Content Placeholder 2"/>
          <p:cNvSpPr>
            <a:spLocks noGrp="1"/>
          </p:cNvSpPr>
          <p:nvPr>
            <p:ph idx="1"/>
          </p:nvPr>
        </p:nvSpPr>
        <p:spPr>
          <a:xfrm>
            <a:off x="398658" y="1270000"/>
            <a:ext cx="9738119" cy="5113383"/>
          </a:xfrm>
        </p:spPr>
        <p:txBody>
          <a:bodyPr>
            <a:normAutofit fontScale="85000" lnSpcReduction="20000"/>
          </a:bodyPr>
          <a:lstStyle/>
          <a:p>
            <a:r>
              <a:rPr lang="en-GB" dirty="0">
                <a:solidFill>
                  <a:schemeClr val="tx1"/>
                </a:solidFill>
                <a:latin typeface="Comic Sans MS" panose="030F0702030302020204" pitchFamily="66" charset="0"/>
              </a:rPr>
              <a:t>Children arrive at 8.30am and start to complete early morning work until the </a:t>
            </a:r>
            <a:r>
              <a:rPr lang="en-GB" dirty="0" smtClean="0">
                <a:solidFill>
                  <a:schemeClr val="tx1"/>
                </a:solidFill>
                <a:latin typeface="Comic Sans MS" panose="030F0702030302020204" pitchFamily="66" charset="0"/>
              </a:rPr>
              <a:t>register at 8:45.</a:t>
            </a:r>
          </a:p>
          <a:p>
            <a:r>
              <a:rPr lang="en-GB" dirty="0" smtClean="0">
                <a:solidFill>
                  <a:schemeClr val="tx1"/>
                </a:solidFill>
                <a:latin typeface="Comic Sans MS" panose="030F0702030302020204" pitchFamily="66" charset="0"/>
              </a:rPr>
              <a:t>Each day begins with a class worship session or an assembly</a:t>
            </a:r>
            <a:endParaRPr lang="en-GB" dirty="0">
              <a:solidFill>
                <a:schemeClr val="tx1"/>
              </a:solidFill>
              <a:latin typeface="Comic Sans MS" panose="030F0702030302020204" pitchFamily="66" charset="0"/>
            </a:endParaRPr>
          </a:p>
          <a:p>
            <a:r>
              <a:rPr lang="en-GB" dirty="0" smtClean="0">
                <a:solidFill>
                  <a:schemeClr val="tx1"/>
                </a:solidFill>
                <a:latin typeface="Comic Sans MS" panose="030F0702030302020204" pitchFamily="66" charset="0"/>
              </a:rPr>
              <a:t>Children should bring a fruit or vegetable snack</a:t>
            </a:r>
            <a:r>
              <a:rPr lang="en-GB" dirty="0">
                <a:solidFill>
                  <a:schemeClr val="tx1"/>
                </a:solidFill>
                <a:latin typeface="Comic Sans MS" panose="030F0702030302020204" pitchFamily="66" charset="0"/>
              </a:rPr>
              <a:t>. Children have the option of having </a:t>
            </a:r>
            <a:r>
              <a:rPr lang="en-GB" dirty="0" smtClean="0">
                <a:solidFill>
                  <a:schemeClr val="tx1"/>
                </a:solidFill>
                <a:latin typeface="Comic Sans MS" panose="030F0702030302020204" pitchFamily="66" charset="0"/>
              </a:rPr>
              <a:t>milk with their lunch with our new providers. </a:t>
            </a:r>
          </a:p>
          <a:p>
            <a:r>
              <a:rPr lang="en-GB" dirty="0" smtClean="0">
                <a:solidFill>
                  <a:schemeClr val="tx1"/>
                </a:solidFill>
                <a:latin typeface="Comic Sans MS" panose="030F0702030302020204" pitchFamily="66" charset="0"/>
              </a:rPr>
              <a:t>Children </a:t>
            </a:r>
            <a:r>
              <a:rPr lang="en-GB" dirty="0">
                <a:solidFill>
                  <a:schemeClr val="tx1"/>
                </a:solidFill>
                <a:latin typeface="Comic Sans MS" panose="030F0702030302020204" pitchFamily="66" charset="0"/>
              </a:rPr>
              <a:t>wash their hands and </a:t>
            </a:r>
            <a:r>
              <a:rPr lang="en-GB" dirty="0" smtClean="0">
                <a:solidFill>
                  <a:schemeClr val="tx1"/>
                </a:solidFill>
                <a:latin typeface="Comic Sans MS" panose="030F0702030302020204" pitchFamily="66" charset="0"/>
              </a:rPr>
              <a:t>have their lunchtime between 12pm and 1pm. All children are entitled to a free school meal.</a:t>
            </a:r>
            <a:endParaRPr lang="en-GB" dirty="0">
              <a:solidFill>
                <a:schemeClr val="tx1"/>
              </a:solidFill>
              <a:latin typeface="Comic Sans MS" panose="030F0702030302020204" pitchFamily="66" charset="0"/>
            </a:endParaRPr>
          </a:p>
          <a:p>
            <a:r>
              <a:rPr lang="en-GB" dirty="0">
                <a:solidFill>
                  <a:schemeClr val="tx1"/>
                </a:solidFill>
                <a:latin typeface="Comic Sans MS" panose="030F0702030302020204" pitchFamily="66" charset="0"/>
              </a:rPr>
              <a:t>All children should have a water bottle with a one-way valve. This is kept in the classroom. Please ensure it contains water only and it is clearly labelled with your child’s name</a:t>
            </a:r>
          </a:p>
          <a:p>
            <a:r>
              <a:rPr lang="en-GB" dirty="0" smtClean="0">
                <a:solidFill>
                  <a:schemeClr val="tx1"/>
                </a:solidFill>
                <a:latin typeface="Comic Sans MS" panose="030F0702030302020204" pitchFamily="66" charset="0"/>
              </a:rPr>
              <a:t>Children </a:t>
            </a:r>
            <a:r>
              <a:rPr lang="en-GB" dirty="0">
                <a:solidFill>
                  <a:schemeClr val="tx1"/>
                </a:solidFill>
                <a:latin typeface="Comic Sans MS" panose="030F0702030302020204" pitchFamily="66" charset="0"/>
              </a:rPr>
              <a:t>are collected directly from the classroom. The gate will open at </a:t>
            </a:r>
            <a:r>
              <a:rPr lang="en-GB" b="1" dirty="0">
                <a:solidFill>
                  <a:schemeClr val="tx1"/>
                </a:solidFill>
                <a:latin typeface="Comic Sans MS" panose="030F0702030302020204" pitchFamily="66" charset="0"/>
              </a:rPr>
              <a:t>2.55pm</a:t>
            </a:r>
            <a:r>
              <a:rPr lang="en-GB" dirty="0">
                <a:solidFill>
                  <a:schemeClr val="tx1"/>
                </a:solidFill>
                <a:latin typeface="Comic Sans MS" panose="030F0702030302020204" pitchFamily="66" charset="0"/>
              </a:rPr>
              <a:t> ready for collecting children promptly at </a:t>
            </a:r>
            <a:r>
              <a:rPr lang="en-GB" b="1" dirty="0" smtClean="0">
                <a:solidFill>
                  <a:schemeClr val="tx1"/>
                </a:solidFill>
                <a:latin typeface="Comic Sans MS" panose="030F0702030302020204" pitchFamily="66" charset="0"/>
              </a:rPr>
              <a:t>3.05pm</a:t>
            </a:r>
            <a:r>
              <a:rPr lang="en-GB" dirty="0">
                <a:solidFill>
                  <a:schemeClr val="tx1"/>
                </a:solidFill>
                <a:latin typeface="Comic Sans MS" panose="030F0702030302020204" pitchFamily="66" charset="0"/>
              </a:rPr>
              <a:t>. Teachers will open their classroom door and parents/carers will need to let themselves known to the teacher before their child is dismissed.</a:t>
            </a:r>
            <a:r>
              <a:rPr lang="en-GB" b="1" dirty="0">
                <a:solidFill>
                  <a:schemeClr val="tx1"/>
                </a:solidFill>
                <a:latin typeface="Comic Sans MS" panose="030F0702030302020204" pitchFamily="66" charset="0"/>
              </a:rPr>
              <a:t> </a:t>
            </a:r>
            <a:r>
              <a:rPr lang="en-US" dirty="0">
                <a:solidFill>
                  <a:schemeClr val="tx1"/>
                </a:solidFill>
                <a:latin typeface="Comic Sans MS" panose="030F0702030302020204" pitchFamily="66" charset="0"/>
              </a:rPr>
              <a:t>Any child, who is collected late, will report to the school office where they will </a:t>
            </a:r>
            <a:r>
              <a:rPr lang="en-US" dirty="0" smtClean="0">
                <a:solidFill>
                  <a:schemeClr val="tx1"/>
                </a:solidFill>
                <a:latin typeface="Comic Sans MS" panose="030F0702030302020204" pitchFamily="66" charset="0"/>
              </a:rPr>
              <a:t>collected</a:t>
            </a:r>
            <a:r>
              <a:rPr lang="en-US" dirty="0">
                <a:solidFill>
                  <a:schemeClr val="tx1"/>
                </a:solidFill>
                <a:latin typeface="Comic Sans MS" panose="030F0702030302020204" pitchFamily="66" charset="0"/>
              </a:rPr>
              <a:t>. </a:t>
            </a:r>
            <a:endParaRPr lang="en-US" dirty="0" smtClean="0">
              <a:solidFill>
                <a:schemeClr val="tx1"/>
              </a:solidFill>
              <a:latin typeface="Comic Sans MS" panose="030F0702030302020204" pitchFamily="66" charset="0"/>
            </a:endParaRPr>
          </a:p>
          <a:p>
            <a:r>
              <a:rPr lang="en-GB" dirty="0" smtClean="0">
                <a:solidFill>
                  <a:schemeClr val="tx1"/>
                </a:solidFill>
                <a:latin typeface="Comic Sans MS" panose="030F0702030302020204" pitchFamily="66" charset="0"/>
              </a:rPr>
              <a:t>If </a:t>
            </a:r>
            <a:r>
              <a:rPr lang="en-GB" dirty="0">
                <a:solidFill>
                  <a:schemeClr val="tx1"/>
                </a:solidFill>
                <a:latin typeface="Comic Sans MS" panose="030F0702030302020204" pitchFamily="66" charset="0"/>
              </a:rPr>
              <a:t>someone different is collecting your child, please let the class teacher or the office know. It is very important that we know who is collecting the children each day</a:t>
            </a:r>
            <a:r>
              <a:rPr lang="en-GB" dirty="0" smtClean="0">
                <a:solidFill>
                  <a:schemeClr val="tx1"/>
                </a:solidFill>
                <a:latin typeface="Comic Sans MS" panose="030F0702030302020204" pitchFamily="66" charset="0"/>
              </a:rPr>
              <a:t>.</a:t>
            </a:r>
            <a:endParaRPr lang="en-US" dirty="0" smtClean="0">
              <a:solidFill>
                <a:schemeClr val="tx1"/>
              </a:solidFill>
              <a:latin typeface="Comic Sans MS" panose="030F0702030302020204" pitchFamily="66" charset="0"/>
            </a:endParaRPr>
          </a:p>
          <a:p>
            <a:r>
              <a:rPr lang="en-US" dirty="0" smtClean="0">
                <a:solidFill>
                  <a:schemeClr val="tx1"/>
                </a:solidFill>
                <a:latin typeface="Comic Sans MS" panose="030F0702030302020204" pitchFamily="66" charset="0"/>
              </a:rPr>
              <a:t>PE kits (trainers and socks) Trainers are to be appropriate for sports and </a:t>
            </a:r>
            <a:r>
              <a:rPr lang="en-US" dirty="0" err="1" smtClean="0">
                <a:solidFill>
                  <a:schemeClr val="tx1"/>
                </a:solidFill>
                <a:latin typeface="Comic Sans MS" panose="030F0702030302020204" pitchFamily="66" charset="0"/>
              </a:rPr>
              <a:t>colours</a:t>
            </a:r>
            <a:r>
              <a:rPr lang="en-US" dirty="0" smtClean="0">
                <a:solidFill>
                  <a:schemeClr val="tx1"/>
                </a:solidFill>
                <a:latin typeface="Comic Sans MS" panose="030F0702030302020204" pitchFamily="66" charset="0"/>
              </a:rPr>
              <a:t> are to be kept to white or black.</a:t>
            </a:r>
          </a:p>
          <a:p>
            <a:r>
              <a:rPr lang="en-US" dirty="0" smtClean="0">
                <a:solidFill>
                  <a:schemeClr val="tx1"/>
                </a:solidFill>
                <a:latin typeface="Comic Sans MS" panose="030F0702030302020204" pitchFamily="66" charset="0"/>
              </a:rPr>
              <a:t>After school clubs – please remember a snack and appropriate clothing. PE kits should stay in school where possible.</a:t>
            </a:r>
          </a:p>
          <a:p>
            <a:r>
              <a:rPr lang="en-US" dirty="0" smtClean="0">
                <a:solidFill>
                  <a:schemeClr val="tx1"/>
                </a:solidFill>
                <a:latin typeface="Comic Sans MS" panose="030F0702030302020204" pitchFamily="66" charset="0"/>
              </a:rPr>
              <a:t>We encourage the children to self reflect and peer edit their work where possible, often through conferencing. This is evidenced in purple pen.</a:t>
            </a:r>
            <a:endParaRPr lang="en-GB" dirty="0" smtClean="0">
              <a:solidFill>
                <a:schemeClr val="tx1"/>
              </a:solidFill>
              <a:latin typeface="Comic Sans MS" panose="030F0702030302020204" pitchFamily="66" charset="0"/>
            </a:endParaRPr>
          </a:p>
          <a:p>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144285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9620" y="627881"/>
            <a:ext cx="9381066" cy="6069010"/>
          </a:xfrm>
        </p:spPr>
        <p:txBody>
          <a:bodyPr>
            <a:normAutofit fontScale="92500" lnSpcReduction="10000"/>
          </a:bodyPr>
          <a:lstStyle/>
          <a:p>
            <a:r>
              <a:rPr lang="en-GB" dirty="0" smtClean="0">
                <a:solidFill>
                  <a:schemeClr val="tx1"/>
                </a:solidFill>
                <a:latin typeface="Comic Sans MS" panose="030F0702030302020204" pitchFamily="66" charset="0"/>
              </a:rPr>
              <a:t>Children </a:t>
            </a:r>
            <a:r>
              <a:rPr lang="en-GB" dirty="0">
                <a:solidFill>
                  <a:schemeClr val="tx1"/>
                </a:solidFill>
                <a:latin typeface="Comic Sans MS" panose="030F0702030302020204" pitchFamily="66" charset="0"/>
              </a:rPr>
              <a:t>are not permitted to </a:t>
            </a:r>
            <a:r>
              <a:rPr lang="en-GB" dirty="0" smtClean="0">
                <a:solidFill>
                  <a:schemeClr val="tx1"/>
                </a:solidFill>
                <a:latin typeface="Comic Sans MS" panose="030F0702030302020204" pitchFamily="66" charset="0"/>
              </a:rPr>
              <a:t>ride </a:t>
            </a:r>
            <a:r>
              <a:rPr lang="en-GB" dirty="0">
                <a:solidFill>
                  <a:schemeClr val="tx1"/>
                </a:solidFill>
                <a:latin typeface="Comic Sans MS" panose="030F0702030302020204" pitchFamily="66" charset="0"/>
              </a:rPr>
              <a:t>their bikes or scooters on school property</a:t>
            </a:r>
            <a:r>
              <a:rPr lang="en-GB" dirty="0" smtClean="0">
                <a:solidFill>
                  <a:schemeClr val="tx1"/>
                </a:solidFill>
                <a:latin typeface="Comic Sans MS" panose="030F0702030302020204" pitchFamily="66" charset="0"/>
              </a:rPr>
              <a:t>.</a:t>
            </a:r>
          </a:p>
          <a:p>
            <a:r>
              <a:rPr lang="en-GB" dirty="0" smtClean="0">
                <a:solidFill>
                  <a:schemeClr val="tx1"/>
                </a:solidFill>
                <a:latin typeface="Comic Sans MS" panose="030F0702030302020204" pitchFamily="66" charset="0"/>
              </a:rPr>
              <a:t>Children </a:t>
            </a:r>
            <a:r>
              <a:rPr lang="en-GB" dirty="0">
                <a:solidFill>
                  <a:schemeClr val="tx1"/>
                </a:solidFill>
                <a:latin typeface="Comic Sans MS" panose="030F0702030302020204" pitchFamily="66" charset="0"/>
              </a:rPr>
              <a:t>have the opportunity to take home a library book of their choice. </a:t>
            </a:r>
            <a:r>
              <a:rPr lang="en-GB" dirty="0" smtClean="0">
                <a:solidFill>
                  <a:schemeClr val="tx1"/>
                </a:solidFill>
                <a:latin typeface="Comic Sans MS" panose="030F0702030302020204" pitchFamily="66" charset="0"/>
              </a:rPr>
              <a:t>Any </a:t>
            </a:r>
            <a:r>
              <a:rPr lang="en-GB" dirty="0">
                <a:solidFill>
                  <a:schemeClr val="tx1"/>
                </a:solidFill>
                <a:latin typeface="Comic Sans MS" panose="030F0702030302020204" pitchFamily="66" charset="0"/>
              </a:rPr>
              <a:t>lost books will be charged at £5 for a replacement.</a:t>
            </a:r>
          </a:p>
          <a:p>
            <a:r>
              <a:rPr lang="en-US" altLang="en-US" dirty="0" smtClean="0">
                <a:solidFill>
                  <a:schemeClr val="tx1"/>
                </a:solidFill>
                <a:latin typeface="Comic Sans MS" panose="030F0702030302020204" pitchFamily="66" charset="0"/>
              </a:rPr>
              <a:t>The </a:t>
            </a:r>
            <a:r>
              <a:rPr lang="en-US" altLang="en-US" dirty="0">
                <a:solidFill>
                  <a:schemeClr val="tx1"/>
                </a:solidFill>
                <a:latin typeface="Comic Sans MS" panose="030F0702030302020204" pitchFamily="66" charset="0"/>
              </a:rPr>
              <a:t>best method of communication is to speak to me directly or email the office</a:t>
            </a:r>
            <a:r>
              <a:rPr lang="en-US" altLang="en-US" dirty="0" smtClean="0">
                <a:solidFill>
                  <a:schemeClr val="tx1"/>
                </a:solidFill>
                <a:latin typeface="Comic Sans MS" panose="030F0702030302020204" pitchFamily="66" charset="0"/>
              </a:rPr>
              <a:t>.</a:t>
            </a:r>
          </a:p>
          <a:p>
            <a:r>
              <a:rPr lang="en-US" altLang="en-US" dirty="0" smtClean="0">
                <a:solidFill>
                  <a:schemeClr val="tx1"/>
                </a:solidFill>
                <a:latin typeface="Comic Sans MS" panose="030F0702030302020204" pitchFamily="66" charset="0"/>
              </a:rPr>
              <a:t>Key stage 2 pencil cases: pencils, purple pens, glue sticks, rulers and </a:t>
            </a:r>
            <a:r>
              <a:rPr lang="en-US" altLang="en-US" dirty="0" err="1" smtClean="0">
                <a:solidFill>
                  <a:schemeClr val="tx1"/>
                </a:solidFill>
                <a:latin typeface="Comic Sans MS" panose="030F0702030302020204" pitchFamily="66" charset="0"/>
              </a:rPr>
              <a:t>coloured</a:t>
            </a:r>
            <a:r>
              <a:rPr lang="en-US" altLang="en-US" dirty="0" smtClean="0">
                <a:solidFill>
                  <a:schemeClr val="tx1"/>
                </a:solidFill>
                <a:latin typeface="Comic Sans MS" panose="030F0702030302020204" pitchFamily="66" charset="0"/>
              </a:rPr>
              <a:t> pencils.</a:t>
            </a:r>
            <a:endParaRPr lang="en-GB" altLang="en-US" dirty="0">
              <a:solidFill>
                <a:schemeClr val="tx1"/>
              </a:solidFill>
              <a:latin typeface="Comic Sans MS" panose="030F0702030302020204" pitchFamily="66" charset="0"/>
            </a:endParaRPr>
          </a:p>
          <a:p>
            <a:r>
              <a:rPr lang="en-GB" dirty="0">
                <a:solidFill>
                  <a:schemeClr val="tx1"/>
                </a:solidFill>
                <a:latin typeface="Comic Sans MS" panose="030F0702030302020204" pitchFamily="66" charset="0"/>
              </a:rPr>
              <a:t>Children are given an opportunity to be awarded star of the week. Two children are chosen every </a:t>
            </a:r>
            <a:r>
              <a:rPr lang="en-GB" dirty="0" smtClean="0">
                <a:solidFill>
                  <a:schemeClr val="tx1"/>
                </a:solidFill>
                <a:latin typeface="Comic Sans MS" panose="030F0702030302020204" pitchFamily="66" charset="0"/>
              </a:rPr>
              <a:t>Friday </a:t>
            </a:r>
            <a:r>
              <a:rPr lang="en-GB" dirty="0">
                <a:solidFill>
                  <a:schemeClr val="tx1"/>
                </a:solidFill>
                <a:latin typeface="Comic Sans MS" panose="030F0702030302020204" pitchFamily="66" charset="0"/>
              </a:rPr>
              <a:t>and are presented with a certificate in assembly on a Monday. Their photographs are then displayed on the board at the school entrance. </a:t>
            </a:r>
          </a:p>
          <a:p>
            <a:r>
              <a:rPr lang="en-GB" dirty="0">
                <a:solidFill>
                  <a:schemeClr val="tx1"/>
                </a:solidFill>
                <a:latin typeface="Comic Sans MS" panose="030F0702030302020204" pitchFamily="66" charset="0"/>
              </a:rPr>
              <a:t>Every month, one child from every class is awarded ‘writer of the month’ based on a piece of writing they have completed. They are also given a certificate which is presented in assembly. Work is displayed near the school entrance for the remainder of the month.</a:t>
            </a:r>
          </a:p>
          <a:p>
            <a:r>
              <a:rPr lang="en-US" dirty="0" smtClean="0">
                <a:solidFill>
                  <a:schemeClr val="tx1"/>
                </a:solidFill>
                <a:latin typeface="Comic Sans MS" panose="030F0702030302020204" pitchFamily="66" charset="0"/>
              </a:rPr>
              <a:t>PE </a:t>
            </a:r>
            <a:r>
              <a:rPr lang="en-US" dirty="0">
                <a:solidFill>
                  <a:schemeClr val="tx1"/>
                </a:solidFill>
                <a:latin typeface="Comic Sans MS" panose="030F0702030302020204" pitchFamily="66" charset="0"/>
              </a:rPr>
              <a:t>superstar awards are presented at the end of each lesson.</a:t>
            </a:r>
            <a:endParaRPr lang="en-GB" dirty="0">
              <a:solidFill>
                <a:schemeClr val="tx1"/>
              </a:solidFill>
              <a:latin typeface="Comic Sans MS" panose="030F0702030302020204" pitchFamily="66" charset="0"/>
            </a:endParaRPr>
          </a:p>
          <a:p>
            <a:r>
              <a:rPr lang="en-GB" dirty="0">
                <a:solidFill>
                  <a:schemeClr val="tx1"/>
                </a:solidFill>
                <a:latin typeface="Comic Sans MS" panose="030F0702030302020204" pitchFamily="66" charset="0"/>
              </a:rPr>
              <a:t>House points are awarded to children for evidence of good behaviour and good work. The house with the most points will enjoy </a:t>
            </a:r>
            <a:r>
              <a:rPr lang="en-GB" dirty="0" smtClean="0">
                <a:solidFill>
                  <a:schemeClr val="tx1"/>
                </a:solidFill>
                <a:latin typeface="Comic Sans MS" panose="030F0702030302020204" pitchFamily="66" charset="0"/>
              </a:rPr>
              <a:t>a homework pass. </a:t>
            </a:r>
            <a:r>
              <a:rPr lang="en-GB" dirty="0">
                <a:solidFill>
                  <a:schemeClr val="tx1"/>
                </a:solidFill>
                <a:latin typeface="Comic Sans MS" panose="030F0702030302020204" pitchFamily="66" charset="0"/>
              </a:rPr>
              <a:t>The house that has the most points at the end of the half term will be allowed to come into school in their own clothes (wearing an element of colour from their house)  </a:t>
            </a:r>
          </a:p>
          <a:p>
            <a:r>
              <a:rPr lang="en-GB" dirty="0">
                <a:solidFill>
                  <a:schemeClr val="tx1"/>
                </a:solidFill>
                <a:latin typeface="Comic Sans MS" panose="030F0702030302020204" pitchFamily="66" charset="0"/>
              </a:rPr>
              <a:t>All awards are shared on the school website and in the school newsletter.</a:t>
            </a:r>
          </a:p>
          <a:p>
            <a:r>
              <a:rPr lang="en-GB" dirty="0" smtClean="0">
                <a:solidFill>
                  <a:schemeClr val="tx1"/>
                </a:solidFill>
                <a:latin typeface="Comic Sans MS" panose="030F0702030302020204" pitchFamily="66" charset="0"/>
              </a:rPr>
              <a:t>Every term we celebrate children’s achievements in our Achievement assembly</a:t>
            </a:r>
          </a:p>
          <a:p>
            <a:pPr marL="0" indent="0">
              <a:buNone/>
            </a:pPr>
            <a:endParaRPr lang="en-US" dirty="0" smtClean="0">
              <a:solidFill>
                <a:schemeClr val="tx1"/>
              </a:solidFill>
              <a:latin typeface="Comic Sans MS" panose="030F0702030302020204" pitchFamily="66" charset="0"/>
            </a:endParaRPr>
          </a:p>
          <a:p>
            <a:endParaRPr lang="en-GB" dirty="0">
              <a:solidFill>
                <a:schemeClr val="tx1"/>
              </a:solidFill>
              <a:latin typeface="Comic Sans MS" panose="030F0702030302020204" pitchFamily="66" charset="0"/>
            </a:endParaRPr>
          </a:p>
          <a:p>
            <a:endParaRPr lang="en-GB" dirty="0">
              <a:latin typeface="Comic Sans MS" panose="030F0702030302020204" pitchFamily="66" charset="0"/>
            </a:endParaRPr>
          </a:p>
          <a:p>
            <a:endParaRPr lang="en-GB" dirty="0"/>
          </a:p>
          <a:p>
            <a:endParaRPr lang="en-GB" dirty="0"/>
          </a:p>
          <a:p>
            <a:endParaRPr lang="en-GB" dirty="0"/>
          </a:p>
        </p:txBody>
      </p:sp>
    </p:spTree>
    <p:extLst>
      <p:ext uri="{BB962C8B-B14F-4D97-AF65-F5344CB8AC3E}">
        <p14:creationId xmlns:p14="http://schemas.microsoft.com/office/powerpoint/2010/main" val="3554940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14102"/>
            <a:ext cx="8596668" cy="5808617"/>
          </a:xfrm>
        </p:spPr>
        <p:txBody>
          <a:bodyPr>
            <a:normAutofit fontScale="85000" lnSpcReduction="10000"/>
          </a:bodyPr>
          <a:lstStyle/>
          <a:p>
            <a:r>
              <a:rPr lang="en-GB" dirty="0" smtClean="0">
                <a:solidFill>
                  <a:schemeClr val="tx1"/>
                </a:solidFill>
                <a:latin typeface="Comic Sans MS" panose="030F0702030302020204" pitchFamily="66" charset="0"/>
              </a:rPr>
              <a:t>Children </a:t>
            </a:r>
            <a:r>
              <a:rPr lang="en-GB" dirty="0">
                <a:solidFill>
                  <a:schemeClr val="tx1"/>
                </a:solidFill>
                <a:latin typeface="Comic Sans MS" panose="030F0702030302020204" pitchFamily="66" charset="0"/>
              </a:rPr>
              <a:t>have been provided with logins for </a:t>
            </a:r>
            <a:r>
              <a:rPr lang="en-GB" dirty="0" err="1" smtClean="0">
                <a:solidFill>
                  <a:schemeClr val="tx1"/>
                </a:solidFill>
                <a:latin typeface="Comic Sans MS" panose="030F0702030302020204" pitchFamily="66" charset="0"/>
              </a:rPr>
              <a:t>Mathletics</a:t>
            </a:r>
            <a:r>
              <a:rPr lang="en-GB" dirty="0" smtClean="0">
                <a:solidFill>
                  <a:schemeClr val="tx1"/>
                </a:solidFill>
                <a:latin typeface="Comic Sans MS" panose="030F0702030302020204" pitchFamily="66" charset="0"/>
              </a:rPr>
              <a:t>, TTRS and </a:t>
            </a:r>
            <a:r>
              <a:rPr lang="en-GB" dirty="0">
                <a:solidFill>
                  <a:schemeClr val="tx1"/>
                </a:solidFill>
                <a:latin typeface="Comic Sans MS" panose="030F0702030302020204" pitchFamily="66" charset="0"/>
              </a:rPr>
              <a:t>Google classroom. These logins can all be found in your child’s reading record book.</a:t>
            </a:r>
          </a:p>
          <a:p>
            <a:r>
              <a:rPr lang="en-GB" dirty="0" smtClean="0">
                <a:solidFill>
                  <a:schemeClr val="tx1"/>
                </a:solidFill>
                <a:latin typeface="Comic Sans MS" panose="030F0702030302020204" pitchFamily="66" charset="0"/>
              </a:rPr>
              <a:t>The </a:t>
            </a:r>
            <a:r>
              <a:rPr lang="en-GB" dirty="0">
                <a:solidFill>
                  <a:schemeClr val="tx1"/>
                </a:solidFill>
                <a:latin typeface="Comic Sans MS" panose="030F0702030302020204" pitchFamily="66" charset="0"/>
              </a:rPr>
              <a:t>diary is emailed via Parent mail. This contains important events and class masses that take place over the year. The weekly newsletter is issued every Friday and is also emailed via Parent mail. Please ensure your contact details are correct e.g. phone numbers and email addresses.</a:t>
            </a:r>
          </a:p>
          <a:p>
            <a:r>
              <a:rPr lang="en-GB" dirty="0" smtClean="0">
                <a:solidFill>
                  <a:schemeClr val="tx1"/>
                </a:solidFill>
                <a:latin typeface="Comic Sans MS" panose="030F0702030302020204" pitchFamily="66" charset="0"/>
              </a:rPr>
              <a:t>Parents </a:t>
            </a:r>
            <a:r>
              <a:rPr lang="en-GB" dirty="0">
                <a:solidFill>
                  <a:schemeClr val="tx1"/>
                </a:solidFill>
                <a:latin typeface="Comic Sans MS" panose="030F0702030302020204" pitchFamily="66" charset="0"/>
              </a:rPr>
              <a:t>will be informed at parents evening on ways that they can support their child. Targets will be shared for reading, writing and maths, so that parents are able to support their child.</a:t>
            </a:r>
          </a:p>
          <a:p>
            <a:r>
              <a:rPr lang="en-GB" dirty="0" smtClean="0">
                <a:solidFill>
                  <a:schemeClr val="tx1"/>
                </a:solidFill>
                <a:latin typeface="Comic Sans MS" panose="030F0702030302020204" pitchFamily="66" charset="0"/>
              </a:rPr>
              <a:t>If </a:t>
            </a:r>
            <a:r>
              <a:rPr lang="en-GB" dirty="0">
                <a:solidFill>
                  <a:schemeClr val="tx1"/>
                </a:solidFill>
                <a:latin typeface="Comic Sans MS" panose="030F0702030302020204" pitchFamily="66" charset="0"/>
              </a:rPr>
              <a:t>you have any queries or concerns, please feel free to talk to me. I am available after school and am happy to see you on the day requested or make an appointment to see you</a:t>
            </a:r>
            <a:r>
              <a:rPr lang="en-GB" dirty="0" smtClean="0">
                <a:solidFill>
                  <a:schemeClr val="tx1"/>
                </a:solidFill>
                <a:latin typeface="Comic Sans MS" panose="030F0702030302020204" pitchFamily="66" charset="0"/>
              </a:rPr>
              <a:t>.</a:t>
            </a:r>
          </a:p>
          <a:p>
            <a:r>
              <a:rPr lang="en-GB" dirty="0">
                <a:solidFill>
                  <a:schemeClr val="tx1"/>
                </a:solidFill>
                <a:latin typeface="Comic Sans MS" panose="030F0702030302020204" pitchFamily="66" charset="0"/>
              </a:rPr>
              <a:t>Reading record books must be signed and dated every night as evidence of reading. Your child will be given reading days where they read with the class teacher or another adult. Teachers will hear your child read in Guided reading every week. Reading books will be sent home on the child’s guided reading day.</a:t>
            </a:r>
          </a:p>
          <a:p>
            <a:r>
              <a:rPr lang="en-GB" dirty="0">
                <a:solidFill>
                  <a:schemeClr val="tx1"/>
                </a:solidFill>
                <a:latin typeface="Comic Sans MS" panose="030F0702030302020204" pitchFamily="66" charset="0"/>
              </a:rPr>
              <a:t>Children may continue to wear their summer uniform until the end of this half term. If children are wearing a shirt, they must wear a tie. All children will need a green school coat which can be purchased from our school suppliers. Girls should wear green coloured tights for winter and white socks for summer. Winter gloves and scarves should be kept to the school colours of white, green or black. Shoes should be black leather; no trainer type shoes, flashing lights, stripes or sports soles are allowed. Girls’ long hair should be tied back with neutral coloured hair bands/clips. Boys’ hair should be kept neat and tidy with hair out of the face and eyes. No jewellery apart from watches are allowed. Finger nails should be kept short and free from nail polish. All uniform should be clearly labelled</a:t>
            </a:r>
          </a:p>
          <a:p>
            <a:endParaRPr lang="en-GB" dirty="0"/>
          </a:p>
          <a:p>
            <a:endParaRPr lang="en-GB" dirty="0"/>
          </a:p>
        </p:txBody>
      </p:sp>
    </p:spTree>
    <p:extLst>
      <p:ext uri="{BB962C8B-B14F-4D97-AF65-F5344CB8AC3E}">
        <p14:creationId xmlns:p14="http://schemas.microsoft.com/office/powerpoint/2010/main" val="3042907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Comic Sans MS" panose="030F0702030302020204" pitchFamily="66" charset="0"/>
              </a:rPr>
              <a:t>Homework</a:t>
            </a:r>
          </a:p>
        </p:txBody>
      </p:sp>
      <p:sp>
        <p:nvSpPr>
          <p:cNvPr id="3" name="Content Placeholder 2"/>
          <p:cNvSpPr>
            <a:spLocks noGrp="1"/>
          </p:cNvSpPr>
          <p:nvPr>
            <p:ph idx="1"/>
          </p:nvPr>
        </p:nvSpPr>
        <p:spPr>
          <a:xfrm>
            <a:off x="677334" y="1388533"/>
            <a:ext cx="8596668" cy="5469467"/>
          </a:xfrm>
        </p:spPr>
        <p:txBody>
          <a:bodyPr>
            <a:normAutofit lnSpcReduction="10000"/>
          </a:bodyPr>
          <a:lstStyle/>
          <a:p>
            <a:r>
              <a:rPr lang="en-GB" altLang="en-US" dirty="0">
                <a:solidFill>
                  <a:schemeClr val="tx1"/>
                </a:solidFill>
                <a:latin typeface="Comic Sans MS" panose="030F0702030302020204" pitchFamily="66" charset="0"/>
              </a:rPr>
              <a:t>Uploaded every Friday on Google Classroom. Homework is completed in the child’s homework book and returned to school to be </a:t>
            </a:r>
            <a:r>
              <a:rPr lang="en-GB" altLang="en-US" dirty="0" smtClean="0">
                <a:solidFill>
                  <a:schemeClr val="tx1"/>
                </a:solidFill>
                <a:latin typeface="Comic Sans MS" panose="030F0702030302020204" pitchFamily="66" charset="0"/>
              </a:rPr>
              <a:t>marked in class on the following Friday. </a:t>
            </a:r>
            <a:r>
              <a:rPr lang="en-GB" altLang="en-US" dirty="0">
                <a:solidFill>
                  <a:schemeClr val="tx1"/>
                </a:solidFill>
                <a:latin typeface="Comic Sans MS" panose="030F0702030302020204" pitchFamily="66" charset="0"/>
              </a:rPr>
              <a:t>Work does not have to be uploaded onto Google Classroom unless specified.</a:t>
            </a:r>
          </a:p>
          <a:p>
            <a:pPr marL="0" indent="0">
              <a:buFontTx/>
              <a:buNone/>
              <a:defRPr/>
            </a:pPr>
            <a:r>
              <a:rPr lang="en-GB" altLang="en-US" b="1" u="sng" dirty="0" smtClean="0">
                <a:solidFill>
                  <a:schemeClr val="tx1"/>
                </a:solidFill>
                <a:latin typeface="Comic Sans MS" panose="030F0702030302020204" pitchFamily="66" charset="0"/>
              </a:rPr>
              <a:t>Homework </a:t>
            </a:r>
            <a:r>
              <a:rPr lang="en-GB" altLang="en-US" b="1" u="sng" dirty="0">
                <a:solidFill>
                  <a:schemeClr val="tx1"/>
                </a:solidFill>
                <a:latin typeface="Comic Sans MS" panose="030F0702030302020204" pitchFamily="66" charset="0"/>
              </a:rPr>
              <a:t>includes: </a:t>
            </a:r>
          </a:p>
          <a:p>
            <a:pPr>
              <a:defRPr/>
            </a:pPr>
            <a:r>
              <a:rPr lang="en-GB" altLang="en-US" dirty="0">
                <a:solidFill>
                  <a:schemeClr val="tx1"/>
                </a:solidFill>
                <a:latin typeface="Comic Sans MS" panose="030F0702030302020204" pitchFamily="66" charset="0"/>
              </a:rPr>
              <a:t>Maths-consolidation of topics covered that week</a:t>
            </a:r>
          </a:p>
          <a:p>
            <a:pPr>
              <a:defRPr/>
            </a:pPr>
            <a:r>
              <a:rPr lang="en-GB" altLang="en-US" dirty="0" err="1">
                <a:solidFill>
                  <a:schemeClr val="tx1"/>
                </a:solidFill>
                <a:latin typeface="Comic Sans MS" panose="030F0702030302020204" pitchFamily="66" charset="0"/>
              </a:rPr>
              <a:t>Mathletics</a:t>
            </a:r>
            <a:endParaRPr lang="en-GB" altLang="en-US" dirty="0">
              <a:solidFill>
                <a:schemeClr val="tx1"/>
              </a:solidFill>
              <a:latin typeface="Comic Sans MS" panose="030F0702030302020204" pitchFamily="66" charset="0"/>
            </a:endParaRPr>
          </a:p>
          <a:p>
            <a:pPr>
              <a:defRPr/>
            </a:pPr>
            <a:r>
              <a:rPr lang="en-GB" altLang="en-US" dirty="0">
                <a:solidFill>
                  <a:schemeClr val="tx1"/>
                </a:solidFill>
                <a:latin typeface="Comic Sans MS" panose="030F0702030302020204" pitchFamily="66" charset="0"/>
              </a:rPr>
              <a:t>Times tables practise on Times Table </a:t>
            </a:r>
            <a:r>
              <a:rPr lang="en-GB" altLang="en-US" dirty="0" err="1" smtClean="0">
                <a:solidFill>
                  <a:schemeClr val="tx1"/>
                </a:solidFill>
                <a:latin typeface="Comic Sans MS" panose="030F0702030302020204" pitchFamily="66" charset="0"/>
              </a:rPr>
              <a:t>Rockstars</a:t>
            </a:r>
            <a:endParaRPr lang="en-GB" altLang="en-US" dirty="0" smtClean="0">
              <a:solidFill>
                <a:schemeClr val="tx1"/>
              </a:solidFill>
              <a:latin typeface="Comic Sans MS" panose="030F0702030302020204" pitchFamily="66" charset="0"/>
            </a:endParaRPr>
          </a:p>
          <a:p>
            <a:pPr>
              <a:defRPr/>
            </a:pPr>
            <a:r>
              <a:rPr lang="en-GB" altLang="en-US" dirty="0" smtClean="0">
                <a:solidFill>
                  <a:schemeClr val="tx1"/>
                </a:solidFill>
                <a:latin typeface="Comic Sans MS" panose="030F0702030302020204" pitchFamily="66" charset="0"/>
              </a:rPr>
              <a:t>Reading </a:t>
            </a:r>
            <a:r>
              <a:rPr lang="en-GB" altLang="en-US" dirty="0">
                <a:solidFill>
                  <a:schemeClr val="tx1"/>
                </a:solidFill>
                <a:latin typeface="Comic Sans MS" panose="030F0702030302020204" pitchFamily="66" charset="0"/>
              </a:rPr>
              <a:t>Comprehension or on the first homework of the month a Religion </a:t>
            </a:r>
            <a:r>
              <a:rPr lang="en-GB" altLang="en-US" dirty="0" smtClean="0">
                <a:solidFill>
                  <a:schemeClr val="tx1"/>
                </a:solidFill>
                <a:latin typeface="Comic Sans MS" panose="030F0702030302020204" pitchFamily="66" charset="0"/>
              </a:rPr>
              <a:t>task and third week a </a:t>
            </a:r>
            <a:r>
              <a:rPr lang="en-GB" altLang="en-US" smtClean="0">
                <a:solidFill>
                  <a:schemeClr val="tx1"/>
                </a:solidFill>
                <a:latin typeface="Comic Sans MS" panose="030F0702030302020204" pitchFamily="66" charset="0"/>
              </a:rPr>
              <a:t>wellbeing activity.</a:t>
            </a:r>
            <a:endParaRPr lang="en-GB" altLang="en-US" dirty="0">
              <a:solidFill>
                <a:schemeClr val="tx1"/>
              </a:solidFill>
              <a:latin typeface="Comic Sans MS" panose="030F0702030302020204" pitchFamily="66" charset="0"/>
            </a:endParaRPr>
          </a:p>
          <a:p>
            <a:pPr>
              <a:defRPr/>
            </a:pPr>
            <a:r>
              <a:rPr lang="en-GB" altLang="en-US" dirty="0" smtClean="0">
                <a:solidFill>
                  <a:schemeClr val="tx1"/>
                </a:solidFill>
                <a:latin typeface="Comic Sans MS" panose="030F0702030302020204" pitchFamily="66" charset="0"/>
              </a:rPr>
              <a:t>Spellings and times tables -Tested </a:t>
            </a:r>
            <a:r>
              <a:rPr lang="en-GB" altLang="en-US" dirty="0">
                <a:solidFill>
                  <a:schemeClr val="tx1"/>
                </a:solidFill>
                <a:latin typeface="Comic Sans MS" panose="030F0702030302020204" pitchFamily="66" charset="0"/>
              </a:rPr>
              <a:t>the following </a:t>
            </a:r>
            <a:r>
              <a:rPr lang="en-GB" altLang="en-US" dirty="0" smtClean="0">
                <a:solidFill>
                  <a:schemeClr val="tx1"/>
                </a:solidFill>
                <a:latin typeface="Comic Sans MS" panose="030F0702030302020204" pitchFamily="66" charset="0"/>
              </a:rPr>
              <a:t>Friday</a:t>
            </a:r>
          </a:p>
          <a:p>
            <a:pPr>
              <a:defRPr/>
            </a:pPr>
            <a:r>
              <a:rPr lang="en-GB" altLang="en-US" dirty="0" smtClean="0">
                <a:solidFill>
                  <a:schemeClr val="tx1"/>
                </a:solidFill>
                <a:latin typeface="Comic Sans MS" panose="030F0702030302020204" pitchFamily="66" charset="0"/>
              </a:rPr>
              <a:t>Daily reading for </a:t>
            </a:r>
            <a:r>
              <a:rPr lang="en-GB" altLang="en-US" dirty="0">
                <a:solidFill>
                  <a:schemeClr val="tx1"/>
                </a:solidFill>
                <a:latin typeface="Comic Sans MS" panose="030F0702030302020204" pitchFamily="66" charset="0"/>
              </a:rPr>
              <a:t>at least 20 </a:t>
            </a:r>
            <a:r>
              <a:rPr lang="en-GB" altLang="en-US" dirty="0" smtClean="0">
                <a:solidFill>
                  <a:schemeClr val="tx1"/>
                </a:solidFill>
                <a:latin typeface="Comic Sans MS" panose="030F0702030302020204" pitchFamily="66" charset="0"/>
              </a:rPr>
              <a:t>minutes</a:t>
            </a:r>
          </a:p>
          <a:p>
            <a:r>
              <a:rPr lang="en-GB" dirty="0" smtClean="0">
                <a:solidFill>
                  <a:schemeClr val="tx1"/>
                </a:solidFill>
                <a:latin typeface="Comic Sans MS" panose="030F0702030302020204" pitchFamily="66" charset="0"/>
              </a:rPr>
              <a:t>Parents to sign reading records.</a:t>
            </a:r>
          </a:p>
          <a:p>
            <a:r>
              <a:rPr lang="en-GB" dirty="0" smtClean="0">
                <a:solidFill>
                  <a:schemeClr val="tx1"/>
                </a:solidFill>
                <a:latin typeface="Comic Sans MS" panose="030F0702030302020204" pitchFamily="66" charset="0"/>
              </a:rPr>
              <a:t>Children should </a:t>
            </a:r>
            <a:r>
              <a:rPr lang="en-GB" dirty="0">
                <a:solidFill>
                  <a:schemeClr val="tx1"/>
                </a:solidFill>
                <a:latin typeface="Comic Sans MS" panose="030F0702030302020204" pitchFamily="66" charset="0"/>
              </a:rPr>
              <a:t>be </a:t>
            </a:r>
            <a:r>
              <a:rPr lang="en-GB" dirty="0" smtClean="0">
                <a:solidFill>
                  <a:schemeClr val="tx1"/>
                </a:solidFill>
                <a:latin typeface="Comic Sans MS" panose="030F0702030302020204" pitchFamily="66" charset="0"/>
              </a:rPr>
              <a:t>reading 5 </a:t>
            </a:r>
            <a:r>
              <a:rPr lang="en-GB" dirty="0">
                <a:solidFill>
                  <a:schemeClr val="tx1"/>
                </a:solidFill>
                <a:latin typeface="Comic Sans MS" panose="030F0702030302020204" pitchFamily="66" charset="0"/>
              </a:rPr>
              <a:t>times </a:t>
            </a:r>
            <a:r>
              <a:rPr lang="en-GB" dirty="0" smtClean="0">
                <a:solidFill>
                  <a:schemeClr val="tx1"/>
                </a:solidFill>
                <a:latin typeface="Comic Sans MS" panose="030F0702030302020204" pitchFamily="66" charset="0"/>
              </a:rPr>
              <a:t>a week</a:t>
            </a:r>
            <a:r>
              <a:rPr lang="en-GB" dirty="0">
                <a:solidFill>
                  <a:schemeClr val="tx1"/>
                </a:solidFill>
                <a:latin typeface="Comic Sans MS" panose="030F0702030302020204" pitchFamily="66" charset="0"/>
              </a:rPr>
              <a:t>.</a:t>
            </a:r>
          </a:p>
          <a:p>
            <a:r>
              <a:rPr lang="en-GB" dirty="0" smtClean="0">
                <a:solidFill>
                  <a:schemeClr val="tx1"/>
                </a:solidFill>
                <a:latin typeface="Comic Sans MS" panose="030F0702030302020204" pitchFamily="66" charset="0"/>
              </a:rPr>
              <a:t>Reading </a:t>
            </a:r>
            <a:r>
              <a:rPr lang="en-GB" dirty="0">
                <a:solidFill>
                  <a:schemeClr val="tx1"/>
                </a:solidFill>
                <a:latin typeface="Comic Sans MS" panose="030F0702030302020204" pitchFamily="66" charset="0"/>
              </a:rPr>
              <a:t>records will be </a:t>
            </a:r>
            <a:r>
              <a:rPr lang="en-GB" dirty="0" smtClean="0">
                <a:solidFill>
                  <a:schemeClr val="tx1"/>
                </a:solidFill>
                <a:latin typeface="Comic Sans MS" panose="030F0702030302020204" pitchFamily="66" charset="0"/>
              </a:rPr>
              <a:t>checked daily.</a:t>
            </a:r>
            <a:endParaRPr lang="en-GB" altLang="en-US" sz="2400" dirty="0">
              <a:solidFill>
                <a:srgbClr val="FF0000"/>
              </a:solidFill>
              <a:latin typeface="Comic Sans MS" panose="030F0702030302020204" pitchFamily="66" charset="0"/>
            </a:endParaRPr>
          </a:p>
          <a:p>
            <a:pPr>
              <a:defRPr/>
            </a:pPr>
            <a:endParaRPr lang="en-GB" sz="2400" dirty="0">
              <a:latin typeface="Comic Sans MS" panose="030F0702030302020204" pitchFamily="66" charset="0"/>
            </a:endParaRPr>
          </a:p>
        </p:txBody>
      </p:sp>
    </p:spTree>
    <p:extLst>
      <p:ext uri="{BB962C8B-B14F-4D97-AF65-F5344CB8AC3E}">
        <p14:creationId xmlns:p14="http://schemas.microsoft.com/office/powerpoint/2010/main" val="272783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826522" y="1072106"/>
            <a:ext cx="6870700" cy="1600201"/>
          </a:xfrm>
        </p:spPr>
        <p:txBody>
          <a:bodyPr/>
          <a:lstStyle/>
          <a:p>
            <a:pPr eaLnBrk="1" hangingPunct="1"/>
            <a:r>
              <a:rPr lang="en-GB" altLang="en-US" b="1" u="sng" dirty="0" smtClean="0"/>
              <a:t>CLASS CONTRACT</a:t>
            </a:r>
          </a:p>
        </p:txBody>
      </p:sp>
      <p:sp>
        <p:nvSpPr>
          <p:cNvPr id="12291" name="Rectangle 3"/>
          <p:cNvSpPr>
            <a:spLocks noGrp="1" noChangeArrowheads="1"/>
          </p:cNvSpPr>
          <p:nvPr>
            <p:ph type="body" idx="1"/>
          </p:nvPr>
        </p:nvSpPr>
        <p:spPr/>
        <p:txBody>
          <a:bodyPr/>
          <a:lstStyle/>
          <a:p>
            <a:pPr eaLnBrk="1" hangingPunct="1">
              <a:lnSpc>
                <a:spcPct val="80000"/>
              </a:lnSpc>
            </a:pPr>
            <a:r>
              <a:rPr lang="en-GB" altLang="en-US" sz="2400" dirty="0">
                <a:solidFill>
                  <a:schemeClr val="tx1"/>
                </a:solidFill>
              </a:rPr>
              <a:t>1. </a:t>
            </a:r>
            <a:r>
              <a:rPr lang="en-GB" altLang="en-US" sz="2400" b="1" dirty="0">
                <a:solidFill>
                  <a:schemeClr val="tx1"/>
                </a:solidFill>
              </a:rPr>
              <a:t>RESPECT</a:t>
            </a:r>
            <a:r>
              <a:rPr lang="en-GB" altLang="en-US" sz="2400" dirty="0">
                <a:solidFill>
                  <a:schemeClr val="tx1"/>
                </a:solidFill>
              </a:rPr>
              <a:t> everyone and everything</a:t>
            </a:r>
          </a:p>
          <a:p>
            <a:pPr eaLnBrk="1" hangingPunct="1">
              <a:lnSpc>
                <a:spcPct val="80000"/>
              </a:lnSpc>
            </a:pPr>
            <a:r>
              <a:rPr lang="en-GB" altLang="en-US" sz="2400" dirty="0">
                <a:solidFill>
                  <a:schemeClr val="tx1"/>
                </a:solidFill>
              </a:rPr>
              <a:t>2. Be a good role model; what would Jesus do?</a:t>
            </a:r>
          </a:p>
          <a:p>
            <a:pPr eaLnBrk="1" hangingPunct="1">
              <a:lnSpc>
                <a:spcPct val="80000"/>
              </a:lnSpc>
            </a:pPr>
            <a:r>
              <a:rPr lang="en-GB" altLang="en-US" sz="2400" dirty="0">
                <a:solidFill>
                  <a:schemeClr val="tx1"/>
                </a:solidFill>
              </a:rPr>
              <a:t>3. Treat others the way you would like to be treated</a:t>
            </a:r>
          </a:p>
          <a:p>
            <a:pPr eaLnBrk="1" hangingPunct="1">
              <a:lnSpc>
                <a:spcPct val="80000"/>
              </a:lnSpc>
            </a:pPr>
            <a:r>
              <a:rPr lang="en-GB" altLang="en-US" sz="2400" dirty="0">
                <a:solidFill>
                  <a:schemeClr val="tx1"/>
                </a:solidFill>
              </a:rPr>
              <a:t>4. </a:t>
            </a:r>
            <a:r>
              <a:rPr lang="en-GB" altLang="en-US" sz="2400" b="1" dirty="0">
                <a:solidFill>
                  <a:schemeClr val="tx1"/>
                </a:solidFill>
              </a:rPr>
              <a:t>Try your best</a:t>
            </a:r>
            <a:r>
              <a:rPr lang="en-GB" altLang="en-US" sz="2400" dirty="0">
                <a:solidFill>
                  <a:schemeClr val="tx1"/>
                </a:solidFill>
              </a:rPr>
              <a:t> and have fun</a:t>
            </a:r>
          </a:p>
          <a:p>
            <a:pPr eaLnBrk="1" hangingPunct="1">
              <a:lnSpc>
                <a:spcPct val="80000"/>
              </a:lnSpc>
            </a:pPr>
            <a:r>
              <a:rPr lang="en-GB" altLang="en-US" sz="2400" dirty="0">
                <a:solidFill>
                  <a:schemeClr val="tx1"/>
                </a:solidFill>
              </a:rPr>
              <a:t>5. No talking when others are talking</a:t>
            </a:r>
          </a:p>
          <a:p>
            <a:pPr eaLnBrk="1" hangingPunct="1">
              <a:lnSpc>
                <a:spcPct val="80000"/>
              </a:lnSpc>
            </a:pPr>
            <a:r>
              <a:rPr lang="en-GB" altLang="en-US" sz="2400" dirty="0">
                <a:solidFill>
                  <a:schemeClr val="tx1"/>
                </a:solidFill>
              </a:rPr>
              <a:t>6. Work sensibly in a group &amp; participate in class</a:t>
            </a:r>
          </a:p>
          <a:p>
            <a:pPr eaLnBrk="1" hangingPunct="1">
              <a:lnSpc>
                <a:spcPct val="80000"/>
              </a:lnSpc>
            </a:pPr>
            <a:r>
              <a:rPr lang="en-GB" altLang="en-US" sz="2400" dirty="0">
                <a:solidFill>
                  <a:schemeClr val="tx1"/>
                </a:solidFill>
              </a:rPr>
              <a:t>7. Think positively</a:t>
            </a:r>
          </a:p>
          <a:p>
            <a:pPr eaLnBrk="1" hangingPunct="1">
              <a:lnSpc>
                <a:spcPct val="80000"/>
              </a:lnSpc>
            </a:pPr>
            <a:r>
              <a:rPr lang="en-GB" altLang="en-US" sz="2400" dirty="0">
                <a:solidFill>
                  <a:schemeClr val="tx1"/>
                </a:solidFill>
              </a:rPr>
              <a:t>8. Believe in yourself and encourage others</a:t>
            </a:r>
          </a:p>
          <a:p>
            <a:pPr eaLnBrk="1" hangingPunct="1">
              <a:lnSpc>
                <a:spcPct val="80000"/>
              </a:lnSpc>
            </a:pPr>
            <a:r>
              <a:rPr lang="en-GB" altLang="en-US" sz="2400" dirty="0">
                <a:solidFill>
                  <a:schemeClr val="tx1"/>
                </a:solidFill>
              </a:rPr>
              <a:t>9. Don't be afraid to ask for help</a:t>
            </a:r>
          </a:p>
        </p:txBody>
      </p:sp>
    </p:spTree>
    <p:extLst>
      <p:ext uri="{BB962C8B-B14F-4D97-AF65-F5344CB8AC3E}">
        <p14:creationId xmlns:p14="http://schemas.microsoft.com/office/powerpoint/2010/main" val="38701570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6671" y="992777"/>
            <a:ext cx="8596668" cy="792480"/>
          </a:xfrm>
        </p:spPr>
        <p:txBody>
          <a:bodyPr/>
          <a:lstStyle/>
          <a:p>
            <a:pPr algn="ctr"/>
            <a:r>
              <a:rPr lang="en-GB" altLang="en-US" dirty="0">
                <a:latin typeface="Comic Sans MS" panose="030F0702030302020204" pitchFamily="66" charset="0"/>
              </a:rPr>
              <a:t>How can you help your child?</a:t>
            </a:r>
            <a:endParaRPr lang="en-GB" dirty="0">
              <a:latin typeface="Comic Sans MS" panose="030F0702030302020204" pitchFamily="66" charset="0"/>
            </a:endParaRPr>
          </a:p>
        </p:txBody>
      </p:sp>
      <p:sp>
        <p:nvSpPr>
          <p:cNvPr id="3" name="Content Placeholder 2"/>
          <p:cNvSpPr>
            <a:spLocks noGrp="1"/>
          </p:cNvSpPr>
          <p:nvPr>
            <p:ph idx="1"/>
          </p:nvPr>
        </p:nvSpPr>
        <p:spPr>
          <a:xfrm>
            <a:off x="677334" y="1785257"/>
            <a:ext cx="8596668" cy="4563292"/>
          </a:xfrm>
        </p:spPr>
        <p:txBody>
          <a:bodyPr>
            <a:normAutofit fontScale="70000" lnSpcReduction="20000"/>
          </a:bodyPr>
          <a:lstStyle/>
          <a:p>
            <a:r>
              <a:rPr lang="en-GB" sz="2800" dirty="0">
                <a:latin typeface="Comic Sans MS" panose="030F0702030302020204" pitchFamily="66" charset="0"/>
              </a:rPr>
              <a:t>Ensure your child is in on time – 8.30am.</a:t>
            </a:r>
          </a:p>
          <a:p>
            <a:r>
              <a:rPr lang="en-GB" sz="2800" dirty="0">
                <a:latin typeface="Comic Sans MS" panose="030F0702030302020204" pitchFamily="66" charset="0"/>
              </a:rPr>
              <a:t>Listen to your child read every day and record in their reading record </a:t>
            </a:r>
            <a:r>
              <a:rPr lang="en-GB" sz="2800" dirty="0" smtClean="0">
                <a:latin typeface="Comic Sans MS" panose="030F0702030302020204" pitchFamily="66" charset="0"/>
              </a:rPr>
              <a:t>Help </a:t>
            </a:r>
            <a:r>
              <a:rPr lang="en-GB" sz="2800" dirty="0">
                <a:latin typeface="Comic Sans MS" panose="030F0702030302020204" pitchFamily="66" charset="0"/>
              </a:rPr>
              <a:t>your child to learn their times tables (starting with 2,3,4,5 and 10’s), spellings </a:t>
            </a:r>
            <a:r>
              <a:rPr lang="en-GB" sz="2800" dirty="0" smtClean="0">
                <a:latin typeface="Comic Sans MS" panose="030F0702030302020204" pitchFamily="66" charset="0"/>
              </a:rPr>
              <a:t>and Common Exception Words thoroughly.</a:t>
            </a:r>
          </a:p>
          <a:p>
            <a:r>
              <a:rPr lang="en-US" sz="2800" dirty="0" smtClean="0">
                <a:latin typeface="Comic Sans MS" panose="030F0702030302020204" pitchFamily="66" charset="0"/>
              </a:rPr>
              <a:t>Use analogue watches and clocks. They can wear an analogue watch to school.</a:t>
            </a:r>
          </a:p>
          <a:p>
            <a:r>
              <a:rPr lang="en-US" sz="2800" dirty="0" smtClean="0">
                <a:latin typeface="Comic Sans MS" panose="030F0702030302020204" pitchFamily="66" charset="0"/>
              </a:rPr>
              <a:t>Increase </a:t>
            </a:r>
            <a:r>
              <a:rPr lang="en-US" sz="2800" dirty="0">
                <a:latin typeface="Comic Sans MS" panose="030F0702030302020204" pitchFamily="66" charset="0"/>
              </a:rPr>
              <a:t>their familiarity with coins.</a:t>
            </a:r>
            <a:endParaRPr lang="en-GB" sz="2800" dirty="0">
              <a:latin typeface="Comic Sans MS" panose="030F0702030302020204" pitchFamily="66" charset="0"/>
            </a:endParaRPr>
          </a:p>
          <a:p>
            <a:r>
              <a:rPr lang="en-GB" sz="2800" dirty="0">
                <a:latin typeface="Comic Sans MS" panose="030F0702030302020204" pitchFamily="66" charset="0"/>
              </a:rPr>
              <a:t>Avoid unnecessary absences.</a:t>
            </a:r>
          </a:p>
          <a:p>
            <a:r>
              <a:rPr lang="en-GB" sz="2800" dirty="0">
                <a:latin typeface="Comic Sans MS" panose="030F0702030302020204" pitchFamily="66" charset="0"/>
              </a:rPr>
              <a:t>Ensure they have completed all homework on Google </a:t>
            </a:r>
            <a:r>
              <a:rPr lang="en-GB" sz="2800" dirty="0" smtClean="0">
                <a:latin typeface="Comic Sans MS" panose="030F0702030302020204" pitchFamily="66" charset="0"/>
              </a:rPr>
              <a:t>Classroom</a:t>
            </a:r>
          </a:p>
          <a:p>
            <a:r>
              <a:rPr lang="en-GB" sz="2800" dirty="0" smtClean="0">
                <a:latin typeface="Comic Sans MS" panose="030F0702030302020204" pitchFamily="66" charset="0"/>
              </a:rPr>
              <a:t>Download the app</a:t>
            </a:r>
          </a:p>
          <a:p>
            <a:r>
              <a:rPr lang="en-GB" sz="2800" dirty="0" smtClean="0">
                <a:latin typeface="Comic Sans MS" panose="030F0702030302020204" pitchFamily="66" charset="0"/>
              </a:rPr>
              <a:t>If home circumstances change – please get in touch with us.</a:t>
            </a:r>
          </a:p>
          <a:p>
            <a:r>
              <a:rPr lang="en-US" sz="2800" dirty="0" smtClean="0">
                <a:latin typeface="Comic Sans MS" panose="030F0702030302020204" pitchFamily="66" charset="0"/>
              </a:rPr>
              <a:t>Aim for your child to be an Independent Learner</a:t>
            </a:r>
            <a:endParaRPr lang="en-GB" sz="2800" dirty="0">
              <a:latin typeface="Comic Sans MS" panose="030F0702030302020204" pitchFamily="66" charset="0"/>
            </a:endParaRPr>
          </a:p>
        </p:txBody>
      </p:sp>
    </p:spTree>
    <p:extLst>
      <p:ext uri="{BB962C8B-B14F-4D97-AF65-F5344CB8AC3E}">
        <p14:creationId xmlns:p14="http://schemas.microsoft.com/office/powerpoint/2010/main" val="1094099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Any questions?</a:t>
            </a:r>
          </a:p>
        </p:txBody>
      </p:sp>
      <p:sp>
        <p:nvSpPr>
          <p:cNvPr id="3" name="Content Placeholder 2"/>
          <p:cNvSpPr>
            <a:spLocks noGrp="1"/>
          </p:cNvSpPr>
          <p:nvPr>
            <p:ph idx="1"/>
          </p:nvPr>
        </p:nvSpPr>
        <p:spPr/>
        <p:txBody>
          <a:bodyPr/>
          <a:lstStyle/>
          <a:p>
            <a:endParaRPr lang="en-GB" dirty="0" smtClean="0"/>
          </a:p>
          <a:p>
            <a:endParaRPr lang="en-GB" dirty="0"/>
          </a:p>
        </p:txBody>
      </p:sp>
    </p:spTree>
    <p:extLst>
      <p:ext uri="{BB962C8B-B14F-4D97-AF65-F5344CB8AC3E}">
        <p14:creationId xmlns:p14="http://schemas.microsoft.com/office/powerpoint/2010/main" val="249830489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1853</TotalTime>
  <Words>1347</Words>
  <Application>Microsoft Office PowerPoint</Application>
  <PresentationFormat>Widescreen</PresentationFormat>
  <Paragraphs>83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Comic Sans MS</vt:lpstr>
      <vt:lpstr>Trebuchet MS</vt:lpstr>
      <vt:lpstr>Wingdings 3</vt:lpstr>
      <vt:lpstr>Facet</vt:lpstr>
      <vt:lpstr>Year 3   Meet the teacher</vt:lpstr>
      <vt:lpstr>Curriculum Overview </vt:lpstr>
      <vt:lpstr>PowerPoint Presentation</vt:lpstr>
      <vt:lpstr>Key information</vt:lpstr>
      <vt:lpstr>PowerPoint Presentation</vt:lpstr>
      <vt:lpstr>PowerPoint Presentation</vt:lpstr>
      <vt:lpstr>Homework</vt:lpstr>
      <vt:lpstr>CLASS CONTRACT</vt:lpstr>
      <vt:lpstr>How can you help your child?</vt:lpstr>
      <vt:lpstr>Any questions?</vt:lpstr>
    </vt:vector>
  </TitlesOfParts>
  <Company>Our Lady and St Johns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Meet the teacher</dc:title>
  <dc:creator>Therese Duffin</dc:creator>
  <cp:lastModifiedBy>S.Cunningham</cp:lastModifiedBy>
  <cp:revision>43</cp:revision>
  <cp:lastPrinted>2022-09-21T06:58:33Z</cp:lastPrinted>
  <dcterms:created xsi:type="dcterms:W3CDTF">2018-09-14T15:13:58Z</dcterms:created>
  <dcterms:modified xsi:type="dcterms:W3CDTF">2024-09-09T12:23:48Z</dcterms:modified>
</cp:coreProperties>
</file>