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69200" cy="10706100"/>
  <p:notesSz cx="7569200" cy="10706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4" d="100"/>
          <a:sy n="104" d="100"/>
        </p:scale>
        <p:origin x="936" y="-300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8891"/>
            <a:ext cx="6433820" cy="22482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95416"/>
            <a:ext cx="5298440" cy="26765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62403"/>
            <a:ext cx="3292602" cy="70660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8" y="2462403"/>
            <a:ext cx="3292602" cy="70660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8244"/>
            <a:ext cx="6812280" cy="17129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62403"/>
            <a:ext cx="6812280" cy="70660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56673"/>
            <a:ext cx="2422144" cy="5353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56673"/>
            <a:ext cx="1740916" cy="5353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56673"/>
            <a:ext cx="1740916" cy="5353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ttrockstars.com/" TargetMode="External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10" Type="http://schemas.openxmlformats.org/officeDocument/2006/relationships/hyperlink" Target="https://www.ictgames.com/mobilePage/funkyMummy/index.html" TargetMode="External"/><Relationship Id="rId4" Type="http://schemas.openxmlformats.org/officeDocument/2006/relationships/image" Target="../media/image3.jpg"/><Relationship Id="rId9" Type="http://schemas.openxmlformats.org/officeDocument/2006/relationships/hyperlink" Target="https://www.topmarks.co.uk/maths-games/hit-the-butt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5930" y="422633"/>
            <a:ext cx="5481320" cy="950594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00"/>
              </a:spcBef>
            </a:pPr>
            <a:r>
              <a:rPr sz="1000" spc="-100" dirty="0">
                <a:latin typeface="Arial Black"/>
                <a:cs typeface="Arial Black"/>
              </a:rPr>
              <a:t>Below </a:t>
            </a:r>
            <a:r>
              <a:rPr sz="1000" spc="-180" dirty="0">
                <a:latin typeface="Arial Black"/>
                <a:cs typeface="Arial Black"/>
              </a:rPr>
              <a:t>is </a:t>
            </a:r>
            <a:r>
              <a:rPr sz="1000" spc="15" dirty="0">
                <a:latin typeface="Arial Black"/>
                <a:cs typeface="Arial Black"/>
              </a:rPr>
              <a:t>a </a:t>
            </a:r>
            <a:r>
              <a:rPr sz="1000" spc="-150" dirty="0">
                <a:latin typeface="Arial Black"/>
                <a:cs typeface="Arial Black"/>
              </a:rPr>
              <a:t>list </a:t>
            </a:r>
            <a:r>
              <a:rPr sz="1000" spc="-50" dirty="0">
                <a:latin typeface="Arial Black"/>
                <a:cs typeface="Arial Black"/>
              </a:rPr>
              <a:t>of </a:t>
            </a:r>
            <a:r>
              <a:rPr sz="1000" spc="-95" dirty="0">
                <a:latin typeface="Arial Black"/>
                <a:cs typeface="Arial Black"/>
              </a:rPr>
              <a:t>activities </a:t>
            </a:r>
            <a:r>
              <a:rPr sz="1000" spc="-55" dirty="0">
                <a:latin typeface="Arial Black"/>
                <a:cs typeface="Arial Black"/>
              </a:rPr>
              <a:t>you </a:t>
            </a:r>
            <a:r>
              <a:rPr sz="1000" spc="-25" dirty="0">
                <a:latin typeface="Arial Black"/>
                <a:cs typeface="Arial Black"/>
              </a:rPr>
              <a:t>can </a:t>
            </a:r>
            <a:r>
              <a:rPr sz="1000" spc="-105" dirty="0">
                <a:latin typeface="Arial Black"/>
                <a:cs typeface="Arial Black"/>
              </a:rPr>
              <a:t>use </a:t>
            </a:r>
            <a:r>
              <a:rPr sz="1000" spc="-60" dirty="0">
                <a:latin typeface="Arial Black"/>
                <a:cs typeface="Arial Black"/>
              </a:rPr>
              <a:t>to </a:t>
            </a:r>
            <a:r>
              <a:rPr sz="1000" spc="-70" dirty="0">
                <a:latin typeface="Arial Black"/>
                <a:cs typeface="Arial Black"/>
              </a:rPr>
              <a:t>learn </a:t>
            </a:r>
            <a:r>
              <a:rPr sz="1000" spc="-80" dirty="0">
                <a:latin typeface="Arial Black"/>
                <a:cs typeface="Arial Black"/>
              </a:rPr>
              <a:t>your </a:t>
            </a:r>
            <a:r>
              <a:rPr sz="1000" spc="-90" dirty="0">
                <a:latin typeface="Arial Black"/>
                <a:cs typeface="Arial Black"/>
              </a:rPr>
              <a:t>multiplications </a:t>
            </a:r>
            <a:r>
              <a:rPr sz="1000" spc="-15" dirty="0">
                <a:latin typeface="Arial Black"/>
                <a:cs typeface="Arial Black"/>
              </a:rPr>
              <a:t>and </a:t>
            </a:r>
            <a:r>
              <a:rPr sz="1000" spc="-95" dirty="0">
                <a:latin typeface="Arial Black"/>
                <a:cs typeface="Arial Black"/>
              </a:rPr>
              <a:t>their division</a:t>
            </a:r>
            <a:r>
              <a:rPr sz="1000" spc="-85" dirty="0">
                <a:latin typeface="Arial Black"/>
                <a:cs typeface="Arial Black"/>
              </a:rPr>
              <a:t> </a:t>
            </a:r>
            <a:r>
              <a:rPr sz="1000" spc="-80" dirty="0">
                <a:latin typeface="Arial Black"/>
                <a:cs typeface="Arial Black"/>
              </a:rPr>
              <a:t>facts.</a:t>
            </a:r>
            <a:endParaRPr sz="1000">
              <a:latin typeface="Arial Black"/>
              <a:cs typeface="Arial Black"/>
            </a:endParaRPr>
          </a:p>
          <a:p>
            <a:pPr marL="464184" indent="-464184">
              <a:lnSpc>
                <a:spcPct val="100000"/>
              </a:lnSpc>
              <a:spcBef>
                <a:spcPts val="300"/>
              </a:spcBef>
              <a:buFont typeface="Arial"/>
              <a:buChar char="●"/>
              <a:tabLst>
                <a:tab pos="464184" algn="l"/>
                <a:tab pos="2233930" algn="l"/>
              </a:tabLst>
            </a:pPr>
            <a:r>
              <a:rPr sz="1000" spc="-90" dirty="0">
                <a:latin typeface="Arial Black"/>
                <a:cs typeface="Arial Black"/>
              </a:rPr>
              <a:t>Year </a:t>
            </a:r>
            <a:r>
              <a:rPr sz="1000" spc="-114" dirty="0">
                <a:latin typeface="Arial Black"/>
                <a:cs typeface="Arial Black"/>
              </a:rPr>
              <a:t>2 </a:t>
            </a:r>
            <a:r>
              <a:rPr sz="1000" dirty="0">
                <a:latin typeface="Arial Black"/>
                <a:cs typeface="Arial Black"/>
              </a:rPr>
              <a:t>– </a:t>
            </a:r>
            <a:r>
              <a:rPr sz="1000" spc="-85" dirty="0">
                <a:latin typeface="Arial Black"/>
                <a:cs typeface="Arial Black"/>
              </a:rPr>
              <a:t>2’s, </a:t>
            </a:r>
            <a:r>
              <a:rPr sz="1000" spc="-90" dirty="0">
                <a:latin typeface="Arial Black"/>
                <a:cs typeface="Arial Black"/>
              </a:rPr>
              <a:t>5’s </a:t>
            </a:r>
            <a:r>
              <a:rPr sz="1000" spc="-15" dirty="0">
                <a:latin typeface="Arial Black"/>
                <a:cs typeface="Arial Black"/>
              </a:rPr>
              <a:t>and</a:t>
            </a:r>
            <a:r>
              <a:rPr sz="1000" spc="15" dirty="0">
                <a:latin typeface="Arial Black"/>
                <a:cs typeface="Arial Black"/>
              </a:rPr>
              <a:t> </a:t>
            </a:r>
            <a:r>
              <a:rPr sz="1000" spc="-100" dirty="0">
                <a:latin typeface="Arial Black"/>
                <a:cs typeface="Arial Black"/>
              </a:rPr>
              <a:t>10’s</a:t>
            </a:r>
            <a:endParaRPr sz="1000">
              <a:latin typeface="Arial Black"/>
              <a:cs typeface="Arial Black"/>
            </a:endParaRPr>
          </a:p>
          <a:p>
            <a:pPr marL="2271395" indent="-229235">
              <a:lnSpc>
                <a:spcPct val="100000"/>
              </a:lnSpc>
              <a:spcBef>
                <a:spcPts val="980"/>
              </a:spcBef>
              <a:buFont typeface="Arial"/>
              <a:buChar char="●"/>
              <a:tabLst>
                <a:tab pos="2271395" algn="l"/>
                <a:tab pos="2272030" algn="l"/>
              </a:tabLst>
            </a:pPr>
            <a:r>
              <a:rPr sz="1000" spc="-90" dirty="0">
                <a:latin typeface="Arial Black"/>
                <a:cs typeface="Arial Black"/>
              </a:rPr>
              <a:t>Year </a:t>
            </a:r>
            <a:r>
              <a:rPr sz="1000" spc="-114" dirty="0">
                <a:latin typeface="Arial Black"/>
                <a:cs typeface="Arial Black"/>
              </a:rPr>
              <a:t>3 </a:t>
            </a:r>
            <a:r>
              <a:rPr sz="1000" dirty="0">
                <a:latin typeface="Arial Black"/>
                <a:cs typeface="Arial Black"/>
              </a:rPr>
              <a:t>– </a:t>
            </a:r>
            <a:r>
              <a:rPr sz="1000" spc="-85" dirty="0">
                <a:latin typeface="Arial Black"/>
                <a:cs typeface="Arial Black"/>
              </a:rPr>
              <a:t>3’s, </a:t>
            </a:r>
            <a:r>
              <a:rPr sz="1000" spc="-90" dirty="0">
                <a:latin typeface="Arial Black"/>
                <a:cs typeface="Arial Black"/>
              </a:rPr>
              <a:t>4’s </a:t>
            </a:r>
            <a:r>
              <a:rPr sz="1000" spc="-15" dirty="0">
                <a:latin typeface="Arial Black"/>
                <a:cs typeface="Arial Black"/>
              </a:rPr>
              <a:t>and</a:t>
            </a:r>
            <a:r>
              <a:rPr sz="1000" spc="15" dirty="0">
                <a:latin typeface="Arial Black"/>
                <a:cs typeface="Arial Black"/>
              </a:rPr>
              <a:t> </a:t>
            </a:r>
            <a:r>
              <a:rPr sz="1000" spc="-95" dirty="0">
                <a:latin typeface="Arial Black"/>
                <a:cs typeface="Arial Black"/>
              </a:rPr>
              <a:t>8’s</a:t>
            </a:r>
            <a:endParaRPr sz="1000">
              <a:latin typeface="Arial Black"/>
              <a:cs typeface="Arial Black"/>
            </a:endParaRPr>
          </a:p>
          <a:p>
            <a:pPr marL="469900" indent="-469900">
              <a:lnSpc>
                <a:spcPct val="100000"/>
              </a:lnSpc>
              <a:spcBef>
                <a:spcPts val="900"/>
              </a:spcBef>
              <a:buFont typeface="Arial"/>
              <a:buChar char="●"/>
              <a:tabLst>
                <a:tab pos="469900" algn="l"/>
                <a:tab pos="1967230" algn="l"/>
              </a:tabLst>
            </a:pPr>
            <a:r>
              <a:rPr sz="1000" spc="-90" dirty="0">
                <a:latin typeface="Arial Black"/>
                <a:cs typeface="Arial Black"/>
              </a:rPr>
              <a:t>Year </a:t>
            </a:r>
            <a:r>
              <a:rPr sz="1000" spc="-114" dirty="0">
                <a:latin typeface="Arial Black"/>
                <a:cs typeface="Arial Black"/>
              </a:rPr>
              <a:t>4 </a:t>
            </a:r>
            <a:r>
              <a:rPr sz="1000" dirty="0">
                <a:latin typeface="Arial Black"/>
                <a:cs typeface="Arial Black"/>
              </a:rPr>
              <a:t>– </a:t>
            </a:r>
            <a:r>
              <a:rPr sz="1000" spc="-85" dirty="0">
                <a:latin typeface="Arial Black"/>
                <a:cs typeface="Arial Black"/>
              </a:rPr>
              <a:t>6’s, 7’s, 9’s, </a:t>
            </a:r>
            <a:r>
              <a:rPr sz="1000" spc="-100" dirty="0">
                <a:latin typeface="Arial Black"/>
                <a:cs typeface="Arial Black"/>
              </a:rPr>
              <a:t>11’s </a:t>
            </a:r>
            <a:r>
              <a:rPr sz="1000" spc="-15" dirty="0">
                <a:latin typeface="Arial Black"/>
                <a:cs typeface="Arial Black"/>
              </a:rPr>
              <a:t>and</a:t>
            </a:r>
            <a:r>
              <a:rPr sz="1000" spc="75" dirty="0">
                <a:latin typeface="Arial Black"/>
                <a:cs typeface="Arial Black"/>
              </a:rPr>
              <a:t> </a:t>
            </a:r>
            <a:r>
              <a:rPr sz="1000" spc="-100" dirty="0">
                <a:latin typeface="Arial Black"/>
                <a:cs typeface="Arial Black"/>
              </a:rPr>
              <a:t>12’s</a:t>
            </a:r>
            <a:endParaRPr sz="1000">
              <a:latin typeface="Arial Black"/>
              <a:cs typeface="Arial Blac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76650" y="2221191"/>
            <a:ext cx="819838" cy="10962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88310" y="2602509"/>
            <a:ext cx="981899" cy="7340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708336" y="2583446"/>
            <a:ext cx="800771" cy="75310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88310" y="3956189"/>
            <a:ext cx="1754073" cy="103909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457584" y="7778929"/>
          <a:ext cx="1648460" cy="5719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6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07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0660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strike="sngStrike" dirty="0">
                          <a:latin typeface="Arial Black"/>
                          <a:cs typeface="Arial Black"/>
                        </a:rPr>
                        <a:t>5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dirty="0">
                          <a:latin typeface="Arial Black"/>
                          <a:cs typeface="Arial Black"/>
                        </a:rPr>
                        <a:t>2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74295" algn="ctr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dirty="0">
                          <a:latin typeface="Arial Black"/>
                          <a:cs typeface="Arial Black"/>
                        </a:rPr>
                        <a:t>6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spc="-120" dirty="0">
                          <a:latin typeface="Arial Black"/>
                          <a:cs typeface="Arial Black"/>
                        </a:rPr>
                        <a:t>10 </a:t>
                      </a:r>
                      <a:r>
                        <a:rPr sz="1000" spc="-114" dirty="0">
                          <a:latin typeface="Arial Black"/>
                          <a:cs typeface="Arial Black"/>
                        </a:rPr>
                        <a:t>÷</a:t>
                      </a:r>
                      <a:r>
                        <a:rPr sz="1000" spc="-20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70" dirty="0">
                          <a:latin typeface="Arial Black"/>
                          <a:cs typeface="Arial Black"/>
                        </a:rPr>
                        <a:t>2?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sz="1000" spc="-114" dirty="0">
                          <a:latin typeface="Arial Black"/>
                          <a:cs typeface="Arial Black"/>
                        </a:rPr>
                        <a:t>8 </a:t>
                      </a:r>
                      <a:r>
                        <a:rPr sz="1000" spc="-190" dirty="0">
                          <a:latin typeface="Arial Black"/>
                          <a:cs typeface="Arial Black"/>
                        </a:rPr>
                        <a:t>x</a:t>
                      </a:r>
                      <a:r>
                        <a:rPr sz="1000" spc="-100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70" dirty="0">
                          <a:latin typeface="Arial Black"/>
                          <a:cs typeface="Arial Black"/>
                        </a:rPr>
                        <a:t>8?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000" spc="-114" dirty="0">
                          <a:latin typeface="Arial Black"/>
                          <a:cs typeface="Arial Black"/>
                        </a:rPr>
                        <a:t>3 </a:t>
                      </a:r>
                      <a:r>
                        <a:rPr sz="1000" spc="-190" dirty="0">
                          <a:latin typeface="Arial Black"/>
                          <a:cs typeface="Arial Black"/>
                        </a:rPr>
                        <a:t>x</a:t>
                      </a:r>
                      <a:r>
                        <a:rPr sz="1000" spc="-100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70" dirty="0">
                          <a:latin typeface="Arial Black"/>
                          <a:cs typeface="Arial Black"/>
                        </a:rPr>
                        <a:t>7?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660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dirty="0">
                          <a:latin typeface="Arial Black"/>
                          <a:cs typeface="Arial Black"/>
                        </a:rPr>
                        <a:t>1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spc="-120" dirty="0">
                          <a:latin typeface="Arial Black"/>
                          <a:cs typeface="Arial Black"/>
                        </a:rPr>
                        <a:t>24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810" algn="ctr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spc="-120" dirty="0">
                          <a:latin typeface="Arial Black"/>
                          <a:cs typeface="Arial Black"/>
                        </a:rPr>
                        <a:t>10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660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strike="sngStrike" spc="-120" dirty="0">
                          <a:latin typeface="Arial Black"/>
                          <a:cs typeface="Arial Black"/>
                        </a:rPr>
                        <a:t>21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spc="-120" dirty="0">
                          <a:latin typeface="Arial Black"/>
                          <a:cs typeface="Arial Black"/>
                        </a:rPr>
                        <a:t>56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810" algn="ctr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spc="-120" dirty="0">
                          <a:latin typeface="Arial Black"/>
                          <a:cs typeface="Arial Black"/>
                        </a:rPr>
                        <a:t>81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390853" y="1468082"/>
          <a:ext cx="6635115" cy="72546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117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17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17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16133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u="sng" spc="-56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P</a:t>
                      </a:r>
                      <a:r>
                        <a:rPr sz="1000" b="1" spc="290" dirty="0"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ictorial</a:t>
                      </a:r>
                      <a:r>
                        <a:rPr sz="10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representations</a:t>
                      </a:r>
                      <a:endParaRPr sz="1000">
                        <a:latin typeface="Gothic Uralic"/>
                        <a:cs typeface="Gothic Uralic"/>
                      </a:endParaRPr>
                    </a:p>
                    <a:p>
                      <a:pPr marL="61594" marR="217804">
                        <a:lnSpc>
                          <a:spcPct val="118800"/>
                        </a:lnSpc>
                        <a:spcBef>
                          <a:spcPts val="5"/>
                        </a:spcBef>
                      </a:pPr>
                      <a:r>
                        <a:rPr sz="1000" spc="-75" dirty="0">
                          <a:latin typeface="Arial Black"/>
                          <a:cs typeface="Arial Black"/>
                        </a:rPr>
                        <a:t>Draw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your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multiplications </a:t>
                      </a:r>
                      <a:r>
                        <a:rPr sz="1000" spc="155" dirty="0">
                          <a:latin typeface="Arial Black"/>
                          <a:cs typeface="Arial Black"/>
                        </a:rPr>
                        <a:t>/  </a:t>
                      </a:r>
                      <a:r>
                        <a:rPr sz="1000" spc="-95" dirty="0">
                          <a:latin typeface="Arial Black"/>
                          <a:cs typeface="Arial Black"/>
                        </a:rPr>
                        <a:t>division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facts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out </a:t>
                      </a:r>
                      <a:r>
                        <a:rPr sz="1000" spc="-100" dirty="0">
                          <a:latin typeface="Arial Black"/>
                          <a:cs typeface="Arial Black"/>
                        </a:rPr>
                        <a:t>using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pictures.  </a:t>
                      </a:r>
                      <a:r>
                        <a:rPr sz="1000" spc="-130" dirty="0">
                          <a:latin typeface="Arial Black"/>
                          <a:cs typeface="Arial Black"/>
                        </a:rPr>
                        <a:t>These </a:t>
                      </a:r>
                      <a:r>
                        <a:rPr sz="1000" spc="-25" dirty="0">
                          <a:latin typeface="Arial Black"/>
                          <a:cs typeface="Arial Black"/>
                        </a:rPr>
                        <a:t>can </a:t>
                      </a:r>
                      <a:r>
                        <a:rPr sz="1000" spc="-5" dirty="0">
                          <a:latin typeface="Arial Black"/>
                          <a:cs typeface="Arial Black"/>
                        </a:rPr>
                        <a:t>be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dots, </a:t>
                      </a:r>
                      <a:r>
                        <a:rPr sz="1000" spc="-120" dirty="0">
                          <a:latin typeface="Arial Black"/>
                          <a:cs typeface="Arial Black"/>
                        </a:rPr>
                        <a:t>sweets</a:t>
                      </a:r>
                      <a:r>
                        <a:rPr sz="1000" spc="-105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etc.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u="sng" spc="-78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C</a:t>
                      </a:r>
                      <a:r>
                        <a:rPr sz="1000" b="1" spc="505" dirty="0"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oncrete resources</a:t>
                      </a:r>
                      <a:endParaRPr sz="1000">
                        <a:latin typeface="Gothic Uralic"/>
                        <a:cs typeface="Gothic Uralic"/>
                      </a:endParaRPr>
                    </a:p>
                    <a:p>
                      <a:pPr marL="61594" marR="77470">
                        <a:lnSpc>
                          <a:spcPct val="118800"/>
                        </a:lnSpc>
                        <a:spcBef>
                          <a:spcPts val="5"/>
                        </a:spcBef>
                      </a:pPr>
                      <a:r>
                        <a:rPr sz="1000" spc="-55" dirty="0">
                          <a:latin typeface="Arial Black"/>
                          <a:cs typeface="Arial Black"/>
                        </a:rPr>
                        <a:t>Make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your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multiplications </a:t>
                      </a:r>
                      <a:r>
                        <a:rPr sz="1000" spc="155" dirty="0">
                          <a:latin typeface="Arial Black"/>
                          <a:cs typeface="Arial Black"/>
                        </a:rPr>
                        <a:t>/  </a:t>
                      </a:r>
                      <a:r>
                        <a:rPr sz="1000" spc="-95" dirty="0">
                          <a:latin typeface="Arial Black"/>
                          <a:cs typeface="Arial Black"/>
                        </a:rPr>
                        <a:t>division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facts </a:t>
                      </a:r>
                      <a:r>
                        <a:rPr sz="1000" spc="-100" dirty="0">
                          <a:latin typeface="Arial Black"/>
                          <a:cs typeface="Arial Black"/>
                        </a:rPr>
                        <a:t>using resources </a:t>
                      </a:r>
                      <a:r>
                        <a:rPr sz="1000" spc="-75" dirty="0">
                          <a:latin typeface="Arial Black"/>
                          <a:cs typeface="Arial Black"/>
                        </a:rPr>
                        <a:t>from  </a:t>
                      </a:r>
                      <a:r>
                        <a:rPr sz="1000" spc="-45" dirty="0">
                          <a:latin typeface="Arial Black"/>
                          <a:cs typeface="Arial Black"/>
                        </a:rPr>
                        <a:t>around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the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75" dirty="0">
                          <a:latin typeface="Arial Black"/>
                          <a:cs typeface="Arial Black"/>
                        </a:rPr>
                        <a:t>house.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 marL="61594" marR="234315">
                        <a:lnSpc>
                          <a:spcPts val="1500"/>
                        </a:lnSpc>
                        <a:spcBef>
                          <a:spcPts val="25"/>
                        </a:spcBef>
                      </a:pPr>
                      <a:r>
                        <a:rPr sz="1000" spc="-30" dirty="0">
                          <a:latin typeface="Arial Black"/>
                          <a:cs typeface="Arial Black"/>
                        </a:rPr>
                        <a:t>eg. </a:t>
                      </a:r>
                      <a:r>
                        <a:rPr sz="1000" spc="-60" dirty="0">
                          <a:latin typeface="Arial Black"/>
                          <a:cs typeface="Arial Black"/>
                        </a:rPr>
                        <a:t>pasta,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pencils, </a:t>
                      </a:r>
                      <a:r>
                        <a:rPr sz="1000" spc="-114" dirty="0">
                          <a:latin typeface="Arial Black"/>
                          <a:cs typeface="Arial Black"/>
                        </a:rPr>
                        <a:t>sweets,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rice, 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money, </a:t>
                      </a:r>
                      <a:r>
                        <a:rPr sz="1000" spc="-10" dirty="0">
                          <a:latin typeface="Arial Black"/>
                          <a:cs typeface="Arial Black"/>
                        </a:rPr>
                        <a:t>egg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boxes, </a:t>
                      </a:r>
                      <a:r>
                        <a:rPr sz="1000" spc="-60" dirty="0">
                          <a:latin typeface="Arial Black"/>
                          <a:cs typeface="Arial Black"/>
                        </a:rPr>
                        <a:t>ice</a:t>
                      </a:r>
                      <a:r>
                        <a:rPr sz="1000" spc="-100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105" dirty="0">
                          <a:latin typeface="Arial Black"/>
                          <a:cs typeface="Arial Black"/>
                        </a:rPr>
                        <a:t>trays.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 algn="just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u="sng" spc="-78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C</a:t>
                      </a:r>
                      <a:r>
                        <a:rPr sz="1000" b="1" spc="505" dirty="0"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onnection</a:t>
                      </a:r>
                      <a:r>
                        <a:rPr sz="10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seeking</a:t>
                      </a:r>
                      <a:endParaRPr sz="1000">
                        <a:latin typeface="Gothic Uralic"/>
                        <a:cs typeface="Gothic Uralic"/>
                      </a:endParaRPr>
                    </a:p>
                    <a:p>
                      <a:pPr marL="61594" marR="68580" algn="just">
                        <a:lnSpc>
                          <a:spcPct val="118800"/>
                        </a:lnSpc>
                        <a:spcBef>
                          <a:spcPts val="5"/>
                        </a:spcBef>
                      </a:pPr>
                      <a:r>
                        <a:rPr sz="1000" spc="-95" dirty="0">
                          <a:latin typeface="Arial Black"/>
                          <a:cs typeface="Arial Black"/>
                        </a:rPr>
                        <a:t>Find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the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connection </a:t>
                      </a:r>
                      <a:r>
                        <a:rPr sz="1000" spc="-50" dirty="0">
                          <a:latin typeface="Arial Black"/>
                          <a:cs typeface="Arial Black"/>
                        </a:rPr>
                        <a:t>between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the 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multiplications </a:t>
                      </a:r>
                      <a:r>
                        <a:rPr sz="1000" spc="-75" dirty="0">
                          <a:latin typeface="Arial Black"/>
                          <a:cs typeface="Arial Black"/>
                        </a:rPr>
                        <a:t>(focus </a:t>
                      </a:r>
                      <a:r>
                        <a:rPr sz="1000" spc="-40" dirty="0">
                          <a:latin typeface="Arial Black"/>
                          <a:cs typeface="Arial Black"/>
                        </a:rPr>
                        <a:t>on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the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ones  </a:t>
                      </a:r>
                      <a:r>
                        <a:rPr sz="1000" spc="-70" dirty="0">
                          <a:latin typeface="Arial Black"/>
                          <a:cs typeface="Arial Black"/>
                        </a:rPr>
                        <a:t>learnt):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sz="1000" spc="-95" dirty="0">
                          <a:latin typeface="Arial Black"/>
                          <a:cs typeface="Arial Black"/>
                        </a:rPr>
                        <a:t>5’s </a:t>
                      </a:r>
                      <a:r>
                        <a:rPr sz="1000" spc="-135" dirty="0">
                          <a:latin typeface="Arial Black"/>
                          <a:cs typeface="Arial Black"/>
                        </a:rPr>
                        <a:t>&amp;</a:t>
                      </a:r>
                      <a:r>
                        <a:rPr sz="1000" spc="-30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100" dirty="0">
                          <a:latin typeface="Arial Black"/>
                          <a:cs typeface="Arial Black"/>
                        </a:rPr>
                        <a:t>10’s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000" spc="-95" dirty="0">
                          <a:latin typeface="Arial Black"/>
                          <a:cs typeface="Arial Black"/>
                        </a:rPr>
                        <a:t>2’s </a:t>
                      </a:r>
                      <a:r>
                        <a:rPr sz="1000" spc="-135" dirty="0">
                          <a:latin typeface="Arial Black"/>
                          <a:cs typeface="Arial Black"/>
                        </a:rPr>
                        <a:t>&amp;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4’s </a:t>
                      </a:r>
                      <a:r>
                        <a:rPr sz="1000" spc="-135" dirty="0">
                          <a:latin typeface="Arial Black"/>
                          <a:cs typeface="Arial Black"/>
                        </a:rPr>
                        <a:t>&amp;</a:t>
                      </a:r>
                      <a:r>
                        <a:rPr sz="1000" spc="-125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95" dirty="0">
                          <a:latin typeface="Arial Black"/>
                          <a:cs typeface="Arial Black"/>
                        </a:rPr>
                        <a:t>8’s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sz="1000" spc="-95" dirty="0">
                          <a:latin typeface="Arial Black"/>
                          <a:cs typeface="Arial Black"/>
                        </a:rPr>
                        <a:t>3’s </a:t>
                      </a:r>
                      <a:r>
                        <a:rPr sz="1000" spc="-135" dirty="0">
                          <a:latin typeface="Arial Black"/>
                          <a:cs typeface="Arial Black"/>
                        </a:rPr>
                        <a:t>&amp;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6’s </a:t>
                      </a:r>
                      <a:r>
                        <a:rPr sz="1000" spc="-135" dirty="0">
                          <a:latin typeface="Arial Black"/>
                          <a:cs typeface="Arial Black"/>
                        </a:rPr>
                        <a:t>&amp;</a:t>
                      </a:r>
                      <a:r>
                        <a:rPr sz="1000" spc="-125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100" dirty="0">
                          <a:latin typeface="Arial Black"/>
                          <a:cs typeface="Arial Black"/>
                        </a:rPr>
                        <a:t>12’s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8742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u="sng" spc="-56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P</a:t>
                      </a:r>
                      <a:r>
                        <a:rPr sz="1000" b="1" spc="290" dirty="0"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attern</a:t>
                      </a:r>
                      <a:r>
                        <a:rPr sz="10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Seeking</a:t>
                      </a:r>
                      <a:endParaRPr sz="1000">
                        <a:latin typeface="Gothic Uralic"/>
                        <a:cs typeface="Gothic Uralic"/>
                      </a:endParaRPr>
                    </a:p>
                    <a:p>
                      <a:pPr marL="61594" marR="182880">
                        <a:lnSpc>
                          <a:spcPct val="118800"/>
                        </a:lnSpc>
                        <a:spcBef>
                          <a:spcPts val="5"/>
                        </a:spcBef>
                      </a:pPr>
                      <a:r>
                        <a:rPr sz="1000" spc="-90" dirty="0">
                          <a:latin typeface="Arial Black"/>
                          <a:cs typeface="Arial Black"/>
                        </a:rPr>
                        <a:t>Write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out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your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multiplications.  </a:t>
                      </a:r>
                      <a:r>
                        <a:rPr sz="1000" spc="-10" dirty="0">
                          <a:latin typeface="Arial Black"/>
                          <a:cs typeface="Arial Black"/>
                        </a:rPr>
                        <a:t>Can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you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find </a:t>
                      </a:r>
                      <a:r>
                        <a:rPr sz="1000" spc="15" dirty="0">
                          <a:latin typeface="Arial Black"/>
                          <a:cs typeface="Arial Black"/>
                        </a:rPr>
                        <a:t>a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pattern? </a:t>
                      </a:r>
                      <a:r>
                        <a:rPr sz="1000" spc="-195" dirty="0">
                          <a:latin typeface="Arial Black"/>
                          <a:cs typeface="Arial Black"/>
                        </a:rPr>
                        <a:t>Is </a:t>
                      </a:r>
                      <a:r>
                        <a:rPr sz="1000" spc="-70" dirty="0">
                          <a:latin typeface="Arial Black"/>
                          <a:cs typeface="Arial Black"/>
                        </a:rPr>
                        <a:t>there  </a:t>
                      </a:r>
                      <a:r>
                        <a:rPr sz="1000" spc="15" dirty="0">
                          <a:latin typeface="Arial Black"/>
                          <a:cs typeface="Arial Black"/>
                        </a:rPr>
                        <a:t>a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rule?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000" b="1" spc="-5" dirty="0">
                          <a:latin typeface="Gothic Uralic"/>
                          <a:cs typeface="Gothic Uralic"/>
                        </a:rPr>
                        <a:t>Hint: </a:t>
                      </a:r>
                      <a:r>
                        <a:rPr sz="1000" spc="20" dirty="0">
                          <a:latin typeface="Arial Black"/>
                          <a:cs typeface="Arial Black"/>
                        </a:rPr>
                        <a:t>Odd </a:t>
                      </a:r>
                      <a:r>
                        <a:rPr sz="1000" spc="155" dirty="0">
                          <a:latin typeface="Arial Black"/>
                          <a:cs typeface="Arial Black"/>
                        </a:rPr>
                        <a:t>/</a:t>
                      </a:r>
                      <a:r>
                        <a:rPr sz="1000" spc="-150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Even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u="sng" spc="-78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C</a:t>
                      </a:r>
                      <a:r>
                        <a:rPr sz="1000" b="1" spc="509" dirty="0"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lose</a:t>
                      </a:r>
                      <a:r>
                        <a:rPr sz="10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Multiples</a:t>
                      </a:r>
                      <a:endParaRPr sz="1000">
                        <a:latin typeface="Gothic Uralic"/>
                        <a:cs typeface="Gothic Uralic"/>
                      </a:endParaRPr>
                    </a:p>
                    <a:p>
                      <a:pPr marL="61594" marR="245110">
                        <a:lnSpc>
                          <a:spcPct val="118800"/>
                        </a:lnSpc>
                        <a:spcBef>
                          <a:spcPts val="5"/>
                        </a:spcBef>
                      </a:pPr>
                      <a:r>
                        <a:rPr sz="1000" spc="-145" dirty="0">
                          <a:latin typeface="Arial Black"/>
                          <a:cs typeface="Arial Black"/>
                        </a:rPr>
                        <a:t>Use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your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multiplications </a:t>
                      </a:r>
                      <a:r>
                        <a:rPr sz="1000" spc="-60" dirty="0">
                          <a:latin typeface="Arial Black"/>
                          <a:cs typeface="Arial Black"/>
                        </a:rPr>
                        <a:t>to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help  you </a:t>
                      </a:r>
                      <a:r>
                        <a:rPr sz="1000" spc="-75" dirty="0">
                          <a:latin typeface="Arial Black"/>
                          <a:cs typeface="Arial Black"/>
                        </a:rPr>
                        <a:t>figure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out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95" dirty="0">
                          <a:latin typeface="Arial Black"/>
                          <a:cs typeface="Arial Black"/>
                        </a:rPr>
                        <a:t>others.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u="sng" spc="-58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B</a:t>
                      </a:r>
                      <a:r>
                        <a:rPr sz="1000" b="1" spc="280" dirty="0"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eat the</a:t>
                      </a:r>
                      <a:r>
                        <a:rPr sz="1000" b="1" u="sng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clock</a:t>
                      </a:r>
                      <a:endParaRPr sz="1000">
                        <a:latin typeface="Gothic Uralic"/>
                        <a:cs typeface="Gothic Uralic"/>
                      </a:endParaRPr>
                    </a:p>
                    <a:p>
                      <a:pPr marL="61594" marR="306705">
                        <a:lnSpc>
                          <a:spcPct val="118800"/>
                        </a:lnSpc>
                        <a:spcBef>
                          <a:spcPts val="5"/>
                        </a:spcBef>
                      </a:pPr>
                      <a:r>
                        <a:rPr sz="1000" spc="-120" dirty="0">
                          <a:latin typeface="Arial Black"/>
                          <a:cs typeface="Arial Black"/>
                        </a:rPr>
                        <a:t>Set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the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timer. See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how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quickly 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you </a:t>
                      </a:r>
                      <a:r>
                        <a:rPr sz="1000" spc="-25" dirty="0">
                          <a:latin typeface="Arial Black"/>
                          <a:cs typeface="Arial Black"/>
                        </a:rPr>
                        <a:t>can </a:t>
                      </a:r>
                      <a:r>
                        <a:rPr sz="1000" spc="-95" dirty="0">
                          <a:latin typeface="Arial Black"/>
                          <a:cs typeface="Arial Black"/>
                        </a:rPr>
                        <a:t>answer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all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your 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multiplications.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000" spc="-10" dirty="0">
                          <a:latin typeface="Arial Black"/>
                          <a:cs typeface="Arial Black"/>
                        </a:rPr>
                        <a:t>Can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you </a:t>
                      </a:r>
                      <a:r>
                        <a:rPr sz="1000" spc="-30" dirty="0">
                          <a:latin typeface="Arial Black"/>
                          <a:cs typeface="Arial Black"/>
                        </a:rPr>
                        <a:t>beat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your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own</a:t>
                      </a:r>
                      <a:r>
                        <a:rPr sz="1000" spc="-135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score?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39676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u="sng" spc="-90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W</a:t>
                      </a:r>
                      <a:r>
                        <a:rPr sz="1000" b="1" spc="625" dirty="0"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ord </a:t>
                      </a:r>
                      <a:r>
                        <a:rPr sz="10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Problem</a:t>
                      </a:r>
                      <a:endParaRPr sz="1000">
                        <a:latin typeface="Gothic Uralic"/>
                        <a:cs typeface="Gothic Uralic"/>
                      </a:endParaRPr>
                    </a:p>
                    <a:p>
                      <a:pPr marL="61594" marR="64769">
                        <a:lnSpc>
                          <a:spcPct val="118800"/>
                        </a:lnSpc>
                        <a:spcBef>
                          <a:spcPts val="5"/>
                        </a:spcBef>
                      </a:pPr>
                      <a:r>
                        <a:rPr sz="1000" spc="-55" dirty="0">
                          <a:latin typeface="Arial Black"/>
                          <a:cs typeface="Arial Black"/>
                        </a:rPr>
                        <a:t>Make </a:t>
                      </a:r>
                      <a:r>
                        <a:rPr sz="1000" spc="15" dirty="0">
                          <a:latin typeface="Arial Black"/>
                          <a:cs typeface="Arial Black"/>
                        </a:rPr>
                        <a:t>a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word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problem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out </a:t>
                      </a:r>
                      <a:r>
                        <a:rPr sz="1000" spc="-50" dirty="0">
                          <a:latin typeface="Arial Black"/>
                          <a:cs typeface="Arial Black"/>
                        </a:rPr>
                        <a:t>of</a:t>
                      </a:r>
                      <a:r>
                        <a:rPr sz="1000" spc="-160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your  multiplication </a:t>
                      </a:r>
                      <a:r>
                        <a:rPr sz="1000" spc="155" dirty="0">
                          <a:latin typeface="Arial Black"/>
                          <a:cs typeface="Arial Black"/>
                        </a:rPr>
                        <a:t>/</a:t>
                      </a:r>
                      <a:r>
                        <a:rPr sz="1000" spc="-20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95" dirty="0">
                          <a:latin typeface="Arial Black"/>
                          <a:cs typeface="Arial Black"/>
                        </a:rPr>
                        <a:t>division </a:t>
                      </a:r>
                      <a:r>
                        <a:rPr sz="1000" spc="-50" dirty="0">
                          <a:latin typeface="Arial Black"/>
                          <a:cs typeface="Arial Black"/>
                        </a:rPr>
                        <a:t>fact.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sz="1000" spc="-80" dirty="0">
                          <a:latin typeface="Arial Black"/>
                          <a:cs typeface="Arial Black"/>
                        </a:rPr>
                        <a:t>“35 </a:t>
                      </a:r>
                      <a:r>
                        <a:rPr sz="1000" spc="-114" dirty="0">
                          <a:latin typeface="Arial Black"/>
                          <a:cs typeface="Arial Black"/>
                        </a:rPr>
                        <a:t>÷ 5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=</a:t>
                      </a:r>
                      <a:r>
                        <a:rPr sz="1000" spc="60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114" dirty="0">
                          <a:latin typeface="Arial Black"/>
                          <a:cs typeface="Arial Black"/>
                        </a:rPr>
                        <a:t>7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 marL="61594" marR="92075">
                        <a:lnSpc>
                          <a:spcPct val="118800"/>
                        </a:lnSpc>
                      </a:pPr>
                      <a:r>
                        <a:rPr sz="1000" spc="-55" dirty="0">
                          <a:latin typeface="Arial Black"/>
                          <a:cs typeface="Arial Black"/>
                        </a:rPr>
                        <a:t>I’m </a:t>
                      </a:r>
                      <a:r>
                        <a:rPr sz="1000" spc="-60" dirty="0">
                          <a:latin typeface="Arial Black"/>
                          <a:cs typeface="Arial Black"/>
                        </a:rPr>
                        <a:t>baking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cupcakes. </a:t>
                      </a:r>
                      <a:r>
                        <a:rPr sz="1000" spc="-165" dirty="0">
                          <a:latin typeface="Arial Black"/>
                          <a:cs typeface="Arial Black"/>
                        </a:rPr>
                        <a:t>I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make </a:t>
                      </a:r>
                      <a:r>
                        <a:rPr sz="1000" spc="-114" dirty="0">
                          <a:latin typeface="Arial Black"/>
                          <a:cs typeface="Arial Black"/>
                        </a:rPr>
                        <a:t>5 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cupcakes. </a:t>
                      </a:r>
                      <a:r>
                        <a:rPr sz="1000" spc="-165" dirty="0">
                          <a:latin typeface="Arial Black"/>
                          <a:cs typeface="Arial Black"/>
                        </a:rPr>
                        <a:t>I </a:t>
                      </a:r>
                      <a:r>
                        <a:rPr sz="1000" spc="-40" dirty="0">
                          <a:latin typeface="Arial Black"/>
                          <a:cs typeface="Arial Black"/>
                        </a:rPr>
                        <a:t>decorate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them  evenly </a:t>
                      </a:r>
                      <a:r>
                        <a:rPr sz="1000" spc="-105" dirty="0">
                          <a:latin typeface="Arial Black"/>
                          <a:cs typeface="Arial Black"/>
                        </a:rPr>
                        <a:t>with </a:t>
                      </a:r>
                      <a:r>
                        <a:rPr sz="1000" spc="-120" dirty="0">
                          <a:latin typeface="Arial Black"/>
                          <a:cs typeface="Arial Black"/>
                        </a:rPr>
                        <a:t>35 </a:t>
                      </a:r>
                      <a:r>
                        <a:rPr sz="1000" spc="-114" dirty="0">
                          <a:latin typeface="Arial Black"/>
                          <a:cs typeface="Arial Black"/>
                        </a:rPr>
                        <a:t>sweets. </a:t>
                      </a:r>
                      <a:r>
                        <a:rPr sz="1000" spc="-95" dirty="0">
                          <a:latin typeface="Arial Black"/>
                          <a:cs typeface="Arial Black"/>
                        </a:rPr>
                        <a:t>How </a:t>
                      </a:r>
                      <a:r>
                        <a:rPr sz="1000" spc="-50" dirty="0">
                          <a:latin typeface="Arial Black"/>
                          <a:cs typeface="Arial Black"/>
                        </a:rPr>
                        <a:t>many  </a:t>
                      </a:r>
                      <a:r>
                        <a:rPr sz="1000" spc="-120" dirty="0">
                          <a:latin typeface="Arial Black"/>
                          <a:cs typeface="Arial Black"/>
                        </a:rPr>
                        <a:t>sweets </a:t>
                      </a:r>
                      <a:r>
                        <a:rPr sz="1000" spc="-50" dirty="0">
                          <a:latin typeface="Arial Black"/>
                          <a:cs typeface="Arial Black"/>
                        </a:rPr>
                        <a:t>are </a:t>
                      </a:r>
                      <a:r>
                        <a:rPr sz="1000" spc="-40" dirty="0">
                          <a:latin typeface="Arial Black"/>
                          <a:cs typeface="Arial Black"/>
                        </a:rPr>
                        <a:t>on </a:t>
                      </a:r>
                      <a:r>
                        <a:rPr sz="1000" spc="-25" dirty="0">
                          <a:latin typeface="Arial Black"/>
                          <a:cs typeface="Arial Black"/>
                        </a:rPr>
                        <a:t>each</a:t>
                      </a:r>
                      <a:r>
                        <a:rPr sz="1000" spc="-60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40" dirty="0">
                          <a:latin typeface="Arial Black"/>
                          <a:cs typeface="Arial Black"/>
                        </a:rPr>
                        <a:t>cupcake?”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u="sng" spc="-70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D</a:t>
                      </a:r>
                      <a:r>
                        <a:rPr sz="1000" b="1" spc="430" dirty="0"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ominoes</a:t>
                      </a:r>
                      <a:endParaRPr sz="1000">
                        <a:latin typeface="Gothic Uralic"/>
                        <a:cs typeface="Gothic Uralic"/>
                      </a:endParaRPr>
                    </a:p>
                    <a:p>
                      <a:pPr marL="61594" marR="224790">
                        <a:lnSpc>
                          <a:spcPct val="118800"/>
                        </a:lnSpc>
                        <a:spcBef>
                          <a:spcPts val="5"/>
                        </a:spcBef>
                      </a:pPr>
                      <a:r>
                        <a:rPr sz="1000" spc="-105" dirty="0">
                          <a:latin typeface="Arial Black"/>
                          <a:cs typeface="Arial Black"/>
                        </a:rPr>
                        <a:t>Put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all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the </a:t>
                      </a:r>
                      <a:r>
                        <a:rPr sz="1000" spc="-75" dirty="0">
                          <a:latin typeface="Arial Black"/>
                          <a:cs typeface="Arial Black"/>
                        </a:rPr>
                        <a:t>dominos </a:t>
                      </a:r>
                      <a:r>
                        <a:rPr sz="1000" spc="-30" dirty="0">
                          <a:latin typeface="Arial Black"/>
                          <a:cs typeface="Arial Black"/>
                        </a:rPr>
                        <a:t>face </a:t>
                      </a:r>
                      <a:r>
                        <a:rPr sz="1000" spc="-50" dirty="0">
                          <a:latin typeface="Arial Black"/>
                          <a:cs typeface="Arial Black"/>
                        </a:rPr>
                        <a:t>down.  </a:t>
                      </a:r>
                      <a:r>
                        <a:rPr sz="1000" spc="-110" dirty="0">
                          <a:latin typeface="Arial Black"/>
                          <a:cs typeface="Arial Black"/>
                        </a:rPr>
                        <a:t>Flip </a:t>
                      </a:r>
                      <a:r>
                        <a:rPr sz="1000" spc="-35" dirty="0">
                          <a:latin typeface="Arial Black"/>
                          <a:cs typeface="Arial Black"/>
                        </a:rPr>
                        <a:t>one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over </a:t>
                      </a:r>
                      <a:r>
                        <a:rPr sz="1000" spc="-15" dirty="0">
                          <a:latin typeface="Arial Black"/>
                          <a:cs typeface="Arial Black"/>
                        </a:rPr>
                        <a:t>and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multiply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the 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two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numbers</a:t>
                      </a:r>
                      <a:r>
                        <a:rPr sz="1000" spc="-50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60" dirty="0">
                          <a:latin typeface="Arial Black"/>
                          <a:cs typeface="Arial Black"/>
                        </a:rPr>
                        <a:t>together.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 marL="87185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000" spc="-114" dirty="0">
                          <a:latin typeface="Arial Black"/>
                          <a:cs typeface="Arial Black"/>
                        </a:rPr>
                        <a:t>2 </a:t>
                      </a:r>
                      <a:r>
                        <a:rPr sz="1000" spc="-190" dirty="0">
                          <a:latin typeface="Arial Black"/>
                          <a:cs typeface="Arial Black"/>
                        </a:rPr>
                        <a:t>x  </a:t>
                      </a:r>
                      <a:r>
                        <a:rPr sz="1000" spc="-114" dirty="0">
                          <a:latin typeface="Arial Black"/>
                          <a:cs typeface="Arial Black"/>
                        </a:rPr>
                        <a:t>5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=</a:t>
                      </a:r>
                      <a:r>
                        <a:rPr sz="1000" spc="-50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120" dirty="0">
                          <a:latin typeface="Arial Black"/>
                          <a:cs typeface="Arial Black"/>
                        </a:rPr>
                        <a:t>10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 marL="87185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000" spc="-114" dirty="0">
                          <a:latin typeface="Arial Black"/>
                          <a:cs typeface="Arial Black"/>
                        </a:rPr>
                        <a:t>4 </a:t>
                      </a:r>
                      <a:r>
                        <a:rPr sz="1000" spc="-190" dirty="0">
                          <a:latin typeface="Arial Black"/>
                          <a:cs typeface="Arial Black"/>
                        </a:rPr>
                        <a:t>x  </a:t>
                      </a:r>
                      <a:r>
                        <a:rPr sz="1000" spc="-114" dirty="0">
                          <a:latin typeface="Arial Black"/>
                          <a:cs typeface="Arial Black"/>
                        </a:rPr>
                        <a:t>3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=</a:t>
                      </a:r>
                      <a:r>
                        <a:rPr sz="1000" spc="-50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120" dirty="0">
                          <a:latin typeface="Arial Black"/>
                          <a:cs typeface="Arial Black"/>
                        </a:rPr>
                        <a:t>12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1594" marR="313055" indent="810260">
                        <a:lnSpc>
                          <a:spcPct val="118800"/>
                        </a:lnSpc>
                      </a:pPr>
                      <a:r>
                        <a:rPr sz="1000" spc="-40" dirty="0">
                          <a:latin typeface="Arial Black"/>
                          <a:cs typeface="Arial Black"/>
                        </a:rPr>
                        <a:t>A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point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for</a:t>
                      </a:r>
                      <a:r>
                        <a:rPr sz="1000" spc="-145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every  </a:t>
                      </a:r>
                      <a:r>
                        <a:rPr sz="1000" spc="-70" dirty="0">
                          <a:latin typeface="Arial Black"/>
                          <a:cs typeface="Arial Black"/>
                        </a:rPr>
                        <a:t>correct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answer.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u="sng" spc="-90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M</a:t>
                      </a:r>
                      <a:r>
                        <a:rPr sz="1000" b="1" spc="625" dirty="0"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atching</a:t>
                      </a:r>
                      <a:endParaRPr sz="1000">
                        <a:latin typeface="Gothic Uralic"/>
                        <a:cs typeface="Gothic Uralic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sz="1000" spc="-90" dirty="0">
                          <a:latin typeface="Arial Black"/>
                          <a:cs typeface="Arial Black"/>
                        </a:rPr>
                        <a:t>Write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out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all </a:t>
                      </a:r>
                      <a:r>
                        <a:rPr sz="1000" spc="-50" dirty="0">
                          <a:latin typeface="Arial Black"/>
                          <a:cs typeface="Arial Black"/>
                        </a:rPr>
                        <a:t>of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the</a:t>
                      </a:r>
                      <a:r>
                        <a:rPr sz="1000" spc="-30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multiplications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 marL="61594" marR="175260">
                        <a:lnSpc>
                          <a:spcPct val="118800"/>
                        </a:lnSpc>
                      </a:pPr>
                      <a:r>
                        <a:rPr sz="1000" spc="155" dirty="0">
                          <a:latin typeface="Arial Black"/>
                          <a:cs typeface="Arial Black"/>
                        </a:rPr>
                        <a:t>/ </a:t>
                      </a:r>
                      <a:r>
                        <a:rPr sz="1000" spc="-95" dirty="0">
                          <a:latin typeface="Arial Black"/>
                          <a:cs typeface="Arial Black"/>
                        </a:rPr>
                        <a:t>division </a:t>
                      </a:r>
                      <a:r>
                        <a:rPr sz="1000" spc="-40" dirty="0">
                          <a:latin typeface="Arial Black"/>
                          <a:cs typeface="Arial Black"/>
                        </a:rPr>
                        <a:t>on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separate </a:t>
                      </a:r>
                      <a:r>
                        <a:rPr sz="1000" spc="-70" dirty="0">
                          <a:latin typeface="Arial Black"/>
                          <a:cs typeface="Arial Black"/>
                        </a:rPr>
                        <a:t>pieces </a:t>
                      </a:r>
                      <a:r>
                        <a:rPr sz="1000" spc="-50" dirty="0">
                          <a:latin typeface="Arial Black"/>
                          <a:cs typeface="Arial Black"/>
                        </a:rPr>
                        <a:t>of  </a:t>
                      </a:r>
                      <a:r>
                        <a:rPr sz="1000" spc="-35" dirty="0">
                          <a:latin typeface="Arial Black"/>
                          <a:cs typeface="Arial Black"/>
                        </a:rPr>
                        <a:t>paper.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Write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all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the </a:t>
                      </a:r>
                      <a:r>
                        <a:rPr sz="1000" spc="-114" dirty="0">
                          <a:latin typeface="Arial Black"/>
                          <a:cs typeface="Arial Black"/>
                        </a:rPr>
                        <a:t>answers </a:t>
                      </a:r>
                      <a:r>
                        <a:rPr sz="1000" spc="-40" dirty="0">
                          <a:latin typeface="Arial Black"/>
                          <a:cs typeface="Arial Black"/>
                        </a:rPr>
                        <a:t>on 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separate </a:t>
                      </a:r>
                      <a:r>
                        <a:rPr sz="1000" spc="-70" dirty="0">
                          <a:latin typeface="Arial Black"/>
                          <a:cs typeface="Arial Black"/>
                        </a:rPr>
                        <a:t>pieces </a:t>
                      </a:r>
                      <a:r>
                        <a:rPr sz="1000" spc="-50" dirty="0">
                          <a:latin typeface="Arial Black"/>
                          <a:cs typeface="Arial Black"/>
                        </a:rPr>
                        <a:t>of </a:t>
                      </a:r>
                      <a:r>
                        <a:rPr sz="1000" spc="-35" dirty="0">
                          <a:latin typeface="Arial Black"/>
                          <a:cs typeface="Arial Black"/>
                        </a:rPr>
                        <a:t>paper. </a:t>
                      </a:r>
                      <a:r>
                        <a:rPr sz="1000" spc="-105" dirty="0">
                          <a:latin typeface="Arial Black"/>
                          <a:cs typeface="Arial Black"/>
                        </a:rPr>
                        <a:t>Put 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them al </a:t>
                      </a:r>
                      <a:r>
                        <a:rPr sz="1000" spc="-30" dirty="0">
                          <a:latin typeface="Arial Black"/>
                          <a:cs typeface="Arial Black"/>
                        </a:rPr>
                        <a:t>face </a:t>
                      </a:r>
                      <a:r>
                        <a:rPr sz="1000" spc="-50" dirty="0">
                          <a:latin typeface="Arial Black"/>
                          <a:cs typeface="Arial Black"/>
                        </a:rPr>
                        <a:t>down. </a:t>
                      </a:r>
                      <a:r>
                        <a:rPr sz="1000" spc="-120" dirty="0">
                          <a:latin typeface="Arial Black"/>
                          <a:cs typeface="Arial Black"/>
                        </a:rPr>
                        <a:t>Take it turns  </a:t>
                      </a:r>
                      <a:r>
                        <a:rPr sz="1000" spc="-60" dirty="0">
                          <a:latin typeface="Arial Black"/>
                          <a:cs typeface="Arial Black"/>
                        </a:rPr>
                        <a:t>to </a:t>
                      </a:r>
                      <a:r>
                        <a:rPr sz="1000" spc="-95" dirty="0">
                          <a:latin typeface="Arial Black"/>
                          <a:cs typeface="Arial Black"/>
                        </a:rPr>
                        <a:t>turn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the </a:t>
                      </a:r>
                      <a:r>
                        <a:rPr sz="1000" spc="-30" dirty="0">
                          <a:latin typeface="Arial Black"/>
                          <a:cs typeface="Arial Black"/>
                        </a:rPr>
                        <a:t>paper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over </a:t>
                      </a:r>
                      <a:r>
                        <a:rPr sz="1000" spc="-15" dirty="0">
                          <a:latin typeface="Arial Black"/>
                          <a:cs typeface="Arial Black"/>
                        </a:rPr>
                        <a:t>and  </a:t>
                      </a:r>
                      <a:r>
                        <a:rPr sz="1000" spc="-50" dirty="0">
                          <a:latin typeface="Arial Black"/>
                          <a:cs typeface="Arial Black"/>
                        </a:rPr>
                        <a:t>match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the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question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to the 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answer.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40062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u="sng" spc="-58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B</a:t>
                      </a:r>
                      <a:r>
                        <a:rPr sz="1000" b="1" spc="310" dirty="0"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ingo</a:t>
                      </a:r>
                      <a:endParaRPr sz="1000">
                        <a:latin typeface="Gothic Uralic"/>
                        <a:cs typeface="Gothic Uralic"/>
                      </a:endParaRPr>
                    </a:p>
                    <a:p>
                      <a:pPr marL="61594" marR="145415">
                        <a:lnSpc>
                          <a:spcPct val="118800"/>
                        </a:lnSpc>
                        <a:spcBef>
                          <a:spcPts val="5"/>
                        </a:spcBef>
                      </a:pPr>
                      <a:r>
                        <a:rPr sz="1000" spc="-90" dirty="0">
                          <a:latin typeface="Arial Black"/>
                          <a:cs typeface="Arial Black"/>
                        </a:rPr>
                        <a:t>Write </a:t>
                      </a:r>
                      <a:r>
                        <a:rPr sz="1000" spc="-45" dirty="0">
                          <a:latin typeface="Arial Black"/>
                          <a:cs typeface="Arial Black"/>
                        </a:rPr>
                        <a:t>down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numbers </a:t>
                      </a:r>
                      <a:r>
                        <a:rPr sz="1000" spc="-40" dirty="0">
                          <a:latin typeface="Arial Black"/>
                          <a:cs typeface="Arial Black"/>
                        </a:rPr>
                        <a:t>on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your  </a:t>
                      </a:r>
                      <a:r>
                        <a:rPr sz="1000" spc="-25" dirty="0">
                          <a:latin typeface="Arial Black"/>
                          <a:cs typeface="Arial Black"/>
                        </a:rPr>
                        <a:t>board </a:t>
                      </a:r>
                      <a:r>
                        <a:rPr sz="1000" spc="155" dirty="0">
                          <a:latin typeface="Arial Black"/>
                          <a:cs typeface="Arial Black"/>
                        </a:rPr>
                        <a:t>/ </a:t>
                      </a:r>
                      <a:r>
                        <a:rPr sz="1000" spc="-35" dirty="0">
                          <a:latin typeface="Arial Black"/>
                          <a:cs typeface="Arial Black"/>
                        </a:rPr>
                        <a:t>paper.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Someone </a:t>
                      </a:r>
                      <a:r>
                        <a:rPr sz="1000" spc="-105" dirty="0">
                          <a:latin typeface="Arial Black"/>
                          <a:cs typeface="Arial Black"/>
                        </a:rPr>
                        <a:t>calls 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out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multiplications </a:t>
                      </a:r>
                      <a:r>
                        <a:rPr sz="1000" spc="155" dirty="0">
                          <a:latin typeface="Arial Black"/>
                          <a:cs typeface="Arial Black"/>
                        </a:rPr>
                        <a:t>/ </a:t>
                      </a:r>
                      <a:r>
                        <a:rPr sz="1000" spc="-110" dirty="0">
                          <a:latin typeface="Arial Black"/>
                          <a:cs typeface="Arial Black"/>
                        </a:rPr>
                        <a:t>divisions 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facts. </a:t>
                      </a:r>
                      <a:r>
                        <a:rPr sz="1000" spc="-50" dirty="0">
                          <a:latin typeface="Arial Black"/>
                          <a:cs typeface="Arial Black"/>
                        </a:rPr>
                        <a:t>When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all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your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numbers  </a:t>
                      </a:r>
                      <a:r>
                        <a:rPr sz="1000" spc="-35" dirty="0">
                          <a:latin typeface="Arial Black"/>
                          <a:cs typeface="Arial Black"/>
                        </a:rPr>
                        <a:t>have </a:t>
                      </a:r>
                      <a:r>
                        <a:rPr sz="1000" spc="-25" dirty="0">
                          <a:latin typeface="Arial Black"/>
                          <a:cs typeface="Arial Black"/>
                        </a:rPr>
                        <a:t>been </a:t>
                      </a:r>
                      <a:r>
                        <a:rPr sz="1000" spc="-50" dirty="0">
                          <a:latin typeface="Arial Black"/>
                          <a:cs typeface="Arial Black"/>
                        </a:rPr>
                        <a:t>called, </a:t>
                      </a:r>
                      <a:r>
                        <a:rPr sz="1000" spc="-100" dirty="0">
                          <a:latin typeface="Arial Black"/>
                          <a:cs typeface="Arial Black"/>
                        </a:rPr>
                        <a:t>shout</a:t>
                      </a:r>
                      <a:r>
                        <a:rPr sz="1000" spc="-170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75" dirty="0">
                          <a:latin typeface="Arial Black"/>
                          <a:cs typeface="Arial Black"/>
                        </a:rPr>
                        <a:t>BINGO!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 algn="just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u="sng" spc="-58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R</a:t>
                      </a:r>
                      <a:r>
                        <a:rPr sz="1000" b="1" spc="229" dirty="0"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ecipes</a:t>
                      </a:r>
                      <a:endParaRPr sz="1000">
                        <a:latin typeface="Gothic Uralic"/>
                        <a:cs typeface="Gothic Uralic"/>
                      </a:endParaRPr>
                    </a:p>
                    <a:p>
                      <a:pPr marL="61594" marR="271780" algn="just">
                        <a:lnSpc>
                          <a:spcPct val="118800"/>
                        </a:lnSpc>
                        <a:spcBef>
                          <a:spcPts val="5"/>
                        </a:spcBef>
                      </a:pPr>
                      <a:r>
                        <a:rPr sz="1000" spc="-35" dirty="0">
                          <a:latin typeface="Arial Black"/>
                          <a:cs typeface="Arial Black"/>
                        </a:rPr>
                        <a:t>Get </a:t>
                      </a:r>
                      <a:r>
                        <a:rPr sz="1000" spc="15" dirty="0">
                          <a:latin typeface="Arial Black"/>
                          <a:cs typeface="Arial Black"/>
                        </a:rPr>
                        <a:t>a </a:t>
                      </a:r>
                      <a:r>
                        <a:rPr sz="1000" spc="-60" dirty="0">
                          <a:latin typeface="Arial Black"/>
                          <a:cs typeface="Arial Black"/>
                        </a:rPr>
                        <a:t>recipe.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Make </a:t>
                      </a:r>
                      <a:r>
                        <a:rPr sz="1000" spc="-120" dirty="0">
                          <a:latin typeface="Arial Black"/>
                          <a:cs typeface="Arial Black"/>
                        </a:rPr>
                        <a:t>it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for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more  </a:t>
                      </a:r>
                      <a:r>
                        <a:rPr sz="1000" spc="-35" dirty="0">
                          <a:latin typeface="Arial Black"/>
                          <a:cs typeface="Arial Black"/>
                        </a:rPr>
                        <a:t>people.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 marL="61594" marR="125095" algn="just">
                        <a:lnSpc>
                          <a:spcPct val="118800"/>
                        </a:lnSpc>
                      </a:pPr>
                      <a:r>
                        <a:rPr sz="1000" spc="-95" dirty="0">
                          <a:latin typeface="Arial Black"/>
                          <a:cs typeface="Arial Black"/>
                        </a:rPr>
                        <a:t>Eg </a:t>
                      </a:r>
                      <a:r>
                        <a:rPr sz="1000" spc="15" dirty="0">
                          <a:latin typeface="Arial Black"/>
                          <a:cs typeface="Arial Black"/>
                        </a:rPr>
                        <a:t>a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recipe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for </a:t>
                      </a:r>
                      <a:r>
                        <a:rPr sz="1000" spc="-114" dirty="0">
                          <a:latin typeface="Arial Black"/>
                          <a:cs typeface="Arial Black"/>
                        </a:rPr>
                        <a:t>2 </a:t>
                      </a:r>
                      <a:r>
                        <a:rPr sz="1000" spc="-35" dirty="0">
                          <a:latin typeface="Arial Black"/>
                          <a:cs typeface="Arial Black"/>
                        </a:rPr>
                        <a:t>people.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Make </a:t>
                      </a:r>
                      <a:r>
                        <a:rPr sz="1000" spc="-120" dirty="0">
                          <a:latin typeface="Arial Black"/>
                          <a:cs typeface="Arial Black"/>
                        </a:rPr>
                        <a:t>it 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for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6. You </a:t>
                      </a:r>
                      <a:r>
                        <a:rPr sz="1000" spc="-130" dirty="0">
                          <a:latin typeface="Arial Black"/>
                          <a:cs typeface="Arial Black"/>
                        </a:rPr>
                        <a:t>will </a:t>
                      </a:r>
                      <a:r>
                        <a:rPr sz="1000" spc="-25" dirty="0">
                          <a:latin typeface="Arial Black"/>
                          <a:cs typeface="Arial Black"/>
                        </a:rPr>
                        <a:t>need </a:t>
                      </a:r>
                      <a:r>
                        <a:rPr sz="1000" spc="-60" dirty="0">
                          <a:latin typeface="Arial Black"/>
                          <a:cs typeface="Arial Black"/>
                        </a:rPr>
                        <a:t>to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multiply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all 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the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ingredients </a:t>
                      </a:r>
                      <a:r>
                        <a:rPr sz="1000" spc="-35" dirty="0">
                          <a:latin typeface="Arial Black"/>
                          <a:cs typeface="Arial Black"/>
                        </a:rPr>
                        <a:t>by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3.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 marL="61594" algn="just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000" spc="-40" dirty="0">
                          <a:latin typeface="Arial Black"/>
                          <a:cs typeface="Arial Black"/>
                        </a:rPr>
                        <a:t>A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recipe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for </a:t>
                      </a:r>
                      <a:r>
                        <a:rPr sz="1000" spc="-114" dirty="0">
                          <a:latin typeface="Arial Black"/>
                          <a:cs typeface="Arial Black"/>
                        </a:rPr>
                        <a:t>4 </a:t>
                      </a:r>
                      <a:r>
                        <a:rPr sz="1000" spc="-35" dirty="0">
                          <a:latin typeface="Arial Black"/>
                          <a:cs typeface="Arial Black"/>
                        </a:rPr>
                        <a:t>people,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make </a:t>
                      </a:r>
                      <a:r>
                        <a:rPr sz="1000" spc="-120" dirty="0">
                          <a:latin typeface="Arial Black"/>
                          <a:cs typeface="Arial Black"/>
                        </a:rPr>
                        <a:t>it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for</a:t>
                      </a:r>
                      <a:endParaRPr sz="1000">
                        <a:latin typeface="Arial Black"/>
                        <a:cs typeface="Arial Black"/>
                      </a:endParaRPr>
                    </a:p>
                    <a:p>
                      <a:pPr marL="61594" marR="133350" algn="just">
                        <a:lnSpc>
                          <a:spcPct val="118800"/>
                        </a:lnSpc>
                      </a:pPr>
                      <a:r>
                        <a:rPr sz="1000" spc="-90" dirty="0">
                          <a:latin typeface="Arial Black"/>
                          <a:cs typeface="Arial Black"/>
                        </a:rPr>
                        <a:t>8. You </a:t>
                      </a:r>
                      <a:r>
                        <a:rPr sz="1000" spc="-130" dirty="0">
                          <a:latin typeface="Arial Black"/>
                          <a:cs typeface="Arial Black"/>
                        </a:rPr>
                        <a:t>will </a:t>
                      </a:r>
                      <a:r>
                        <a:rPr sz="1000" spc="-25" dirty="0">
                          <a:latin typeface="Arial Black"/>
                          <a:cs typeface="Arial Black"/>
                        </a:rPr>
                        <a:t>need </a:t>
                      </a:r>
                      <a:r>
                        <a:rPr sz="1000" spc="-60" dirty="0">
                          <a:latin typeface="Arial Black"/>
                          <a:cs typeface="Arial Black"/>
                        </a:rPr>
                        <a:t>to </a:t>
                      </a:r>
                      <a:r>
                        <a:rPr sz="1000" spc="-35" dirty="0">
                          <a:latin typeface="Arial Black"/>
                          <a:cs typeface="Arial Black"/>
                        </a:rPr>
                        <a:t>double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all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the 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ingredients.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u="sng" spc="-90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M</a:t>
                      </a:r>
                      <a:r>
                        <a:rPr sz="1000" b="1" spc="630" dirty="0"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ultiplication</a:t>
                      </a:r>
                      <a:r>
                        <a:rPr sz="10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grid</a:t>
                      </a:r>
                      <a:endParaRPr sz="1000">
                        <a:latin typeface="Gothic Uralic"/>
                        <a:cs typeface="Gothic Uralic"/>
                      </a:endParaRPr>
                    </a:p>
                    <a:p>
                      <a:pPr marL="61594" marR="167640">
                        <a:lnSpc>
                          <a:spcPct val="118800"/>
                        </a:lnSpc>
                        <a:spcBef>
                          <a:spcPts val="5"/>
                        </a:spcBef>
                      </a:pPr>
                      <a:r>
                        <a:rPr sz="1000" spc="-35" dirty="0">
                          <a:latin typeface="Arial Black"/>
                          <a:cs typeface="Arial Black"/>
                        </a:rPr>
                        <a:t>Get </a:t>
                      </a:r>
                      <a:r>
                        <a:rPr sz="1000" spc="15" dirty="0">
                          <a:latin typeface="Arial Black"/>
                          <a:cs typeface="Arial Black"/>
                        </a:rPr>
                        <a:t>a </a:t>
                      </a:r>
                      <a:r>
                        <a:rPr sz="1000" spc="-120" dirty="0">
                          <a:latin typeface="Arial Black"/>
                          <a:cs typeface="Arial Black"/>
                        </a:rPr>
                        <a:t>12 </a:t>
                      </a:r>
                      <a:r>
                        <a:rPr sz="1000" spc="-190" dirty="0">
                          <a:latin typeface="Arial Black"/>
                          <a:cs typeface="Arial Black"/>
                        </a:rPr>
                        <a:t>x </a:t>
                      </a:r>
                      <a:r>
                        <a:rPr sz="1000" spc="-120" dirty="0">
                          <a:latin typeface="Arial Black"/>
                          <a:cs typeface="Arial Black"/>
                        </a:rPr>
                        <a:t>12 </a:t>
                      </a:r>
                      <a:r>
                        <a:rPr sz="1000" spc="-80" dirty="0">
                          <a:latin typeface="Arial Black"/>
                          <a:cs typeface="Arial Black"/>
                        </a:rPr>
                        <a:t>multiplication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grid.  </a:t>
                      </a:r>
                      <a:r>
                        <a:rPr sz="1000" spc="-90" dirty="0">
                          <a:latin typeface="Arial Black"/>
                          <a:cs typeface="Arial Black"/>
                        </a:rPr>
                        <a:t>See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how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quickly or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how </a:t>
                      </a:r>
                      <a:r>
                        <a:rPr sz="1000" spc="-55" dirty="0">
                          <a:latin typeface="Arial Black"/>
                          <a:cs typeface="Arial Black"/>
                        </a:rPr>
                        <a:t>much  you </a:t>
                      </a:r>
                      <a:r>
                        <a:rPr sz="1000" spc="-25" dirty="0">
                          <a:latin typeface="Arial Black"/>
                          <a:cs typeface="Arial Black"/>
                        </a:rPr>
                        <a:t>can </a:t>
                      </a:r>
                      <a:r>
                        <a:rPr sz="1000" spc="-120" dirty="0">
                          <a:latin typeface="Arial Black"/>
                          <a:cs typeface="Arial Black"/>
                        </a:rPr>
                        <a:t>fill</a:t>
                      </a:r>
                      <a:r>
                        <a:rPr sz="1000" spc="-110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85" dirty="0">
                          <a:latin typeface="Arial Black"/>
                          <a:cs typeface="Arial Black"/>
                        </a:rPr>
                        <a:t>in.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object 9"/>
          <p:cNvSpPr/>
          <p:nvPr/>
        </p:nvSpPr>
        <p:spPr>
          <a:xfrm>
            <a:off x="4899964" y="7438945"/>
            <a:ext cx="1229756" cy="123607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612047" y="5796064"/>
            <a:ext cx="753106" cy="65777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44884" y="9021439"/>
            <a:ext cx="134874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20" dirty="0">
                <a:latin typeface="Arial Black"/>
                <a:cs typeface="Arial Black"/>
              </a:rPr>
              <a:t>Web </a:t>
            </a:r>
            <a:r>
              <a:rPr sz="1000" spc="-45" dirty="0">
                <a:latin typeface="Arial Black"/>
                <a:cs typeface="Arial Black"/>
              </a:rPr>
              <a:t>based</a:t>
            </a:r>
            <a:r>
              <a:rPr sz="1000" spc="-160" dirty="0">
                <a:latin typeface="Arial Black"/>
                <a:cs typeface="Arial Black"/>
              </a:rPr>
              <a:t> </a:t>
            </a:r>
            <a:r>
              <a:rPr sz="1000" spc="-90" dirty="0">
                <a:latin typeface="Arial Black"/>
                <a:cs typeface="Arial Black"/>
              </a:rPr>
              <a:t>activities:</a:t>
            </a:r>
            <a:endParaRPr sz="1000">
              <a:latin typeface="Arial Black"/>
              <a:cs typeface="Arial Black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390853" y="9218412"/>
          <a:ext cx="6635115" cy="5529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117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17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17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2914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u="sng" spc="-42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T</a:t>
                      </a:r>
                      <a:r>
                        <a:rPr sz="1000" b="1" spc="150" dirty="0"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imes tables rock</a:t>
                      </a:r>
                      <a:r>
                        <a:rPr sz="10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stars</a:t>
                      </a:r>
                      <a:endParaRPr sz="1000">
                        <a:latin typeface="Gothic Uralic"/>
                        <a:cs typeface="Gothic Uralic"/>
                      </a:endParaRPr>
                    </a:p>
                    <a:p>
                      <a:pPr marL="61594" marR="287655">
                        <a:lnSpc>
                          <a:spcPct val="118800"/>
                        </a:lnSpc>
                        <a:spcBef>
                          <a:spcPts val="5"/>
                        </a:spcBef>
                      </a:pPr>
                      <a:r>
                        <a:rPr sz="1000" u="sng" spc="-65" dirty="0">
                          <a:solidFill>
                            <a:srgbClr val="0462C1"/>
                          </a:solidFill>
                          <a:uFill>
                            <a:solidFill>
                              <a:srgbClr val="0462C1"/>
                            </a:solidFill>
                          </a:uFill>
                          <a:latin typeface="Arial Black"/>
                          <a:cs typeface="Arial Black"/>
                          <a:hlinkClick r:id="rId8"/>
                        </a:rPr>
                        <a:t>https://ttrockstars.com/ </a:t>
                      </a:r>
                      <a:r>
                        <a:rPr sz="1000" spc="-65" dirty="0">
                          <a:solidFill>
                            <a:srgbClr val="0462C1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Children </a:t>
                      </a:r>
                      <a:r>
                        <a:rPr sz="1000" spc="-35" dirty="0">
                          <a:latin typeface="Arial Black"/>
                          <a:cs typeface="Arial Black"/>
                        </a:rPr>
                        <a:t>have </a:t>
                      </a:r>
                      <a:r>
                        <a:rPr sz="1000" spc="-95" dirty="0">
                          <a:latin typeface="Arial Black"/>
                          <a:cs typeface="Arial Black"/>
                        </a:rPr>
                        <a:t>their </a:t>
                      </a:r>
                      <a:r>
                        <a:rPr sz="1000" spc="-65" dirty="0">
                          <a:latin typeface="Arial Black"/>
                          <a:cs typeface="Arial Black"/>
                        </a:rPr>
                        <a:t>own</a:t>
                      </a:r>
                      <a:r>
                        <a:rPr sz="1000" spc="-105" dirty="0"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95" dirty="0">
                          <a:latin typeface="Arial Black"/>
                          <a:cs typeface="Arial Black"/>
                        </a:rPr>
                        <a:t>logins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u="sng" spc="-68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H</a:t>
                      </a:r>
                      <a:r>
                        <a:rPr sz="1000" b="1" spc="409" dirty="0"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it the</a:t>
                      </a:r>
                      <a:r>
                        <a:rPr sz="10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button</a:t>
                      </a:r>
                      <a:endParaRPr sz="1000">
                        <a:latin typeface="Gothic Uralic"/>
                        <a:cs typeface="Gothic Uralic"/>
                      </a:endParaRPr>
                    </a:p>
                    <a:p>
                      <a:pPr marL="61594" marR="92710">
                        <a:lnSpc>
                          <a:spcPct val="118800"/>
                        </a:lnSpc>
                        <a:spcBef>
                          <a:spcPts val="5"/>
                        </a:spcBef>
                      </a:pPr>
                      <a:r>
                        <a:rPr sz="1000" u="sng" spc="-60" dirty="0">
                          <a:solidFill>
                            <a:srgbClr val="0462C1"/>
                          </a:solidFill>
                          <a:uFill>
                            <a:solidFill>
                              <a:srgbClr val="0462C1"/>
                            </a:solidFill>
                          </a:uFill>
                          <a:latin typeface="Arial Black"/>
                          <a:cs typeface="Arial Black"/>
                          <a:hlinkClick r:id="rId9"/>
                        </a:rPr>
                        <a:t>https://www.topmarks.co.uk/mat </a:t>
                      </a:r>
                      <a:r>
                        <a:rPr sz="1000" spc="-60" dirty="0">
                          <a:solidFill>
                            <a:srgbClr val="0462C1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u="sng" spc="-60" dirty="0">
                          <a:solidFill>
                            <a:srgbClr val="0462C1"/>
                          </a:solidFill>
                          <a:uFill>
                            <a:solidFill>
                              <a:srgbClr val="0462C1"/>
                            </a:solidFill>
                          </a:uFill>
                          <a:latin typeface="Arial Black"/>
                          <a:cs typeface="Arial Black"/>
                          <a:hlinkClick r:id="rId9"/>
                        </a:rPr>
                        <a:t>hs-games/hit-the-button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u="sng" spc="-480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F</a:t>
                      </a:r>
                      <a:r>
                        <a:rPr sz="1000" b="1" spc="210" dirty="0"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unky</a:t>
                      </a:r>
                      <a:r>
                        <a:rPr sz="10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Gothic Uralic"/>
                          <a:cs typeface="Gothic Uralic"/>
                        </a:rPr>
                        <a:t>mummy</a:t>
                      </a:r>
                      <a:endParaRPr sz="1000">
                        <a:latin typeface="Gothic Uralic"/>
                        <a:cs typeface="Gothic Uralic"/>
                      </a:endParaRPr>
                    </a:p>
                    <a:p>
                      <a:pPr marL="61594" marR="80010">
                        <a:lnSpc>
                          <a:spcPct val="118800"/>
                        </a:lnSpc>
                        <a:spcBef>
                          <a:spcPts val="5"/>
                        </a:spcBef>
                      </a:pPr>
                      <a:r>
                        <a:rPr sz="1000" u="sng" spc="-50" dirty="0">
                          <a:solidFill>
                            <a:srgbClr val="0462C1"/>
                          </a:solidFill>
                          <a:uFill>
                            <a:solidFill>
                              <a:srgbClr val="0462C1"/>
                            </a:solidFill>
                          </a:uFill>
                          <a:latin typeface="Arial Black"/>
                          <a:cs typeface="Arial Black"/>
                          <a:hlinkClick r:id="rId10"/>
                        </a:rPr>
                        <a:t>https://www.ictgames.com/mob</a:t>
                      </a:r>
                      <a:r>
                        <a:rPr sz="1000" spc="-50" dirty="0">
                          <a:solidFill>
                            <a:srgbClr val="0462C1"/>
                          </a:solidFill>
                          <a:latin typeface="Arial Black"/>
                          <a:cs typeface="Arial Black"/>
                          <a:hlinkClick r:id="rId10"/>
                        </a:rPr>
                        <a:t>i </a:t>
                      </a:r>
                      <a:r>
                        <a:rPr sz="1000" spc="-50" dirty="0">
                          <a:solidFill>
                            <a:srgbClr val="0462C1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u="sng" spc="-60" dirty="0">
                          <a:solidFill>
                            <a:srgbClr val="0462C1"/>
                          </a:solidFill>
                          <a:uFill>
                            <a:solidFill>
                              <a:srgbClr val="0462C1"/>
                            </a:solidFill>
                          </a:uFill>
                          <a:latin typeface="Arial Black"/>
                          <a:cs typeface="Arial Black"/>
                          <a:hlinkClick r:id="rId10"/>
                        </a:rPr>
                        <a:t>lePage/funkyMummy/index.html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483</Words>
  <Application>Microsoft Office PowerPoint</Application>
  <PresentationFormat>Custom</PresentationFormat>
  <Paragraphs>65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 Black</vt:lpstr>
      <vt:lpstr>Calibri</vt:lpstr>
      <vt:lpstr>Gothic Uralic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 Sheehan</dc:creator>
  <cp:lastModifiedBy>Mary Sheehan</cp:lastModifiedBy>
  <cp:revision>1</cp:revision>
  <dcterms:created xsi:type="dcterms:W3CDTF">2021-04-20T14:49:59Z</dcterms:created>
  <dcterms:modified xsi:type="dcterms:W3CDTF">2021-04-20T14:53:43Z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2021-04-20T00:00:00Z</vt:filetime>
  </property>
</Properties>
</file>